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7" r:id="rId2"/>
    <p:sldId id="397" r:id="rId3"/>
    <p:sldId id="424" r:id="rId4"/>
    <p:sldId id="405" r:id="rId5"/>
    <p:sldId id="425" r:id="rId6"/>
    <p:sldId id="342" r:id="rId7"/>
    <p:sldId id="421" r:id="rId8"/>
    <p:sldId id="422" r:id="rId9"/>
    <p:sldId id="420" r:id="rId10"/>
    <p:sldId id="348" r:id="rId11"/>
    <p:sldId id="407" r:id="rId12"/>
    <p:sldId id="349" r:id="rId13"/>
    <p:sldId id="410" r:id="rId14"/>
    <p:sldId id="411" r:id="rId15"/>
    <p:sldId id="412" r:id="rId16"/>
    <p:sldId id="413" r:id="rId17"/>
    <p:sldId id="414" r:id="rId18"/>
    <p:sldId id="415" r:id="rId19"/>
    <p:sldId id="416" r:id="rId20"/>
    <p:sldId id="417" r:id="rId21"/>
    <p:sldId id="418" r:id="rId22"/>
    <p:sldId id="427" r:id="rId23"/>
    <p:sldId id="398" r:id="rId24"/>
    <p:sldId id="431" r:id="rId25"/>
    <p:sldId id="360" r:id="rId26"/>
    <p:sldId id="361" r:id="rId27"/>
    <p:sldId id="362" r:id="rId28"/>
    <p:sldId id="382" r:id="rId29"/>
    <p:sldId id="423" r:id="rId30"/>
    <p:sldId id="383" r:id="rId31"/>
    <p:sldId id="389" r:id="rId32"/>
    <p:sldId id="393" r:id="rId33"/>
    <p:sldId id="394" r:id="rId34"/>
    <p:sldId id="384" r:id="rId35"/>
    <p:sldId id="390" r:id="rId36"/>
    <p:sldId id="432" r:id="rId37"/>
    <p:sldId id="429" r:id="rId38"/>
    <p:sldId id="399" r:id="rId39"/>
    <p:sldId id="400" r:id="rId40"/>
    <p:sldId id="401" r:id="rId41"/>
    <p:sldId id="402" r:id="rId42"/>
    <p:sldId id="403" r:id="rId43"/>
    <p:sldId id="344" r:id="rId44"/>
    <p:sldId id="364" r:id="rId45"/>
    <p:sldId id="365" r:id="rId46"/>
    <p:sldId id="366" r:id="rId47"/>
    <p:sldId id="385" r:id="rId48"/>
    <p:sldId id="386" r:id="rId49"/>
    <p:sldId id="387" r:id="rId50"/>
    <p:sldId id="368" r:id="rId51"/>
    <p:sldId id="388" r:id="rId52"/>
    <p:sldId id="369" r:id="rId53"/>
    <p:sldId id="308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0000"/>
    <a:srgbClr val="006600"/>
    <a:srgbClr val="007434"/>
    <a:srgbClr val="CC3399"/>
    <a:srgbClr val="9900CC"/>
    <a:srgbClr val="404513"/>
    <a:srgbClr val="30340E"/>
    <a:srgbClr val="3B3F11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990" y="-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D3647-33E5-4CC7-BC34-74DA1E52944A}" type="datetimeFigureOut">
              <a:rPr lang="ru-RU" smtClean="0"/>
              <a:pPr/>
              <a:t>29.08.2022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5C24C-D39A-4BEB-BDF3-DBC92E3206A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byzova.1973@mai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2.png"/><Relationship Id="rId7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11" Type="http://schemas.openxmlformats.org/officeDocument/2006/relationships/image" Target="../media/image49.jpeg"/><Relationship Id="rId5" Type="http://schemas.openxmlformats.org/officeDocument/2006/relationships/image" Target="../media/image43.jpeg"/><Relationship Id="rId10" Type="http://schemas.openxmlformats.org/officeDocument/2006/relationships/image" Target="../media/image48.jpe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50.gif"/><Relationship Id="rId7" Type="http://schemas.openxmlformats.org/officeDocument/2006/relationships/image" Target="../media/image54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gif"/><Relationship Id="rId9" Type="http://schemas.openxmlformats.org/officeDocument/2006/relationships/image" Target="../media/image56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jpeg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jpeg"/><Relationship Id="rId9" Type="http://schemas.openxmlformats.org/officeDocument/2006/relationships/image" Target="../media/image63.jpe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260648"/>
            <a:ext cx="8568952" cy="633670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71" name="Picture 3" descr="C:\Users\euro1\Pictures\vignette-9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467544" y="764704"/>
            <a:ext cx="8208911" cy="374441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55777" y="1268760"/>
            <a:ext cx="40324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smtClean="0">
                <a:solidFill>
                  <a:srgbClr val="663300"/>
                </a:solidFill>
                <a:latin typeface="Banco" pitchFamily="18" charset="0"/>
              </a:rPr>
              <a:t>Весенняя</a:t>
            </a:r>
            <a:endParaRPr lang="ru-RU" sz="6600" dirty="0">
              <a:solidFill>
                <a:srgbClr val="663300"/>
              </a:solidFill>
              <a:latin typeface="Banco" pitchFamily="18" charset="0"/>
            </a:endParaRPr>
          </a:p>
        </p:txBody>
      </p:sp>
      <p:pic>
        <p:nvPicPr>
          <p:cNvPr id="32773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b="12875"/>
          <a:stretch>
            <a:fillRect/>
          </a:stretch>
        </p:blipFill>
        <p:spPr bwMode="auto">
          <a:xfrm>
            <a:off x="0" y="4437112"/>
            <a:ext cx="7620000" cy="2420888"/>
          </a:xfrm>
          <a:prstGeom prst="rect">
            <a:avLst/>
          </a:prstGeom>
          <a:noFill/>
        </p:spPr>
      </p:pic>
      <p:pic>
        <p:nvPicPr>
          <p:cNvPr id="11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>
            <a:off x="6372200" y="0"/>
            <a:ext cx="2771800" cy="102535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3059832" y="2348880"/>
            <a:ext cx="32223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dirty="0" smtClean="0">
                <a:solidFill>
                  <a:srgbClr val="663300"/>
                </a:solidFill>
                <a:latin typeface="Banco" pitchFamily="18" charset="0"/>
              </a:rPr>
              <a:t>капель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Public\Pictures\Sample Pictures\landish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папка обмена\Мои документы\Рабочие материалы\Кыштымова\акции\Времена года\2017-2018 уч.год\Весенняя капель\Для игры\Цветы\Кроку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3966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Public\Pictures\Sample Pictures\cvety_belye_pervocvety_podsnezhniki_zemlya_trava_1920x12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Public\Pictures\Sample Pictures\adonis-vesennij-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6201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апка обмена\Мои документы\Рабочие материалы\Кыштымова\акции\Времена года\2017-2018 уч.год\Весенняя капель\Для игры\Цветы\Приму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5775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ublic\Pictures\Sample Pictures\hello_html_m51016c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05988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Public\Pictures\Sample Pictures\hello_html_3d6a73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0024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папка обмена\Мои документы\Рабочие материалы\Кыштымова\акции\Времена года\2017-2018 уч.год\Весенняя капель\Для игры\Цветы\Тюльп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69505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Public\Pictures\Sample Pictures\hello_html_4156e6b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501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C:\Users\Public\Pictures\Sample Pictures\c80d88194161096fa34d6c6eb99858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0015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pic>
        <p:nvPicPr>
          <p:cNvPr id="6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 flipV="1">
            <a:off x="6118751" y="5229200"/>
            <a:ext cx="2605227" cy="11987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915816" y="305068"/>
            <a:ext cx="6048672" cy="470898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Дорогие друзья, Центр внешкольной работы рад приветствовать юных любителей и защитников природы, игра посвящена </a:t>
            </a:r>
            <a:r>
              <a:rPr lang="ru-RU" sz="2000" dirty="0" smtClean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прекрасному времени года – </a:t>
            </a:r>
            <a:r>
              <a:rPr lang="ru-RU" sz="2000" b="1" dirty="0" smtClean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ВЕСНЕ</a:t>
            </a: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и проводится в рамках экологического проекта «</a:t>
            </a: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Времена </a:t>
            </a:r>
            <a:r>
              <a:rPr lang="ru-RU" sz="2000" dirty="0" smtClean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года».</a:t>
            </a:r>
          </a:p>
          <a:p>
            <a:pPr>
              <a:defRPr/>
            </a:pPr>
            <a:endParaRPr lang="ru-RU" sz="20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Ответы </a:t>
            </a:r>
            <a:r>
              <a:rPr lang="ru-RU" sz="2000" dirty="0" smtClean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вписывайте в текстовый документ, сначала необходимо указать </a:t>
            </a: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название команды, ОУ, класс и ФИО </a:t>
            </a:r>
            <a:r>
              <a:rPr lang="ru-RU" sz="2000" dirty="0" smtClean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руководителя.</a:t>
            </a:r>
          </a:p>
          <a:p>
            <a:pPr>
              <a:defRPr/>
            </a:pPr>
            <a:endParaRPr lang="ru-RU" sz="2000" dirty="0">
              <a:solidFill>
                <a:srgbClr val="17029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sz="20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Выполненные задания присылайте на электронный адрес </a:t>
            </a: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byzova.1973@mai</a:t>
            </a:r>
            <a:endParaRPr lang="ru-RU" sz="2000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000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0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правильными ответами вы </a:t>
            </a: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сможете познакомиться </a:t>
            </a:r>
            <a:r>
              <a:rPr lang="ru-RU" sz="2000" dirty="0" smtClean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dirty="0">
                <a:solidFill>
                  <a:srgbClr val="170296"/>
                </a:solidFill>
                <a:latin typeface="Times New Roman" pitchFamily="18" charset="0"/>
                <a:cs typeface="Times New Roman" pitchFamily="18" charset="0"/>
              </a:rPr>
              <a:t>сайте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www.сvr-nu.ru </a:t>
            </a:r>
            <a:endParaRPr lang="ru-RU" sz="2000" dirty="0">
              <a:solidFill>
                <a:schemeClr val="accent5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94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Public\Pictures\Sample Pictures\oduvanchiki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8203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апка обмена\Мои документы\Рабочие материалы\Кыштымова\акции\Времена года\2017-2018 уч.год\Весенняя капель\Для игры\Цветы\Нарцис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9753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pic>
        <p:nvPicPr>
          <p:cNvPr id="6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 flipV="1">
            <a:off x="6118751" y="5229200"/>
            <a:ext cx="2605227" cy="11987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501560" y="260648"/>
            <a:ext cx="4081462" cy="28623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1. Посмотрите внимательно на первоцветы и скажите, какие общие черты строения у них можно выявить?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2.     За счет чего первоцветы так рано расцветают весной, ведь почва еще холодная и </a:t>
            </a:r>
            <a:r>
              <a:rPr lang="ru-RU" sz="2000" dirty="0" smtClean="0"/>
              <a:t>недостаточно питательных </a:t>
            </a:r>
            <a:r>
              <a:rPr lang="ru-RU" sz="2000" dirty="0"/>
              <a:t>веществ.</a:t>
            </a:r>
          </a:p>
        </p:txBody>
      </p:sp>
      <p:pic>
        <p:nvPicPr>
          <p:cNvPr id="9" name="Picture 5" descr="0_b671_761d3d6e_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46446" y="476672"/>
            <a:ext cx="2160587" cy="27844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" name="Picture 5" descr="0350435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933056"/>
            <a:ext cx="3462239" cy="2595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1" name="Picture 5" descr="0_b673_e3e387c2_L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770" y="3522636"/>
            <a:ext cx="1941513" cy="260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5" descr="0350435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283" y="3967981"/>
            <a:ext cx="3416245" cy="2560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" name="Picture 5" descr="s320x24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615" y="488923"/>
            <a:ext cx="2220913" cy="303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214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05332" y="397401"/>
            <a:ext cx="8568952" cy="541686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Отгадайте старинную народную загадку: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8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Стоит дерево, цветом зелено, в этом дереве четыре угодья: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первое – больным на здоровье,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второе – людям колодец,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третье – от тьмы свет,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 четвертое – дряхлым пеленанье</a:t>
            </a:r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u="sng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Что это за дерево</a:t>
            </a:r>
            <a:r>
              <a:rPr lang="ru-RU" sz="28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 И что это за 4 применения этому дереву описаны в загадке</a:t>
            </a:r>
            <a:r>
              <a:rPr lang="en-US" sz="2800" b="1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2800" b="1" i="1" u="sng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063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-fotki.yandex.ru/get/9795/1105940.1d/0_81b33_c34fe0ec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0" y="3717032"/>
            <a:ext cx="9120145" cy="29238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Придумайте как можно больше слов, используя буквы слова </a:t>
            </a:r>
            <a:r>
              <a:rPr lang="ru-RU" sz="96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«Подснежник</a:t>
            </a:r>
            <a:r>
              <a:rPr lang="ru-RU" sz="9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6397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&amp;Pcy;&amp;tcy;&amp;icy;&amp;tscy;&amp;ycy; &amp;kcy;&amp;ocy;&amp;tcy;&amp;ocy;&amp;rcy;&amp;ycy;&amp;iecy; &amp;pcy;&amp;iecy;&amp;rcy;&amp;vcy;&amp;ycy;&amp;iecy; &amp;pcy;&amp;rcy;&amp;icy;&amp;lcy;&amp;iecy;&amp;tcy;&amp;acy;&amp;yucy;&amp;tcy; &amp;kcy; &amp;ncy;&amp;acy;&amp;mcy; &amp;vcy;&amp;iecy;&amp;scy;&amp;ncy;&amp;ocy;&amp;j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17072" y="404664"/>
            <a:ext cx="4608512" cy="120032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Птицы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Определи птицу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&amp;Kcy;&amp;acy;&amp;rcy;&amp;tcy;&amp;icy;&amp;ncy;&amp;kcy;&amp;icy; &amp;pcy;&amp;ocy; &amp;zcy;&amp;acy;&amp;pcy;&amp;rcy;&amp;ocy;&amp;scy;&amp;ucy; &amp;gcy;&amp;rcy;&amp;a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AutoShape 4" descr="&amp;Kcy;&amp;acy;&amp;rcy;&amp;tcy;&amp;icy;&amp;ncy;&amp;kcy;&amp;icy; &amp;pcy;&amp;ocy; &amp;zcy;&amp;acy;&amp;pcy;&amp;rcy;&amp;ocy;&amp;scy;&amp;ucy; &amp;scy;&amp;kcy;&amp;vcy;&amp;ocy;&amp;rcy;&amp;iecy;&amp;tscy;"/>
          <p:cNvSpPr>
            <a:spLocks noChangeAspect="1" noChangeArrowheads="1"/>
          </p:cNvSpPr>
          <p:nvPr/>
        </p:nvSpPr>
        <p:spPr bwMode="auto">
          <a:xfrm>
            <a:off x="155575" y="-1973263"/>
            <a:ext cx="6191250" cy="4124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3254" name="AutoShape 6" descr="&amp;Kcy;&amp;acy;&amp;rcy;&amp;tcy;&amp;icy;&amp;ncy;&amp;kcy;&amp;icy; &amp;pcy;&amp;ocy; &amp;zcy;&amp;acy;&amp;pcy;&amp;rcy;&amp;ocy;&amp;scy;&amp;ucy; &amp;scy;&amp;kcy;&amp;vcy;&amp;ocy;&amp;rcy;&amp;iecy;&amp;tscy;"/>
          <p:cNvSpPr>
            <a:spLocks noChangeAspect="1" noChangeArrowheads="1"/>
          </p:cNvSpPr>
          <p:nvPr/>
        </p:nvSpPr>
        <p:spPr bwMode="auto">
          <a:xfrm>
            <a:off x="155575" y="-1973263"/>
            <a:ext cx="6191250" cy="4124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3256" name="Picture 8" descr="&amp;Kcy;&amp;acy;&amp;rcy;&amp;tcy;&amp;icy;&amp;ncy;&amp;kcy;&amp;icy; &amp;pcy;&amp;ocy; &amp;zcy;&amp;acy;&amp;pcy;&amp;rcy;&amp;ocy;&amp;scy;&amp;ucy; &amp;scy;&amp;kcy;&amp;vcy;&amp;ocy;&amp;rcy;&amp;iecy;&amp;ts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1014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&amp;Kcy;&amp;acy;&amp;rcy;&amp;tcy;&amp;icy;&amp;ncy;&amp;kcy;&amp;icy; &amp;pcy;&amp;ocy; &amp;zcy;&amp;acy;&amp;pcy;&amp;rcy;&amp;ocy;&amp;scy;&amp;ucy; &amp;scy;&amp;kcy;&amp;acy;&amp;chcy;&amp;acy;&amp;tcy;&amp;softcy; &amp;fcy;&amp;ocy;&amp;tcy;&amp;ocy; &amp;dcy;&amp;rcy;&amp;ocy;&amp;zcy;&amp;d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AutoShape 2" descr="ᐈ Птица Дрозд: [описание и фото] самец и самка, как выглядит, виды, гол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ᐈ Птица Дрозд: [описание и фото] самец и самка, как выглядит, виды, голос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ᐈ Птица Дрозд: [описание и фото] самец и самка, как выглядит, виды, голос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ᐈ Птица Дрозд: [описание и фото] самец и самка, как выглядит, виды, голос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ᐈ Птица Дрозд: [описание и фото] самец и самка, как выглядит, виды, голос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6" descr="ᐈ Птица Дрозд: [описание и фото] самец и самка, как выглядит, виды, голос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2" descr="ᐈ Птица Дрозд: [описание и фото] самец и самка, как выглядит, виды, голос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 descr="D:\Desktop\4132244144e616a1543abdcf7264f45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037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pic>
        <p:nvPicPr>
          <p:cNvPr id="6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 flipV="1">
            <a:off x="6118751" y="5229200"/>
            <a:ext cx="2605227" cy="11987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355976" y="188640"/>
            <a:ext cx="4608512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ВЕСНА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647903" y="1484784"/>
            <a:ext cx="43204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О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каждом времени года можно сказать несколько слов, чтобы охарактеризовать его. Что можно сказать о весне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?</a:t>
            </a: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i="1" u="sng" dirty="0" smtClean="0">
                <a:solidFill>
                  <a:srgbClr val="FF0000"/>
                </a:solidFill>
                <a:latin typeface="Arial Black" pitchFamily="34" charset="0"/>
              </a:rPr>
              <a:t>Весна </a:t>
            </a:r>
            <a:r>
              <a:rPr lang="ru-RU" i="1" u="sng" dirty="0">
                <a:solidFill>
                  <a:srgbClr val="FF0000"/>
                </a:solidFill>
                <a:latin typeface="Arial Black" pitchFamily="34" charset="0"/>
              </a:rPr>
              <a:t>какая? </a:t>
            </a:r>
            <a:r>
              <a:rPr lang="ru-RU" i="1" u="sng" dirty="0" smtClean="0">
                <a:solidFill>
                  <a:srgbClr val="FF0000"/>
                </a:solidFill>
                <a:latin typeface="Arial Black" pitchFamily="34" charset="0"/>
              </a:rPr>
              <a:t>(напишите не менее 15 характеристик)</a:t>
            </a:r>
            <a:endParaRPr lang="ru-RU" i="1" u="sng" dirty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Чудесная, 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ранняя, 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и т.п.</a:t>
            </a:r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805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&amp;Kcy;&amp;acy;&amp;rcy;&amp;tcy;&amp;icy;&amp;ncy;&amp;kcy;&amp;icy; &amp;pcy;&amp;ocy; &amp;zcy;&amp;acy;&amp;pcy;&amp;rcy;&amp;ocy;&amp;scy;&amp;ucy; &amp;scy;&amp;kcy;&amp;acy;&amp;chcy;&amp;acy;&amp;tcy;&amp;softcy; &amp;fcy;&amp;ocy;&amp;tcy;&amp;ocy; &amp;zcy;&amp;yacy;&amp;bcy;&amp;lcy;&amp;icy;&amp;k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&amp;Kcy;&amp;acy;&amp;rcy;&amp;tcy;&amp;icy;&amp;ncy;&amp;kcy;&amp;icy; &amp;pcy;&amp;ocy; &amp;zcy;&amp;acy;&amp;pcy;&amp;rcy;&amp;ocy;&amp;scy;&amp;ucy; &amp;scy;&amp;kcy;&amp;acy;&amp;chcy;&amp;acy;&amp;tcy;&amp;softcy; &amp;fcy;&amp;ocy;&amp;tcy;&amp;ocy; &amp;ucy;&amp;tcy;&amp;k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AutoShape 2" descr="&amp;Kcy;&amp;acy;&amp;rcy;&amp;tcy;&amp;icy;&amp;ncy;&amp;kcy;&amp;icy; &amp;pcy;&amp;ocy; &amp;zcy;&amp;acy;&amp;pcy;&amp;rcy;&amp;ocy;&amp;scy;&amp;ucy; &amp;scy;&amp;kcy;&amp;acy;&amp;chcy;&amp;acy;&amp;tcy;&amp;softcy; &amp;fcy;&amp;ocy;&amp;tcy;&amp;ocy; &amp;pcy;&amp;iecy;&amp;ncy;&amp;ocy;&amp;chcy;&amp;kcy;&amp;icy;"/>
          <p:cNvSpPr>
            <a:spLocks noChangeAspect="1" noChangeArrowheads="1"/>
          </p:cNvSpPr>
          <p:nvPr/>
        </p:nvSpPr>
        <p:spPr bwMode="auto">
          <a:xfrm>
            <a:off x="155575" y="-555625"/>
            <a:ext cx="1828800" cy="1171575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06" name="Picture 2" descr="&amp;Kcy;&amp;acy;&amp;rcy;&amp;tcy;&amp;icy;&amp;ncy;&amp;kcy;&amp;icy; &amp;pcy;&amp;ocy; &amp;zcy;&amp;acy;&amp;pcy;&amp;rcy;&amp;ocy;&amp;scy;&amp;ucy; &amp;scy;&amp;kcy;&amp;acy;&amp;chcy;&amp;acy;&amp;tcy;&amp;softcy; &amp;fcy;&amp;ocy;&amp;tcy;&amp;ocy; &amp;pcy;&amp;iecy;&amp;ncy;&amp;ocy;&amp;chcy;&amp;k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&amp;Kcy;&amp;acy;&amp;rcy;&amp;tcy;&amp;icy;&amp;ncy;&amp;kcy;&amp;icy; &amp;pcy;&amp;ocy; &amp;zcy;&amp;acy;&amp;pcy;&amp;rcy;&amp;ocy;&amp;scy;&amp;ucy; &amp;scy;&amp;kcy;&amp;acy;&amp;chcy;&amp;acy;&amp;tcy;&amp;softcy; &amp;fcy;&amp;ocy;&amp;tcy;&amp;ocy; &amp;pcy;&amp;tcy;&amp;icy;&amp;tscy; &amp;lcy;&amp;acy;&amp;scy;&amp;tcy;&amp;ocy;&amp;chcy;&amp;kcy;&amp;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887538" y="6010275"/>
            <a:ext cx="184731" cy="36933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b="0" dirty="0"/>
          </a:p>
        </p:txBody>
      </p:sp>
      <p:pic>
        <p:nvPicPr>
          <p:cNvPr id="19458" name="Picture 2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&amp;Kcy;&amp;acy;&amp;rcy;&amp;tcy;&amp;icy;&amp;ncy;&amp;kcy;&amp;icy; &amp;pcy;&amp;ocy; &amp;zcy;&amp;acy;&amp;pcy;&amp;rcy;&amp;ocy;&amp;scy;&amp;ucy; &amp;scy;&amp;kcy;&amp;acy;&amp;chcy;&amp;acy;&amp;tcy;&amp;softcy; &amp;fcy;&amp;ocy;&amp;tcy;&amp;ocy; &amp;icy;&amp;vcy;&amp;ocy;&amp;lcy;&amp;gcy;&amp;i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43808" y="620688"/>
            <a:ext cx="5904656" cy="507831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Назовите птиц - наших северных гостей, которые весной улетают к себе домой - на север.</a:t>
            </a:r>
          </a:p>
        </p:txBody>
      </p:sp>
    </p:spTree>
    <p:extLst>
      <p:ext uri="{BB962C8B-B14F-4D97-AF65-F5344CB8AC3E}">
        <p14:creationId xmlns:p14="http://schemas.microsoft.com/office/powerpoint/2010/main" val="152593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43808" y="620688"/>
            <a:ext cx="5904656" cy="123110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5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Деревья в цвету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Определите название дерева</a:t>
            </a:r>
          </a:p>
        </p:txBody>
      </p:sp>
    </p:spTree>
    <p:extLst>
      <p:ext uri="{BB962C8B-B14F-4D97-AF65-F5344CB8AC3E}">
        <p14:creationId xmlns:p14="http://schemas.microsoft.com/office/powerpoint/2010/main" val="1284797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956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0539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pic>
        <p:nvPicPr>
          <p:cNvPr id="6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 flipV="1">
            <a:off x="6118751" y="5229200"/>
            <a:ext cx="2605227" cy="11987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355976" y="188640"/>
            <a:ext cx="4608512" cy="156966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Признаки весны </a:t>
            </a:r>
            <a:endParaRPr lang="ru-RU" sz="48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47864" y="2060848"/>
            <a:ext cx="579613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Напишите </a:t>
            </a:r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10 признаков весны</a:t>
            </a:r>
          </a:p>
          <a:p>
            <a:endParaRPr lang="ru-RU" dirty="0">
              <a:solidFill>
                <a:srgbClr val="FF0000"/>
              </a:solidFill>
              <a:latin typeface="Arial Black" pitchFamily="34" charset="0"/>
            </a:endParaRP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1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2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3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4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5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6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7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8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9	</a:t>
            </a:r>
          </a:p>
          <a:p>
            <a:r>
              <a:rPr lang="ru-RU" dirty="0">
                <a:solidFill>
                  <a:srgbClr val="FF0000"/>
                </a:solidFill>
                <a:latin typeface="Arial Black" pitchFamily="34" charset="0"/>
              </a:rPr>
              <a:t>10	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214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Картинки по запросу деревья весной сирен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44776"/>
            <a:ext cx="9328562" cy="7002776"/>
          </a:xfrm>
          <a:prstGeom prst="rect">
            <a:avLst/>
          </a:prstGeom>
          <a:noFill/>
        </p:spPr>
      </p:pic>
      <p:pic>
        <p:nvPicPr>
          <p:cNvPr id="27652" name="Picture 4" descr="Картинки по запросу деревья весной сирен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231203"/>
            <a:ext cx="9302116" cy="70892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443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папка обмена\Мои документы\Рабочие материалы\Кыштымова\акции\Времена года\2017-2018 уч.год\Весенняя капель\Для игры\Цветы\Приму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6" name="Picture 2" descr="Похожее 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3471" y="0"/>
            <a:ext cx="9273222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7306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Public\Pictures\Sample Pictures\hello_html_m51016c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25602" name="Picture 2" descr="Картинки по запросу деревья весной ряби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58258"/>
            <a:ext cx="9178052" cy="69162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9541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-35616" y="0"/>
            <a:ext cx="9179616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43808" y="620688"/>
            <a:ext cx="5904656" cy="1661993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Праздники весны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Весной очень много праздников, отгадайте ребусы и напишите какие праздники и в какой месяц отмечаются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euro1\Pictures\313d81cf0300b26c228ef10dced.jpg"/>
          <p:cNvPicPr>
            <a:picLocks noChangeAspect="1" noChangeArrowheads="1"/>
          </p:cNvPicPr>
          <p:nvPr/>
        </p:nvPicPr>
        <p:blipFill>
          <a:blip r:embed="rId2" cstate="print"/>
          <a:srcRect l="13506" r="9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576" y="260648"/>
            <a:ext cx="7776864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В</a:t>
            </a:r>
            <a:r>
              <a:rPr lang="ru-RU" sz="2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 каком месяце отмечают эти праздники?</a:t>
            </a:r>
            <a:endParaRPr lang="ru-RU" sz="28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16832"/>
            <a:ext cx="7416824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3501008"/>
            <a:ext cx="7776864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085184"/>
            <a:ext cx="8640960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132856"/>
            <a:ext cx="28905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1 - день</a:t>
            </a:r>
            <a:endParaRPr lang="ru-RU" sz="4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673" y="5301208"/>
            <a:ext cx="315182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12 </a:t>
            </a:r>
            <a:r>
              <a:rPr lang="ru-RU" sz="4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- день</a:t>
            </a:r>
            <a:endParaRPr lang="ru-RU" sz="4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796136" y="5733256"/>
            <a:ext cx="59548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err="1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ет</a:t>
            </a:r>
            <a:endParaRPr lang="ru-RU" sz="36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5796136" y="6093296"/>
            <a:ext cx="523955" cy="35134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3680526" y="1484784"/>
            <a:ext cx="5822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0" name="Picture 2" descr="http://almary.ru/i/full1300434184.jpg"/>
          <p:cNvPicPr>
            <a:picLocks noChangeAspect="1" noChangeArrowheads="1"/>
          </p:cNvPicPr>
          <p:nvPr/>
        </p:nvPicPr>
        <p:blipFill>
          <a:blip r:embed="rId3" cstate="print"/>
          <a:srcRect t="19394" b="14667"/>
          <a:stretch>
            <a:fillRect/>
          </a:stretch>
        </p:blipFill>
        <p:spPr bwMode="auto">
          <a:xfrm>
            <a:off x="4211960" y="1988840"/>
            <a:ext cx="1856457" cy="1224136"/>
          </a:xfrm>
          <a:prstGeom prst="rect">
            <a:avLst/>
          </a:prstGeom>
          <a:noFill/>
        </p:spPr>
      </p:pic>
      <p:pic>
        <p:nvPicPr>
          <p:cNvPr id="12292" name="Picture 4" descr="http://www.propartner.ru/uploads_img/prop_item/user-30136/230x200c/prop_products-30136-1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1916832"/>
            <a:ext cx="1435819" cy="1435819"/>
          </a:xfrm>
          <a:prstGeom prst="rect">
            <a:avLst/>
          </a:prstGeom>
          <a:noFill/>
        </p:spPr>
      </p:pic>
      <p:sp>
        <p:nvSpPr>
          <p:cNvPr id="34" name="Прямоугольник 33"/>
          <p:cNvSpPr/>
          <p:nvPr/>
        </p:nvSpPr>
        <p:spPr>
          <a:xfrm>
            <a:off x="1475656" y="3789040"/>
            <a:ext cx="297228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7 - день</a:t>
            </a:r>
            <a:endParaRPr lang="ru-RU" sz="4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pic>
        <p:nvPicPr>
          <p:cNvPr id="12294" name="Picture 6" descr="http://static4.read.ru/images/illustrations/12906250972371878497.jpg"/>
          <p:cNvPicPr>
            <a:picLocks noChangeAspect="1" noChangeArrowheads="1"/>
          </p:cNvPicPr>
          <p:nvPr/>
        </p:nvPicPr>
        <p:blipFill>
          <a:blip r:embed="rId5" cstate="print"/>
          <a:srcRect l="58221" t="26756" r="11539" b="3572"/>
          <a:stretch>
            <a:fillRect/>
          </a:stretch>
        </p:blipFill>
        <p:spPr bwMode="auto">
          <a:xfrm>
            <a:off x="3563888" y="5157192"/>
            <a:ext cx="779902" cy="1224136"/>
          </a:xfrm>
          <a:prstGeom prst="rect">
            <a:avLst/>
          </a:prstGeom>
          <a:noFill/>
        </p:spPr>
      </p:pic>
      <p:sp>
        <p:nvSpPr>
          <p:cNvPr id="38" name="Прямоугольник 37"/>
          <p:cNvSpPr/>
          <p:nvPr/>
        </p:nvSpPr>
        <p:spPr>
          <a:xfrm>
            <a:off x="4355976" y="4509120"/>
            <a:ext cx="38343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296" name="Picture 8" descr="http://dic.academic.ru/pictures/wiki/files/82/RR5216-0060-0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5157192"/>
            <a:ext cx="1160785" cy="1160785"/>
          </a:xfrm>
          <a:prstGeom prst="rect">
            <a:avLst/>
          </a:prstGeom>
          <a:noFill/>
        </p:spPr>
      </p:pic>
      <p:pic>
        <p:nvPicPr>
          <p:cNvPr id="12298" name="Picture 10" descr="http://img3.proshkolu.ru/content/media/pic/std/1000000/845000/844139-acb1944a26323959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72200" y="5157192"/>
            <a:ext cx="1070446" cy="1259348"/>
          </a:xfrm>
          <a:prstGeom prst="rect">
            <a:avLst/>
          </a:prstGeom>
          <a:noFill/>
        </p:spPr>
      </p:pic>
      <p:sp>
        <p:nvSpPr>
          <p:cNvPr id="41" name="Прямоугольник 40"/>
          <p:cNvSpPr/>
          <p:nvPr/>
        </p:nvSpPr>
        <p:spPr>
          <a:xfrm>
            <a:off x="6660232" y="5229200"/>
            <a:ext cx="45236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2300" name="Picture 12" descr="http://www.ismyanimals.ru/images/Plavaut/Kiti/Siniy_kit/sin_kit_6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8304" y="5157192"/>
            <a:ext cx="1335511" cy="1073150"/>
          </a:xfrm>
          <a:prstGeom prst="rect">
            <a:avLst/>
          </a:prstGeom>
          <a:noFill/>
        </p:spPr>
      </p:pic>
      <p:sp>
        <p:nvSpPr>
          <p:cNvPr id="42" name="Прямоугольник 41"/>
          <p:cNvSpPr/>
          <p:nvPr/>
        </p:nvSpPr>
        <p:spPr>
          <a:xfrm>
            <a:off x="8532440" y="4509120"/>
            <a:ext cx="38343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50000"/>
                    <a:lumOff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>
                  <a:lumMod val="50000"/>
                  <a:lumOff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" name="Picture 2" descr="http://www.slideteam.net/media/catalog/product/cache/1/image/9df78eab33525d08d6e5fb8d27136e95/3/d/3d_graphic_of_roadmap_on_white_background_stock_photo_Slide01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717032"/>
            <a:ext cx="1699594" cy="1019756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7092280" y="3068960"/>
            <a:ext cx="5822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1">
                    <a:lumMod val="75000"/>
                    <a:lumOff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1">
                  <a:lumMod val="75000"/>
                  <a:lumOff val="25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9" name="Picture 4" descr="http://steshka.ru/wp-content/uploads/2014/05/bukvaz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4008" y="3717032"/>
            <a:ext cx="941981" cy="1026270"/>
          </a:xfrm>
          <a:prstGeom prst="rect">
            <a:avLst/>
          </a:prstGeom>
          <a:noFill/>
        </p:spPr>
      </p:pic>
      <p:pic>
        <p:nvPicPr>
          <p:cNvPr id="10" name="Picture 6" descr="http://www.mamin-sekret.ru/images/kartinki/201406/z30.jpg"/>
          <p:cNvPicPr>
            <a:picLocks noChangeAspect="1" noChangeArrowheads="1"/>
          </p:cNvPicPr>
          <p:nvPr/>
        </p:nvPicPr>
        <p:blipFill>
          <a:blip r:embed="rId11" cstate="print"/>
          <a:srcRect t="15578" r="21853" b="16827"/>
          <a:stretch>
            <a:fillRect/>
          </a:stretch>
        </p:blipFill>
        <p:spPr bwMode="auto">
          <a:xfrm>
            <a:off x="7596336" y="3573016"/>
            <a:ext cx="1224136" cy="1163185"/>
          </a:xfrm>
          <a:prstGeom prst="rect">
            <a:avLst/>
          </a:prstGeom>
          <a:noFill/>
        </p:spPr>
      </p:pic>
      <p:sp>
        <p:nvSpPr>
          <p:cNvPr id="35" name="Прямоугольник 34"/>
          <p:cNvSpPr/>
          <p:nvPr/>
        </p:nvSpPr>
        <p:spPr>
          <a:xfrm>
            <a:off x="8028384" y="3933056"/>
            <a:ext cx="4395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</a:t>
            </a:r>
            <a:endParaRPr lang="ru-RU" sz="4000" b="1" cap="none" spc="0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2" descr="C:\Users\euro1\Pictures\313d81cf0300b26c228ef10dced.jpg"/>
          <p:cNvPicPr>
            <a:picLocks noChangeAspect="1" noChangeArrowheads="1"/>
          </p:cNvPicPr>
          <p:nvPr/>
        </p:nvPicPr>
        <p:blipFill>
          <a:blip r:embed="rId2" cstate="print"/>
          <a:srcRect l="13506" r="9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8568952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В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 каком месяце отмечают эти праздники?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916832"/>
            <a:ext cx="6840760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01008"/>
            <a:ext cx="8640960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35696" y="5085184"/>
            <a:ext cx="7056784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6308" y="2060848"/>
            <a:ext cx="289053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1 - день</a:t>
            </a:r>
            <a:endParaRPr lang="ru-RU" sz="4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07704" y="5373216"/>
            <a:ext cx="345960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2 1 - день</a:t>
            </a:r>
            <a:endParaRPr lang="ru-RU" sz="4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5776" y="3717032"/>
            <a:ext cx="11416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8</a:t>
            </a:r>
            <a:r>
              <a:rPr lang="ru-RU" sz="4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 -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635896" y="3068960"/>
            <a:ext cx="5822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400606" y="1412776"/>
            <a:ext cx="5822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266" name="Picture 2" descr="http://i.absurdopedia.net/1/18/%D0%9A%D0%BE%D0%BD%D1%8C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2917" y="1844824"/>
            <a:ext cx="1294616" cy="1368152"/>
          </a:xfrm>
          <a:prstGeom prst="rect">
            <a:avLst/>
          </a:prstGeom>
          <a:noFill/>
        </p:spPr>
      </p:pic>
      <p:pic>
        <p:nvPicPr>
          <p:cNvPr id="11268" name="Picture 4" descr="http://worldartsme.com/images/chin-clipart-1.jpg"/>
          <p:cNvPicPr>
            <a:picLocks noChangeAspect="1" noChangeArrowheads="1"/>
          </p:cNvPicPr>
          <p:nvPr/>
        </p:nvPicPr>
        <p:blipFill>
          <a:blip r:embed="rId4" cstate="print"/>
          <a:srcRect t="39304"/>
          <a:stretch>
            <a:fillRect/>
          </a:stretch>
        </p:blipFill>
        <p:spPr bwMode="auto">
          <a:xfrm>
            <a:off x="5004048" y="2132856"/>
            <a:ext cx="1781183" cy="92241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5364088" y="2564904"/>
            <a:ext cx="94769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я=к</a:t>
            </a:r>
            <a:endParaRPr lang="ru-RU" sz="40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70" name="Picture 6" descr="http://previews.123rf.com/images/tribalium123/tribalium1231208/tribalium123120800367/14974417-hair-dryer-Stock-Vector-carto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7704" y="3645024"/>
            <a:ext cx="1018509" cy="1040111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2483768" y="4221088"/>
            <a:ext cx="106471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ф=ж</a:t>
            </a:r>
            <a:endParaRPr lang="ru-RU" sz="3600" b="1" cap="none" spc="0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1272" name="Picture 8" descr="http://konkurs.olimpis.ru/userfiles/images/Unknown-16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3573016"/>
            <a:ext cx="1340371" cy="1183340"/>
          </a:xfrm>
          <a:prstGeom prst="rect">
            <a:avLst/>
          </a:prstGeom>
          <a:noFill/>
        </p:spPr>
      </p:pic>
      <p:pic>
        <p:nvPicPr>
          <p:cNvPr id="11274" name="Picture 10" descr="http://fs00.infourok.ru/images/doc/220/7680/10/hello_html_56f35d7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3645024"/>
            <a:ext cx="995884" cy="1067141"/>
          </a:xfrm>
          <a:prstGeom prst="rect">
            <a:avLst/>
          </a:prstGeom>
          <a:noFill/>
        </p:spPr>
      </p:pic>
      <p:pic>
        <p:nvPicPr>
          <p:cNvPr id="11276" name="Picture 12" descr="https://openclipart.org/image/2400px/svg_to_png/169883/treestump2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240" y="3573016"/>
            <a:ext cx="1257754" cy="1203251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7924316" y="4221088"/>
            <a:ext cx="101181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п=д</a:t>
            </a:r>
            <a:endParaRPr lang="ru-RU" sz="40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508104" y="5085184"/>
            <a:ext cx="93610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/>
                <a:latin typeface="a_AssuanTitulStrDst" pitchFamily="18" charset="-52"/>
              </a:rPr>
              <a:t>7</a:t>
            </a:r>
            <a:endParaRPr lang="ru-RU" sz="8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  <a:latin typeface="a_AssuanTitulStrDst" pitchFamily="18" charset="-52"/>
            </a:endParaRPr>
          </a:p>
        </p:txBody>
      </p:sp>
      <p:pic>
        <p:nvPicPr>
          <p:cNvPr id="11278" name="Picture 14" descr="http://images.onlinelabels.com/images/clip-art/ryanlerch/ryanlerch_boyface3_colour.png"/>
          <p:cNvPicPr>
            <a:picLocks noChangeAspect="1" noChangeArrowheads="1"/>
          </p:cNvPicPr>
          <p:nvPr/>
        </p:nvPicPr>
        <p:blipFill>
          <a:blip r:embed="rId9" cstate="print"/>
          <a:srcRect l="12979" t="12116" r="9146"/>
          <a:stretch>
            <a:fillRect/>
          </a:stretch>
        </p:blipFill>
        <p:spPr bwMode="auto">
          <a:xfrm>
            <a:off x="7092280" y="5229200"/>
            <a:ext cx="1072114" cy="1080120"/>
          </a:xfrm>
          <a:prstGeom prst="ellipse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8100392" y="4653136"/>
            <a:ext cx="5822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084168" y="5733256"/>
            <a:ext cx="873957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с=з</a:t>
            </a:r>
            <a:endParaRPr lang="ru-RU" sz="4000" b="1" cap="none" spc="0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00192" y="4581128"/>
            <a:ext cx="38343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 descr="C:\Users\euro1\Pictures\313d81cf0300b26c228ef10dced.jpg"/>
          <p:cNvPicPr>
            <a:picLocks noChangeAspect="1" noChangeArrowheads="1"/>
          </p:cNvPicPr>
          <p:nvPr/>
        </p:nvPicPr>
        <p:blipFill>
          <a:blip r:embed="rId2" cstate="print"/>
          <a:srcRect l="13506" r="94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3528" y="1916832"/>
            <a:ext cx="6840760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501008"/>
            <a:ext cx="6120680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5085184"/>
            <a:ext cx="8640960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3342" y="2060848"/>
            <a:ext cx="29835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9 </a:t>
            </a:r>
            <a:r>
              <a:rPr lang="ru-RU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- день</a:t>
            </a:r>
            <a:endParaRPr lang="ru-RU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5301208"/>
            <a:ext cx="354135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2 7 </a:t>
            </a:r>
            <a:r>
              <a:rPr lang="ru-RU" sz="4800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- день</a:t>
            </a:r>
            <a:endParaRPr lang="ru-RU" sz="4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2661" y="3717032"/>
            <a:ext cx="31277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15 - день</a:t>
            </a:r>
            <a:endParaRPr lang="ru-RU" sz="4800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48064" y="4581128"/>
            <a:ext cx="58221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588224" y="1556792"/>
            <a:ext cx="38343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124" name="AutoShape 4" descr="http://yandex.lenagold.ru/fon/clipart/n/namb/namb00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http://yandex.lenagold.ru/fon/clipart/n/namb/namb002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23528" y="332656"/>
            <a:ext cx="8568952" cy="1368152"/>
          </a:xfrm>
          <a:prstGeom prst="rect">
            <a:avLst/>
          </a:prstGeom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В</a:t>
            </a:r>
            <a:r>
              <a:rPr lang="ru-RU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reflection blurRad="12700" stA="28000" endPos="45000" dist="1000" dir="5400000" sy="-100000" algn="bl" rotWithShape="0"/>
                </a:effectLst>
                <a:latin typeface="Banco" pitchFamily="18" charset="0"/>
              </a:rPr>
              <a:t> каком месяце отмечают эти праздники?</a:t>
            </a:r>
            <a:endParaRPr lang="ru-RU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reflection blurRad="12700" stA="28000" endPos="45000" dist="1000" dir="5400000" sy="-100000" algn="bl" rotWithShape="0"/>
              </a:effectLst>
              <a:latin typeface="Banco" pitchFamily="18" charset="0"/>
            </a:endParaRPr>
          </a:p>
        </p:txBody>
      </p:sp>
      <p:pic>
        <p:nvPicPr>
          <p:cNvPr id="10241" name="Picture 1" descr="C:\Users\euro1\Pictures\Буквы\al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988841"/>
            <a:ext cx="576064" cy="648072"/>
          </a:xfrm>
          <a:prstGeom prst="rect">
            <a:avLst/>
          </a:prstGeom>
          <a:noFill/>
        </p:spPr>
      </p:pic>
      <p:pic>
        <p:nvPicPr>
          <p:cNvPr id="10245" name="Picture 5" descr="http://cs413516.vk.me/v413516706/88ff/H28IzHgo3N4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2564904"/>
            <a:ext cx="1008112" cy="636860"/>
          </a:xfrm>
          <a:prstGeom prst="rect">
            <a:avLst/>
          </a:prstGeom>
          <a:noFill/>
        </p:spPr>
      </p:pic>
      <p:pic>
        <p:nvPicPr>
          <p:cNvPr id="10242" name="Picture 2" descr="http://gallery.forum-grad.ru/files/2/5/6/7/residential_real_estate.jpg"/>
          <p:cNvPicPr>
            <a:picLocks noChangeAspect="1" noChangeArrowheads="1"/>
          </p:cNvPicPr>
          <p:nvPr/>
        </p:nvPicPr>
        <p:blipFill>
          <a:blip r:embed="rId5" cstate="print"/>
          <a:srcRect l="7632" r="5867" b="36397"/>
          <a:stretch>
            <a:fillRect/>
          </a:stretch>
        </p:blipFill>
        <p:spPr bwMode="auto">
          <a:xfrm>
            <a:off x="5004048" y="1916832"/>
            <a:ext cx="1656184" cy="1217782"/>
          </a:xfrm>
          <a:prstGeom prst="rect">
            <a:avLst/>
          </a:prstGeom>
          <a:noFill/>
        </p:spPr>
      </p:pic>
      <p:pic>
        <p:nvPicPr>
          <p:cNvPr id="10244" name="Picture 4" descr="http://images.easyfreeclipart.com/20/cartoon-number-seven-clip-art-image-blue-with-20837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920" y="3645024"/>
            <a:ext cx="684423" cy="1052959"/>
          </a:xfrm>
          <a:prstGeom prst="rect">
            <a:avLst/>
          </a:prstGeom>
          <a:noFill/>
        </p:spPr>
      </p:pic>
      <p:pic>
        <p:nvPicPr>
          <p:cNvPr id="10246" name="Picture 6" descr="http://i059.radikal.ru/0910/b2/95650fbd66b7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32040" y="3645024"/>
            <a:ext cx="786011" cy="1099316"/>
          </a:xfrm>
          <a:prstGeom prst="rect">
            <a:avLst/>
          </a:prstGeom>
          <a:noFill/>
        </p:spPr>
      </p:pic>
      <p:pic>
        <p:nvPicPr>
          <p:cNvPr id="10248" name="Picture 8" descr="https://продажи.kz/upload/iblock/260/b84e5e3fad81db6ceacb19354daf8e41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1920" y="5373216"/>
            <a:ext cx="1639838" cy="827332"/>
          </a:xfrm>
          <a:prstGeom prst="rect">
            <a:avLst/>
          </a:prstGeom>
          <a:noFill/>
        </p:spPr>
      </p:pic>
      <p:pic>
        <p:nvPicPr>
          <p:cNvPr id="10250" name="Picture 10" descr="http://i.imgur.com/TniqL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386" r="18197"/>
          <a:stretch>
            <a:fillRect/>
          </a:stretch>
        </p:blipFill>
        <p:spPr bwMode="auto">
          <a:xfrm>
            <a:off x="5724128" y="5157192"/>
            <a:ext cx="1009564" cy="1080120"/>
          </a:xfrm>
          <a:prstGeom prst="rect">
            <a:avLst/>
          </a:prstGeom>
          <a:noFill/>
        </p:spPr>
      </p:pic>
      <p:sp>
        <p:nvSpPr>
          <p:cNvPr id="22" name="Прямоугольник 21"/>
          <p:cNvSpPr/>
          <p:nvPr/>
        </p:nvSpPr>
        <p:spPr>
          <a:xfrm>
            <a:off x="6156176" y="5805264"/>
            <a:ext cx="9957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н=о</a:t>
            </a:r>
            <a:endParaRPr lang="ru-RU" sz="4000" b="1" cap="none" spc="0" dirty="0">
              <a:ln w="1905"/>
              <a:solidFill>
                <a:schemeClr val="accent6">
                  <a:lumMod val="50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52" name="Picture 12" descr="http://images.easyfreeclipart.com/227/of-you-who-dont-regularly-frequent-poetry-friday-please-be-sure--227166.jpg"/>
          <p:cNvPicPr>
            <a:picLocks noChangeAspect="1" noChangeArrowheads="1"/>
          </p:cNvPicPr>
          <p:nvPr/>
        </p:nvPicPr>
        <p:blipFill>
          <a:blip r:embed="rId10" cstate="print"/>
          <a:srcRect l="6825" t="20728" r="4346" b="9073"/>
          <a:stretch>
            <a:fillRect/>
          </a:stretch>
        </p:blipFill>
        <p:spPr bwMode="auto">
          <a:xfrm rot="10800000">
            <a:off x="7308304" y="5085184"/>
            <a:ext cx="1214904" cy="1008112"/>
          </a:xfrm>
          <a:prstGeom prst="rect">
            <a:avLst/>
          </a:prstGeom>
          <a:noFill/>
        </p:spPr>
      </p:pic>
      <p:sp>
        <p:nvSpPr>
          <p:cNvPr id="27" name="Прямоугольник 26"/>
          <p:cNvSpPr/>
          <p:nvPr/>
        </p:nvSpPr>
        <p:spPr>
          <a:xfrm>
            <a:off x="7530740" y="5805264"/>
            <a:ext cx="98296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</a:t>
            </a:r>
            <a:r>
              <a:rPr lang="ru-RU" sz="4000" b="1" cap="none" spc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=е</a:t>
            </a:r>
            <a:endParaRPr lang="ru-RU" sz="4000" b="1" cap="none" spc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-35616" y="0"/>
            <a:ext cx="9179616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38104" y="836712"/>
            <a:ext cx="4392488" cy="10772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СТАРИННЫЕ ПРАЗДНИКИ</a:t>
            </a:r>
            <a:endParaRPr lang="ru-RU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24696" y="2204864"/>
            <a:ext cx="54193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Определите по иллюстрациям весенние старинные </a:t>
            </a:r>
          </a:p>
          <a:p>
            <a:pPr algn="ctr"/>
            <a:r>
              <a:rPr lang="ru-RU" b="1" dirty="0">
                <a:solidFill>
                  <a:srgbClr val="FF0000"/>
                </a:solidFill>
              </a:rPr>
              <a:t>п</a:t>
            </a:r>
            <a:r>
              <a:rPr lang="ru-RU" b="1" dirty="0" smtClean="0">
                <a:solidFill>
                  <a:srgbClr val="FF0000"/>
                </a:solidFill>
              </a:rPr>
              <a:t>раздники и напишите когда их отмечают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3-tub-ru.yandex.net/i?id=69f2534935b17237e0448238a13ec988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slavyanskaya-kultura.ru/images/1%28296%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pic>
        <p:nvPicPr>
          <p:cNvPr id="6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 flipV="1">
            <a:off x="6118751" y="5229200"/>
            <a:ext cx="2605227" cy="11987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555776" y="188640"/>
            <a:ext cx="6408712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«ДОПИШИ  </a:t>
            </a: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СЛОВА»</a:t>
            </a:r>
            <a:endParaRPr lang="ru-RU" sz="4800" b="1" dirty="0">
              <a:solidFill>
                <a:srgbClr val="00206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2060848"/>
            <a:ext cx="63001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FF"/>
                </a:solidFill>
              </a:rPr>
              <a:t>Вам предлагается дописать </a:t>
            </a:r>
            <a:r>
              <a:rPr lang="ru-RU" sz="2000" b="1" dirty="0">
                <a:solidFill>
                  <a:srgbClr val="0000FF"/>
                </a:solidFill>
              </a:rPr>
              <a:t> </a:t>
            </a:r>
            <a:r>
              <a:rPr lang="ru-RU" sz="2000" b="1" dirty="0" smtClean="0">
                <a:solidFill>
                  <a:srgbClr val="0000FF"/>
                </a:solidFill>
              </a:rPr>
              <a:t>слова о природе </a:t>
            </a:r>
            <a:r>
              <a:rPr lang="ru-RU" sz="2000" b="1" dirty="0">
                <a:solidFill>
                  <a:srgbClr val="0000FF"/>
                </a:solidFill>
              </a:rPr>
              <a:t>от слова</a:t>
            </a:r>
          </a:p>
          <a:p>
            <a:r>
              <a:rPr lang="ru-RU" b="1" dirty="0">
                <a:solidFill>
                  <a:srgbClr val="0000FF"/>
                </a:solidFill>
              </a:rPr>
              <a:t> </a:t>
            </a:r>
          </a:p>
          <a:p>
            <a:r>
              <a:rPr lang="ru-RU" b="1" dirty="0">
                <a:solidFill>
                  <a:srgbClr val="0000FF"/>
                </a:solidFill>
              </a:rPr>
              <a:t>                               </a:t>
            </a:r>
            <a:r>
              <a:rPr lang="ru-RU" b="1" u="sng" dirty="0">
                <a:solidFill>
                  <a:srgbClr val="0000FF"/>
                </a:solidFill>
              </a:rPr>
              <a:t>В      Е      С     Н     А</a:t>
            </a:r>
            <a:endParaRPr lang="ru-RU" b="1" dirty="0">
              <a:solidFill>
                <a:srgbClr val="0000FF"/>
              </a:solidFill>
            </a:endParaRPr>
          </a:p>
          <a:p>
            <a:r>
              <a:rPr lang="ru-RU" b="1" dirty="0">
                <a:solidFill>
                  <a:srgbClr val="0000FF"/>
                </a:solidFill>
              </a:rPr>
              <a:t> </a:t>
            </a:r>
            <a:r>
              <a:rPr lang="ru-RU" b="1" dirty="0" smtClean="0">
                <a:solidFill>
                  <a:srgbClr val="0000FF"/>
                </a:solidFill>
              </a:rPr>
              <a:t>Например</a:t>
            </a:r>
            <a:r>
              <a:rPr lang="ru-RU" b="1" dirty="0">
                <a:solidFill>
                  <a:srgbClr val="0000FF"/>
                </a:solidFill>
              </a:rPr>
              <a:t>:         </a:t>
            </a:r>
            <a:r>
              <a:rPr lang="ru-RU" b="1" dirty="0" smtClean="0">
                <a:solidFill>
                  <a:srgbClr val="0000FF"/>
                </a:solidFill>
              </a:rPr>
              <a:t>е </a:t>
            </a:r>
            <a:r>
              <a:rPr lang="ru-RU" b="1" dirty="0">
                <a:solidFill>
                  <a:srgbClr val="0000FF"/>
                </a:solidFill>
              </a:rPr>
              <a:t>             </a:t>
            </a:r>
          </a:p>
          <a:p>
            <a:r>
              <a:rPr lang="ru-RU" b="1" dirty="0">
                <a:solidFill>
                  <a:srgbClr val="0000FF"/>
                </a:solidFill>
              </a:rPr>
              <a:t>                               </a:t>
            </a:r>
            <a:r>
              <a:rPr lang="ru-RU" b="1" dirty="0" smtClean="0">
                <a:solidFill>
                  <a:srgbClr val="0000FF"/>
                </a:solidFill>
              </a:rPr>
              <a:t>т </a:t>
            </a:r>
            <a:r>
              <a:rPr lang="ru-RU" b="1" dirty="0">
                <a:solidFill>
                  <a:srgbClr val="0000FF"/>
                </a:solidFill>
              </a:rPr>
              <a:t>                                                                </a:t>
            </a:r>
            <a:endParaRPr lang="ru-RU" b="1" dirty="0" smtClean="0">
              <a:solidFill>
                <a:srgbClr val="0000FF"/>
              </a:solidFill>
            </a:endParaRPr>
          </a:p>
          <a:p>
            <a:r>
              <a:rPr lang="ru-RU" b="1" dirty="0">
                <a:solidFill>
                  <a:srgbClr val="0000FF"/>
                </a:solidFill>
              </a:rPr>
              <a:t>           </a:t>
            </a:r>
            <a:r>
              <a:rPr lang="ru-RU" b="1" dirty="0" smtClean="0">
                <a:solidFill>
                  <a:srgbClr val="0000FF"/>
                </a:solidFill>
              </a:rPr>
              <a:t>                    к</a:t>
            </a:r>
          </a:p>
          <a:p>
            <a:r>
              <a:rPr lang="ru-RU" b="1" dirty="0">
                <a:solidFill>
                  <a:srgbClr val="0000FF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                              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4409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http://&amp;scy;&amp;iecy;&amp;zcy;&amp;ocy;&amp;ncy;&amp;ycy;-&amp;gcy;&amp;ocy;&amp;dcy;&amp;acy;.&amp;rcy;&amp;fcy;/sites/default/files/Kustodiev_Maslenic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4" name="AutoShape 4" descr="http://&amp;scy;&amp;iecy;&amp;zcy;&amp;ocy;&amp;ncy;&amp;ycy;-&amp;gcy;&amp;ocy;&amp;dcy;&amp;acy;.&amp;rcy;&amp;fcy;/sites/default/files/Kustodiev_Maslenic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6" name="AutoShape 6" descr="http://&amp;scy;&amp;iecy;&amp;zcy;&amp;ocy;&amp;ncy;&amp;ycy;-&amp;gcy;&amp;ocy;&amp;dcy;&amp;acy;.&amp;rcy;&amp;fcy;/sites/default/files/Kustodiev_Maslenic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8" name="AutoShape 8" descr="http://&amp;scy;&amp;iecy;&amp;zcy;&amp;ocy;&amp;ncy;&amp;ycy;-&amp;gcy;&amp;ocy;&amp;dcy;&amp;acy;.&amp;rcy;&amp;fcy;/sites/default/files/Kustodiev_Maslenic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9" name="Picture 9" descr="C:\Users\Public\Pictures\Sample Pictures\Л.Оборина. Вербное воскресенье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m1-tub-ru.yandex.net/i?id=bb42bf8eeb5e7f64dd4c48ca6c7cfefe-l&amp;n=1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Public\Pictures\Sample Pictures\3e9ad898f5cde42838befd0605c3ec7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260648"/>
            <a:ext cx="8568952" cy="6336704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2771" name="Picture 3" descr="C:\Users\euro1\Pictures\vignette-99.pn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3">
                <a:shade val="45000"/>
                <a:satMod val="135000"/>
              </a:schemeClr>
              <a:prstClr val="white"/>
            </a:duotone>
            <a:lum contrast="20000"/>
          </a:blip>
          <a:srcRect/>
          <a:stretch>
            <a:fillRect/>
          </a:stretch>
        </p:blipFill>
        <p:spPr bwMode="auto">
          <a:xfrm>
            <a:off x="467544" y="1124744"/>
            <a:ext cx="8208911" cy="309634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195736" y="1772816"/>
            <a:ext cx="5476179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dirty="0" smtClean="0">
                <a:solidFill>
                  <a:srgbClr val="663300"/>
                </a:solidFill>
                <a:latin typeface="Banco" pitchFamily="18" charset="0"/>
              </a:rPr>
              <a:t>М</a:t>
            </a:r>
            <a:r>
              <a:rPr lang="ru-RU" sz="6000" dirty="0" smtClean="0">
                <a:solidFill>
                  <a:srgbClr val="663300"/>
                </a:solidFill>
                <a:latin typeface="Banco" pitchFamily="18" charset="0"/>
              </a:rPr>
              <a:t>олодцы!</a:t>
            </a:r>
            <a:r>
              <a:rPr lang="ru-RU" sz="8800" dirty="0" smtClean="0">
                <a:solidFill>
                  <a:srgbClr val="663300"/>
                </a:solidFill>
                <a:latin typeface="Banco" pitchFamily="18" charset="0"/>
              </a:rPr>
              <a:t> </a:t>
            </a:r>
            <a:endParaRPr lang="ru-RU" sz="8800" dirty="0">
              <a:solidFill>
                <a:srgbClr val="663300"/>
              </a:solidFill>
              <a:latin typeface="Banco" pitchFamily="18" charset="0"/>
            </a:endParaRPr>
          </a:p>
        </p:txBody>
      </p:sp>
      <p:pic>
        <p:nvPicPr>
          <p:cNvPr id="32773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b="12875"/>
          <a:stretch>
            <a:fillRect/>
          </a:stretch>
        </p:blipFill>
        <p:spPr bwMode="auto">
          <a:xfrm>
            <a:off x="0" y="3789040"/>
            <a:ext cx="8532440" cy="3068960"/>
          </a:xfrm>
          <a:prstGeom prst="rect">
            <a:avLst/>
          </a:prstGeom>
          <a:noFill/>
        </p:spPr>
      </p:pic>
      <p:pic>
        <p:nvPicPr>
          <p:cNvPr id="11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>
            <a:off x="5519546" y="0"/>
            <a:ext cx="3624454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sp>
        <p:nvSpPr>
          <p:cNvPr id="13314" name="AutoShape 2" descr="http://sweetclipart.com/multisite/sweetclipart/files/imagecache/middle/watering_can_2_green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316" name="AutoShape 4" descr="http://sweetclipart.com/multisite/sweetclipart/files/imagecache/middle/garden_watering_can_2.pn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588224" y="2636912"/>
            <a:ext cx="5132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ы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6444208" y="2996952"/>
            <a:ext cx="6480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3851920" y="4005064"/>
            <a:ext cx="12241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dirty="0" smtClean="0">
                <a:ln w="11430">
                  <a:solidFill>
                    <a:schemeClr val="bg1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О=Ё</a:t>
            </a:r>
            <a:endParaRPr lang="ru-RU" sz="2400" b="1" cap="none" spc="0" dirty="0">
              <a:ln w="11430">
                <a:solidFill>
                  <a:schemeClr val="bg1"/>
                </a:solidFill>
              </a:ln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300192" y="2708920"/>
            <a:ext cx="362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5400" b="1" cap="none" spc="0" dirty="0">
              <a:ln w="1905"/>
              <a:solidFill>
                <a:schemeClr val="bg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7092280" y="2636912"/>
            <a:ext cx="3625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chemeClr val="bg1">
                    <a:lumMod val="65000"/>
                    <a:lumOff val="3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5400" b="1" cap="none" spc="0" dirty="0">
              <a:ln w="1905"/>
              <a:solidFill>
                <a:schemeClr val="bg1">
                  <a:lumMod val="65000"/>
                  <a:lumOff val="3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5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54981" y="15875"/>
            <a:ext cx="9179616" cy="6858000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>
          <a:xfrm>
            <a:off x="2771800" y="20743"/>
            <a:ext cx="6143543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Блиц - опрос</a:t>
            </a:r>
            <a:endParaRPr lang="ru-RU" sz="4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8300" y="728629"/>
            <a:ext cx="8995492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225800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1. </a:t>
            </a:r>
            <a:r>
              <a:rPr lang="ru-RU" sz="1600" i="1" u="sng" dirty="0" smtClean="0">
                <a:solidFill>
                  <a:srgbClr val="0000FF"/>
                </a:solidFill>
                <a:latin typeface="Arial Black" pitchFamily="34" charset="0"/>
              </a:rPr>
              <a:t>Напишите автора </a:t>
            </a:r>
            <a:r>
              <a:rPr lang="ru-RU" sz="1600" i="1" u="sng" dirty="0">
                <a:solidFill>
                  <a:srgbClr val="0000FF"/>
                </a:solidFill>
                <a:latin typeface="Arial Black" pitchFamily="34" charset="0"/>
              </a:rPr>
              <a:t>строк </a:t>
            </a:r>
          </a:p>
          <a:p>
            <a:pPr indent="3225800"/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Еще в полях белеет снег,</a:t>
            </a:r>
          </a:p>
          <a:p>
            <a:pPr indent="3225800"/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А воды уж весной шумят —</a:t>
            </a:r>
          </a:p>
          <a:p>
            <a:pPr indent="3225800"/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Бегут и будят сонный брег,</a:t>
            </a:r>
          </a:p>
          <a:p>
            <a:pPr indent="3225800"/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Бегут и блещут и гласят. </a:t>
            </a:r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marL="2416175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2. Солнечник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, </a:t>
            </a:r>
            <a:r>
              <a:rPr lang="ru-RU" sz="1600" dirty="0" err="1">
                <a:solidFill>
                  <a:srgbClr val="0000FF"/>
                </a:solidFill>
                <a:latin typeface="Arial Black" pitchFamily="34" charset="0"/>
              </a:rPr>
              <a:t>протальник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, </a:t>
            </a:r>
            <a:r>
              <a:rPr lang="ru-RU" sz="1600" dirty="0" err="1">
                <a:solidFill>
                  <a:srgbClr val="0000FF"/>
                </a:solidFill>
                <a:latin typeface="Arial Black" pitchFamily="34" charset="0"/>
              </a:rPr>
              <a:t>ветронос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, капельник, название этого месяца в </a:t>
            </a:r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старину.</a:t>
            </a:r>
            <a:endParaRPr lang="ru-RU" sz="1600" dirty="0">
              <a:solidFill>
                <a:srgbClr val="0000FF"/>
              </a:solidFill>
              <a:latin typeface="Arial Black" pitchFamily="34" charset="0"/>
            </a:endParaRPr>
          </a:p>
          <a:p>
            <a:pPr indent="2416175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3. В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каком месяце наступает весна в </a:t>
            </a:r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Австралии? </a:t>
            </a:r>
          </a:p>
          <a:p>
            <a:pPr indent="2416175"/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marL="3225800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4. Какой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из весенних цветков меняет свой цвет целых четыре раза? </a:t>
            </a:r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marL="3225800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5. Когда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на Земле наступает астрономическая </a:t>
            </a:r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весна? </a:t>
            </a:r>
            <a:endParaRPr lang="ru-RU" sz="1600" dirty="0">
              <a:solidFill>
                <a:srgbClr val="0000FF"/>
              </a:solidFill>
              <a:latin typeface="Arial Black" pitchFamily="34" charset="0"/>
            </a:endParaRPr>
          </a:p>
          <a:p>
            <a:pPr marL="3592513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6.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Дерево, раньше других пробуждающееся от сна. </a:t>
            </a:r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marL="3592513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7.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Апрель-водолей, поля согревает, живой … отпаивает, согласно народной </a:t>
            </a:r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мудрости.</a:t>
            </a:r>
            <a:endParaRPr lang="ru-RU" sz="1600" dirty="0">
              <a:solidFill>
                <a:srgbClr val="0000FF"/>
              </a:solidFill>
              <a:latin typeface="Arial Black" pitchFamily="34" charset="0"/>
            </a:endParaRPr>
          </a:p>
          <a:p>
            <a:pPr marL="3043238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8. Какая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часть растений первой отзывается на потепление весной? </a:t>
            </a:r>
          </a:p>
          <a:p>
            <a:pPr indent="3043238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9. В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честь какого бога назван месяц март? </a:t>
            </a:r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indent="1162050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10.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Первые птицы, вестники весны в средней полосе </a:t>
            </a:r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России?</a:t>
            </a:r>
          </a:p>
          <a:p>
            <a:pPr indent="809625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11. Дыхание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каких весенних цветков растапливает лед? </a:t>
            </a:r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indent="627063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12. Как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называются </a:t>
            </a:r>
            <a:r>
              <a:rPr lang="ru-RU" sz="1600" dirty="0" err="1">
                <a:solidFill>
                  <a:srgbClr val="0000FF"/>
                </a:solidFill>
                <a:latin typeface="Arial Black" pitchFamily="34" charset="0"/>
              </a:rPr>
              <a:t>отметинки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 весны на лице? </a:t>
            </a:r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indent="534988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13. Место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, где стаял снег и открылась земля? </a:t>
            </a:r>
            <a:endParaRPr lang="ru-RU" sz="1600" dirty="0" smtClean="0">
              <a:solidFill>
                <a:srgbClr val="0000FF"/>
              </a:solidFill>
              <a:latin typeface="Arial Black" pitchFamily="34" charset="0"/>
            </a:endParaRPr>
          </a:p>
          <a:p>
            <a:pPr indent="444500"/>
            <a:r>
              <a:rPr lang="ru-RU" sz="1600" dirty="0" smtClean="0">
                <a:solidFill>
                  <a:srgbClr val="0000FF"/>
                </a:solidFill>
                <a:latin typeface="Arial Black" pitchFamily="34" charset="0"/>
              </a:rPr>
              <a:t>14. Существует </a:t>
            </a:r>
            <a:r>
              <a:rPr lang="ru-RU" sz="1600" dirty="0">
                <a:solidFill>
                  <a:srgbClr val="0000FF"/>
                </a:solidFill>
                <a:latin typeface="Arial Black" pitchFamily="34" charset="0"/>
              </a:rPr>
              <a:t>ли в природе перелетные звери?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pic>
        <p:nvPicPr>
          <p:cNvPr id="6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 flipV="1">
            <a:off x="6118751" y="5229200"/>
            <a:ext cx="2605227" cy="11987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411760" y="188640"/>
            <a:ext cx="6552728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Отгадай кроссворд</a:t>
            </a:r>
          </a:p>
        </p:txBody>
      </p:sp>
      <p:pic>
        <p:nvPicPr>
          <p:cNvPr id="2050" name="Picture 2" descr="D:\Desktop\весна\815589_12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162786"/>
            <a:ext cx="4546476" cy="5401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53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euro1\Pictures\Fs6EIxHFlr-1680x1050.jpg"/>
          <p:cNvPicPr>
            <a:picLocks noChangeAspect="1" noChangeArrowheads="1"/>
          </p:cNvPicPr>
          <p:nvPr/>
        </p:nvPicPr>
        <p:blipFill>
          <a:blip r:embed="rId2" cstate="print"/>
          <a:srcRect l="18213"/>
          <a:stretch>
            <a:fillRect/>
          </a:stretch>
        </p:blipFill>
        <p:spPr bwMode="auto">
          <a:xfrm flipH="1">
            <a:off x="0" y="0"/>
            <a:ext cx="9179616" cy="6858000"/>
          </a:xfrm>
          <a:prstGeom prst="rect">
            <a:avLst/>
          </a:prstGeom>
          <a:noFill/>
        </p:spPr>
      </p:pic>
      <p:pic>
        <p:nvPicPr>
          <p:cNvPr id="6" name="Picture 5" descr="http://s02.yapfiles.ru/files/365830/verba_2.png"/>
          <p:cNvPicPr>
            <a:picLocks noChangeAspect="1" noChangeArrowheads="1"/>
          </p:cNvPicPr>
          <p:nvPr/>
        </p:nvPicPr>
        <p:blipFill>
          <a:blip r:embed="rId3" cstate="print"/>
          <a:srcRect l="63624" b="63099"/>
          <a:stretch>
            <a:fillRect/>
          </a:stretch>
        </p:blipFill>
        <p:spPr bwMode="auto">
          <a:xfrm rot="10800000" flipV="1">
            <a:off x="6118751" y="5229200"/>
            <a:ext cx="2605227" cy="1198776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59632" y="188640"/>
            <a:ext cx="7704856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Вопросы к кроссворду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398276" y="1268760"/>
            <a:ext cx="5444842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00FF"/>
                </a:solidFill>
              </a:rPr>
              <a:t>По горизонтали</a:t>
            </a:r>
            <a:r>
              <a:rPr lang="ru-RU" sz="1400" b="1" dirty="0" smtClean="0">
                <a:solidFill>
                  <a:srgbClr val="0000FF"/>
                </a:solidFill>
              </a:rPr>
              <a:t>:</a:t>
            </a:r>
            <a:endParaRPr lang="ru-RU" sz="1400" b="1" dirty="0">
              <a:solidFill>
                <a:srgbClr val="0000FF"/>
              </a:solidFill>
            </a:endParaRPr>
          </a:p>
          <a:p>
            <a:r>
              <a:rPr lang="ru-RU" sz="1200" dirty="0">
                <a:solidFill>
                  <a:srgbClr val="0000FF"/>
                </a:solidFill>
              </a:rPr>
              <a:t>1</a:t>
            </a:r>
            <a:r>
              <a:rPr lang="ru-RU" sz="1200" b="1" dirty="0">
                <a:solidFill>
                  <a:srgbClr val="0000FF"/>
                </a:solidFill>
              </a:rPr>
              <a:t>. Глядит из-под снега зеленый росток. Он - первый весенний цветок.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6. Совершает перелет, да орешки всё грызет (вид белок). 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8. Душистый майский лесной цветок с веточкой белых колокольчиков.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9. Слезы тающих сосулек.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10. Гибкое дерево на берегу, которое прозвали плачущим.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11. Ждет, когда весна ему эстафету передаст.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12. Весна "командует" старт, когда наступает ...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17. Растаявший снег. 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18. В марте он кричит на крышах свои </a:t>
            </a:r>
            <a:r>
              <a:rPr lang="ru-RU" sz="1200" b="1" dirty="0" err="1">
                <a:solidFill>
                  <a:srgbClr val="0000FF"/>
                </a:solidFill>
              </a:rPr>
              <a:t>мявкающие</a:t>
            </a:r>
            <a:r>
              <a:rPr lang="ru-RU" sz="1200" b="1" dirty="0">
                <a:solidFill>
                  <a:srgbClr val="0000FF"/>
                </a:solidFill>
              </a:rPr>
              <a:t> песни.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19. Пашут и засевают по весне.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20. Когда снег растает и потеплеет, то можно выехать на природу, </a:t>
            </a:r>
            <a:endParaRPr lang="ru-RU" sz="1200" b="1" dirty="0" smtClean="0">
              <a:solidFill>
                <a:srgbClr val="0000FF"/>
              </a:solidFill>
            </a:endParaRPr>
          </a:p>
          <a:p>
            <a:r>
              <a:rPr lang="ru-RU" sz="1200" b="1" dirty="0" smtClean="0">
                <a:solidFill>
                  <a:srgbClr val="0000FF"/>
                </a:solidFill>
              </a:rPr>
              <a:t>шашлыки </a:t>
            </a:r>
            <a:r>
              <a:rPr lang="ru-RU" sz="1200" b="1" dirty="0">
                <a:solidFill>
                  <a:srgbClr val="0000FF"/>
                </a:solidFill>
              </a:rPr>
              <a:t>пожарить. </a:t>
            </a:r>
            <a:r>
              <a:rPr lang="ru-RU" sz="1200" b="1" dirty="0" smtClean="0">
                <a:solidFill>
                  <a:srgbClr val="0000FF"/>
                </a:solidFill>
              </a:rPr>
              <a:t>А как </a:t>
            </a:r>
            <a:r>
              <a:rPr lang="ru-RU" sz="1200" b="1" dirty="0">
                <a:solidFill>
                  <a:srgbClr val="0000FF"/>
                </a:solidFill>
              </a:rPr>
              <a:t>такой выезд назвать?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21. К реке ходила крошка-мышь послушать, как шумит ...</a:t>
            </a:r>
          </a:p>
          <a:p>
            <a:endParaRPr lang="ru-RU" sz="1200" b="1" dirty="0">
              <a:solidFill>
                <a:srgbClr val="0000FF"/>
              </a:solidFill>
            </a:endParaRPr>
          </a:p>
          <a:p>
            <a:r>
              <a:rPr lang="ru-RU" sz="1200" b="1" dirty="0">
                <a:solidFill>
                  <a:srgbClr val="0000FF"/>
                </a:solidFill>
              </a:rPr>
              <a:t>По вертикали</a:t>
            </a:r>
            <a:r>
              <a:rPr lang="ru-RU" sz="1200" b="1" dirty="0" smtClean="0">
                <a:solidFill>
                  <a:srgbClr val="0000FF"/>
                </a:solidFill>
              </a:rPr>
              <a:t>:</a:t>
            </a:r>
            <a:endParaRPr lang="ru-RU" sz="1200" b="1" dirty="0">
              <a:solidFill>
                <a:srgbClr val="0000FF"/>
              </a:solidFill>
            </a:endParaRPr>
          </a:p>
          <a:p>
            <a:r>
              <a:rPr lang="ru-RU" sz="1200" b="1" dirty="0">
                <a:solidFill>
                  <a:srgbClr val="0000FF"/>
                </a:solidFill>
              </a:rPr>
              <a:t>2. Время плача сосулек.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3. Начинается с рождения.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4. Весной ее и шайбу убирают на хранение до следующей зимы.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5. "Лужа", которую оставляет на бумаге чернильная ручка.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7. Собрание фотографий под одной обложкой. </a:t>
            </a:r>
            <a:endParaRPr lang="ru-RU" sz="1200" b="1" dirty="0" smtClean="0">
              <a:solidFill>
                <a:srgbClr val="0000FF"/>
              </a:solidFill>
            </a:endParaRPr>
          </a:p>
          <a:p>
            <a:r>
              <a:rPr lang="ru-RU" sz="1200" b="1" dirty="0" smtClean="0">
                <a:solidFill>
                  <a:srgbClr val="0000FF"/>
                </a:solidFill>
              </a:rPr>
              <a:t>Например</a:t>
            </a:r>
            <a:r>
              <a:rPr lang="ru-RU" sz="1200" b="1" dirty="0">
                <a:solidFill>
                  <a:srgbClr val="0000FF"/>
                </a:solidFill>
              </a:rPr>
              <a:t>, все фотографии на тему "Пришла весна".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10. Место, где начинается река, ручей.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13. ... серебристая - этот куст называют по-другому мимозой.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14. "...-цветочки у меня в </a:t>
            </a:r>
            <a:r>
              <a:rPr lang="ru-RU" sz="1200" b="1" dirty="0" err="1">
                <a:solidFill>
                  <a:srgbClr val="0000FF"/>
                </a:solidFill>
              </a:rPr>
              <a:t>садочке</a:t>
            </a:r>
            <a:r>
              <a:rPr lang="ru-RU" sz="1200" b="1" dirty="0">
                <a:solidFill>
                  <a:srgbClr val="0000FF"/>
                </a:solidFill>
              </a:rPr>
              <a:t>".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15. Это природное явление любил в начале мая русский поэт Федор Тютчев.</a:t>
            </a:r>
          </a:p>
          <a:p>
            <a:r>
              <a:rPr lang="ru-RU" sz="1200" b="1" dirty="0">
                <a:solidFill>
                  <a:srgbClr val="0000FF"/>
                </a:solidFill>
              </a:rPr>
              <a:t>16. Главное украшение стола, по мнению папы дяди Федора из </a:t>
            </a:r>
            <a:r>
              <a:rPr lang="ru-RU" sz="1200" b="1" dirty="0" err="1">
                <a:solidFill>
                  <a:srgbClr val="0000FF"/>
                </a:solidFill>
              </a:rPr>
              <a:t>Простоквашина</a:t>
            </a:r>
            <a:r>
              <a:rPr lang="ru-RU" sz="1200" b="1" dirty="0">
                <a:solidFill>
                  <a:srgbClr val="0000FF"/>
                </a:solidFill>
              </a:rPr>
              <a:t>.</a:t>
            </a:r>
          </a:p>
          <a:p>
            <a:endParaRPr lang="ru-RU" sz="1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98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img-fotki.yandex.ru/get/9795/1105940.1d/0_81b33_c34fe0ec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01701" y="4941168"/>
            <a:ext cx="7165294" cy="17543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8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Первоцветы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Определите цветок</a:t>
            </a:r>
          </a:p>
        </p:txBody>
      </p:sp>
    </p:spTree>
    <p:extLst>
      <p:ext uri="{BB962C8B-B14F-4D97-AF65-F5344CB8AC3E}">
        <p14:creationId xmlns:p14="http://schemas.microsoft.com/office/powerpoint/2010/main" val="26540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3556</TotalTime>
  <Words>794</Words>
  <Application>Microsoft Office PowerPoint</Application>
  <PresentationFormat>Экран (4:3)</PresentationFormat>
  <Paragraphs>146</Paragraphs>
  <Slides>53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euro1</dc:creator>
  <cp:lastModifiedBy>user</cp:lastModifiedBy>
  <cp:revision>330</cp:revision>
  <dcterms:created xsi:type="dcterms:W3CDTF">2015-08-22T07:13:51Z</dcterms:created>
  <dcterms:modified xsi:type="dcterms:W3CDTF">2022-08-29T10:29:48Z</dcterms:modified>
</cp:coreProperties>
</file>