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60" r:id="rId4"/>
    <p:sldId id="257" r:id="rId5"/>
    <p:sldId id="265" r:id="rId6"/>
    <p:sldId id="267" r:id="rId7"/>
    <p:sldId id="266" r:id="rId8"/>
    <p:sldId id="268" r:id="rId9"/>
    <p:sldId id="259" r:id="rId10"/>
    <p:sldId id="264" r:id="rId11"/>
    <p:sldId id="270" r:id="rId12"/>
    <p:sldId id="271" r:id="rId13"/>
    <p:sldId id="272" r:id="rId14"/>
    <p:sldId id="273" r:id="rId15"/>
    <p:sldId id="279" r:id="rId16"/>
    <p:sldId id="280" r:id="rId17"/>
    <p:sldId id="282" r:id="rId18"/>
    <p:sldId id="276" r:id="rId19"/>
    <p:sldId id="283" r:id="rId20"/>
    <p:sldId id="284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5684129-D68A-4409-846A-B57D46AC9D37}" type="datetimeFigureOut">
              <a:rPr lang="ru-RU" smtClean="0"/>
              <a:t>02.08.2022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6969450-E8DB-4BBC-A9BB-4D7356E40CE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load/33-1-0-292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Сложение и вычитание десятичных дробей.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 </a:t>
            </a:r>
            <a:r>
              <a:rPr lang="ru-RU" dirty="0" smtClean="0"/>
              <a:t>класс</a:t>
            </a:r>
          </a:p>
          <a:p>
            <a:r>
              <a:rPr lang="ru-RU" dirty="0" smtClean="0"/>
              <a:t>Учитель Кравченко О.А.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963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Нам радостно, нам весело! </a:t>
            </a:r>
          </a:p>
          <a:p>
            <a:r>
              <a:rPr lang="ru-RU" dirty="0" smtClean="0"/>
              <a:t>Смеемся мы с утра. </a:t>
            </a:r>
          </a:p>
          <a:p>
            <a:r>
              <a:rPr lang="ru-RU" dirty="0" smtClean="0"/>
              <a:t>Но вот пришло мгновенье, </a:t>
            </a:r>
          </a:p>
          <a:p>
            <a:r>
              <a:rPr lang="ru-RU" dirty="0" smtClean="0"/>
              <a:t>Серьезным быть пора. </a:t>
            </a:r>
          </a:p>
          <a:p>
            <a:r>
              <a:rPr lang="ru-RU" dirty="0" smtClean="0"/>
              <a:t>Глазки прикрыли, ручки сложили, </a:t>
            </a:r>
          </a:p>
          <a:p>
            <a:r>
              <a:rPr lang="ru-RU" dirty="0" smtClean="0"/>
              <a:t>Головки опустили, ротик закрыли. </a:t>
            </a:r>
          </a:p>
          <a:p>
            <a:r>
              <a:rPr lang="ru-RU" dirty="0" smtClean="0"/>
              <a:t>И затихли на минутку, </a:t>
            </a:r>
          </a:p>
          <a:p>
            <a:r>
              <a:rPr lang="ru-RU" dirty="0" smtClean="0"/>
              <a:t>Чтоб не слышать даже шутку, </a:t>
            </a:r>
          </a:p>
          <a:p>
            <a:r>
              <a:rPr lang="ru-RU" dirty="0" smtClean="0"/>
              <a:t>Чтоб не видеть никого, а </a:t>
            </a:r>
          </a:p>
          <a:p>
            <a:r>
              <a:rPr lang="ru-RU" dirty="0" smtClean="0"/>
              <a:t> А себя лишь одного! 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http://pedsovet.su/load/33-1-0-2926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552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05" y="764704"/>
            <a:ext cx="7080787" cy="531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446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09" y="2050469"/>
            <a:ext cx="5458891" cy="393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3999" cy="6858000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парах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51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709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" y="44624"/>
            <a:ext cx="9084501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28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0" y="1524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792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551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42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716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Оценка 5- правильно выполнены 6 заданий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Оценка 4-правилно выполнены 5 заданий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Оценка 3- правильно выполнены 3</a:t>
            </a:r>
            <a:r>
              <a:rPr lang="ru-RU" b="1" dirty="0">
                <a:solidFill>
                  <a:srgbClr val="7030A0"/>
                </a:solidFill>
              </a:rPr>
              <a:t>,</a:t>
            </a:r>
            <a:r>
              <a:rPr lang="ru-RU" b="1" dirty="0" smtClean="0">
                <a:solidFill>
                  <a:srgbClr val="7030A0"/>
                </a:solidFill>
              </a:rPr>
              <a:t>4 задания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48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канцелярском магазине Наташа приобрела альбом по цене 16,25 рублей и цветные карандаши по цене 22,8 рублей. На оставшиеся деньги Наташа  решила приобрести мороженое по цене 10,2 рублей. Хватит ли денег Наташе на мороженое, если у нее всего 50,5 рублей?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Проблемная задача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1009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Запишите домашнее задание. Оно поможет вам лучше усвоить новый материал.</a:t>
            </a:r>
          </a:p>
          <a:p>
            <a:r>
              <a:rPr lang="ru-RU" dirty="0"/>
              <a:t>1) Выучить алгоритм, № 1228(примеры), 1181 (задача).</a:t>
            </a:r>
          </a:p>
          <a:p>
            <a:r>
              <a:rPr lang="ru-RU" dirty="0"/>
              <a:t>2) Дополнительное задание. (Желающим)</a:t>
            </a:r>
          </a:p>
          <a:p>
            <a:r>
              <a:rPr lang="ru-RU" dirty="0"/>
              <a:t>В пустые клетки квадрата впишите такие числа, чтобы сумма чисел по любой горизонтали, вертикали и диагонали была равна 3.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376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Время подвести итоги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Сегодня на уроке </a:t>
            </a:r>
          </a:p>
          <a:p>
            <a:r>
              <a:rPr lang="ru-RU" dirty="0"/>
              <a:t>я узнал …</a:t>
            </a:r>
          </a:p>
          <a:p>
            <a:r>
              <a:rPr lang="ru-RU" dirty="0"/>
              <a:t>мне было легко …</a:t>
            </a:r>
          </a:p>
          <a:p>
            <a:r>
              <a:rPr lang="ru-RU" dirty="0"/>
              <a:t>мне было трудно …</a:t>
            </a:r>
          </a:p>
          <a:p>
            <a:r>
              <a:rPr lang="ru-RU" dirty="0"/>
              <a:t>мне понравилось …</a:t>
            </a:r>
          </a:p>
          <a:p>
            <a:r>
              <a:rPr lang="ru-RU" dirty="0"/>
              <a:t>я ещё испытываю трудности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786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340768"/>
            <a:ext cx="698477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</a:t>
            </a:r>
            <a:r>
              <a:rPr lang="ru-RU" sz="3200" dirty="0" smtClean="0">
                <a:solidFill>
                  <a:srgbClr val="00B0F0"/>
                </a:solidFill>
              </a:rPr>
              <a:t>Урок сегодня завершён,</a:t>
            </a:r>
            <a:br>
              <a:rPr lang="ru-RU" sz="3200" dirty="0" smtClean="0">
                <a:solidFill>
                  <a:srgbClr val="00B0F0"/>
                </a:solidFill>
              </a:rPr>
            </a:br>
            <a:r>
              <a:rPr lang="ru-RU" sz="3200" dirty="0" smtClean="0">
                <a:solidFill>
                  <a:srgbClr val="00B0F0"/>
                </a:solidFill>
              </a:rPr>
              <a:t>    И каждый должен знать:</a:t>
            </a:r>
            <a:br>
              <a:rPr lang="ru-RU" sz="3200" dirty="0" smtClean="0">
                <a:solidFill>
                  <a:srgbClr val="00B0F0"/>
                </a:solidFill>
              </a:rPr>
            </a:br>
            <a:r>
              <a:rPr lang="ru-RU" sz="3200" dirty="0" smtClean="0">
                <a:solidFill>
                  <a:srgbClr val="00B0F0"/>
                </a:solidFill>
              </a:rPr>
              <a:t>    Кто поработал хорошо</a:t>
            </a:r>
            <a:br>
              <a:rPr lang="ru-RU" sz="3200" dirty="0" smtClean="0">
                <a:solidFill>
                  <a:srgbClr val="00B0F0"/>
                </a:solidFill>
              </a:rPr>
            </a:br>
            <a:r>
              <a:rPr lang="ru-RU" sz="3200" dirty="0" smtClean="0">
                <a:solidFill>
                  <a:srgbClr val="00B0F0"/>
                </a:solidFill>
              </a:rPr>
              <a:t>    Получит точно </a:t>
            </a:r>
            <a:r>
              <a:rPr lang="ru-RU" sz="3200" dirty="0" smtClean="0">
                <a:solidFill>
                  <a:srgbClr val="FF0000"/>
                </a:solidFill>
              </a:rPr>
              <a:t>«ПЯТЬ».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91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ru-RU" dirty="0" smtClean="0"/>
              <a:t>1. Сравните: </a:t>
            </a:r>
          </a:p>
          <a:p>
            <a:pPr marL="0" indent="0">
              <a:buNone/>
            </a:pPr>
            <a:r>
              <a:rPr lang="ru-RU" dirty="0" smtClean="0"/>
              <a:t>5,089 и 5,1</a:t>
            </a:r>
          </a:p>
          <a:p>
            <a:pPr marL="0" indent="0">
              <a:buNone/>
            </a:pPr>
            <a:r>
              <a:rPr lang="ru-RU" dirty="0" smtClean="0"/>
              <a:t> 0,64 и 6,35 </a:t>
            </a:r>
          </a:p>
          <a:p>
            <a:pPr marL="0" indent="0">
              <a:buNone/>
            </a:pPr>
            <a:r>
              <a:rPr lang="ru-RU" dirty="0" smtClean="0"/>
              <a:t>8,1 и 8,097</a:t>
            </a:r>
          </a:p>
          <a:p>
            <a:pPr marL="0" indent="0">
              <a:buNone/>
            </a:pPr>
            <a:r>
              <a:rPr lang="ru-RU" dirty="0" smtClean="0"/>
              <a:t> 0,529 и 0,53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Заполни пропуски: </a:t>
            </a:r>
          </a:p>
          <a:p>
            <a:pPr marL="0" indent="0">
              <a:buNone/>
            </a:pPr>
            <a:r>
              <a:rPr lang="ru-RU" dirty="0" smtClean="0"/>
              <a:t>6м 82см     =           м </a:t>
            </a:r>
          </a:p>
          <a:p>
            <a:pPr marL="0" indent="0">
              <a:buNone/>
            </a:pPr>
            <a:r>
              <a:rPr lang="ru-RU" dirty="0" smtClean="0"/>
              <a:t>8м3дм        =             м </a:t>
            </a:r>
          </a:p>
          <a:p>
            <a:pPr marL="0" indent="0">
              <a:buNone/>
            </a:pPr>
            <a:r>
              <a:rPr lang="ru-RU" dirty="0" smtClean="0"/>
              <a:t>2т 27ц          =               т</a:t>
            </a:r>
          </a:p>
          <a:p>
            <a:pPr marL="0" indent="0">
              <a:buNone/>
            </a:pPr>
            <a:r>
              <a:rPr lang="ru-RU" dirty="0" smtClean="0"/>
              <a:t>          ц          =      5,2   т</a:t>
            </a:r>
          </a:p>
          <a:p>
            <a:pPr marL="0" indent="0">
              <a:buNone/>
            </a:pPr>
            <a:r>
              <a:rPr lang="ru-RU" dirty="0" smtClean="0"/>
              <a:t>5руб 20 коп=            руб.</a:t>
            </a:r>
          </a:p>
          <a:p>
            <a:pPr marL="0" indent="0">
              <a:buNone/>
            </a:pPr>
            <a:r>
              <a:rPr lang="ru-RU" dirty="0" smtClean="0"/>
              <a:t>32,4 руб       =            коп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руб   =    235коп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08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Чтобы решить задачу нужно сравнить</a:t>
            </a:r>
          </a:p>
          <a:p>
            <a:pPr marL="0" indent="0">
              <a:buNone/>
            </a:pPr>
            <a:r>
              <a:rPr lang="ru-RU" dirty="0" smtClean="0"/>
              <a:t>               50,5 руб   ?  (16,55руб+22,8руб)</a:t>
            </a:r>
          </a:p>
          <a:p>
            <a:pPr marL="0" indent="0">
              <a:buNone/>
            </a:pPr>
            <a:r>
              <a:rPr lang="ru-RU" dirty="0" smtClean="0"/>
              <a:t>           (50,5руб-(16,55руб+22,8руб)) ? 10,2руб</a:t>
            </a:r>
          </a:p>
          <a:p>
            <a:pPr marL="0" indent="0">
              <a:buNone/>
            </a:pPr>
            <a:r>
              <a:rPr lang="ru-RU" dirty="0" smtClean="0"/>
              <a:t>Сравните  данные величины, предварительно переводя их в копейки.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Актуализация знаний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869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939460"/>
              </p:ext>
            </p:extLst>
          </p:nvPr>
        </p:nvGraphicFramePr>
        <p:xfrm>
          <a:off x="543338" y="1577010"/>
          <a:ext cx="8205126" cy="2415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2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2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434">
                <a:tc>
                  <a:txBody>
                    <a:bodyPr/>
                    <a:lstStyle/>
                    <a:p>
                      <a:r>
                        <a:rPr lang="ru-RU" dirty="0" smtClean="0"/>
                        <a:t>В копейках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рублях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284">
                <a:tc>
                  <a:txBody>
                    <a:bodyPr/>
                    <a:lstStyle/>
                    <a:p>
                      <a:r>
                        <a:rPr lang="ru-RU" dirty="0" smtClean="0"/>
                        <a:t>50,5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руб</a:t>
                      </a:r>
                      <a:r>
                        <a:rPr lang="ru-RU" baseline="0" dirty="0" smtClean="0"/>
                        <a:t>=5050 коп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(50,5руб-(16,5руб+22,8руб)) › 10,2руб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284">
                <a:tc>
                  <a:txBody>
                    <a:bodyPr/>
                    <a:lstStyle/>
                    <a:p>
                      <a:r>
                        <a:rPr lang="ru-RU" dirty="0" smtClean="0"/>
                        <a:t>(16,55руб+22,8 </a:t>
                      </a:r>
                      <a:r>
                        <a:rPr lang="ru-RU" dirty="0" err="1" smtClean="0"/>
                        <a:t>руб</a:t>
                      </a:r>
                      <a:r>
                        <a:rPr lang="ru-RU" dirty="0" smtClean="0"/>
                        <a:t>)=</a:t>
                      </a:r>
                    </a:p>
                    <a:p>
                      <a:r>
                        <a:rPr lang="ru-RU" dirty="0" smtClean="0"/>
                        <a:t>=(1655к+2280к)=3935коп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(16,55руб+22,8руб)=39,35руб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434">
                <a:tc>
                  <a:txBody>
                    <a:bodyPr/>
                    <a:lstStyle/>
                    <a:p>
                      <a:r>
                        <a:rPr lang="ru-RU" dirty="0" smtClean="0"/>
                        <a:t>5050коп-3935к=1115коп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50,5руб-39,35 </a:t>
                      </a:r>
                      <a:r>
                        <a:rPr lang="ru-RU" dirty="0" err="1" smtClean="0"/>
                        <a:t>руб</a:t>
                      </a:r>
                      <a:r>
                        <a:rPr lang="ru-RU" dirty="0" smtClean="0"/>
                        <a:t>=11,15руб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434">
                <a:tc>
                  <a:txBody>
                    <a:bodyPr/>
                    <a:lstStyle/>
                    <a:p>
                      <a:r>
                        <a:rPr lang="ru-RU" dirty="0" smtClean="0"/>
                        <a:t>1115коп›1020 коп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11,15руб›10,2руб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12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14754"/>
            <a:ext cx="6840760" cy="513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36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844811"/>
              </p:ext>
            </p:extLst>
          </p:nvPr>
        </p:nvGraphicFramePr>
        <p:xfrm>
          <a:off x="1043608" y="1196752"/>
          <a:ext cx="7248131" cy="5112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0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16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66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49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268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881668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Класс тысяч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Класс единиц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3790">
                <a:tc>
                  <a:txBody>
                    <a:bodyPr/>
                    <a:lstStyle/>
                    <a:p>
                      <a:r>
                        <a:rPr lang="ru-RU" dirty="0" smtClean="0"/>
                        <a:t>сотни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десятки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единицы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сотни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десятки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единицы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сотые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тысячные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десятитысячные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стотысячные</a:t>
                      </a:r>
                      <a:endParaRPr lang="ru-RU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371"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3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23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8" name="Прямая соединительная линия 7"/>
          <p:cNvCxnSpPr>
            <a:endCxn id="2" idx="2"/>
          </p:cNvCxnSpPr>
          <p:nvPr/>
        </p:nvCxnSpPr>
        <p:spPr>
          <a:xfrm>
            <a:off x="4644008" y="1196752"/>
            <a:ext cx="23665" cy="51125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39281" y="5589240"/>
            <a:ext cx="717713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7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8" y="3184525"/>
            <a:ext cx="14700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04050"/>
              </p:ext>
            </p:extLst>
          </p:nvPr>
        </p:nvGraphicFramePr>
        <p:xfrm>
          <a:off x="1524000" y="1556792"/>
          <a:ext cx="6096000" cy="4593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22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5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792088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Класс тысяч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Класс единиц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200">
                <a:tc>
                  <a:txBody>
                    <a:bodyPr/>
                    <a:lstStyle/>
                    <a:p>
                      <a:r>
                        <a:rPr lang="ru-RU" dirty="0" smtClean="0"/>
                        <a:t>сотни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десятки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единицы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сотни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десятки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единицы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сотые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тысячные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десятитысячные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стотысячные</a:t>
                      </a:r>
                      <a:endParaRPr lang="ru-RU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944"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6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69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/>
          <p:cNvCxnSpPr>
            <a:stCxn id="2" idx="0"/>
            <a:endCxn id="2" idx="2"/>
          </p:cNvCxnSpPr>
          <p:nvPr/>
        </p:nvCxnSpPr>
        <p:spPr>
          <a:xfrm>
            <a:off x="4572000" y="1556792"/>
            <a:ext cx="0" cy="4593119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583668" y="5445224"/>
            <a:ext cx="5976664" cy="180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Вычитание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966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выхода из проблемной задачи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Наша цель:</a:t>
            </a:r>
          </a:p>
          <a:p>
            <a:pPr marL="0" indent="0">
              <a:buNone/>
            </a:pPr>
            <a:r>
              <a:rPr lang="ru-RU" dirty="0" smtClean="0"/>
              <a:t>-Определить хватит ли денег у Наташи на мороженое?</a:t>
            </a:r>
          </a:p>
          <a:p>
            <a:pPr marL="0" indent="0">
              <a:buNone/>
            </a:pPr>
            <a:r>
              <a:rPr lang="ru-RU" dirty="0" smtClean="0"/>
              <a:t>План достижения цели:</a:t>
            </a:r>
          </a:p>
          <a:p>
            <a:pPr marL="0" indent="0">
              <a:buNone/>
            </a:pPr>
            <a:r>
              <a:rPr lang="ru-RU" dirty="0" smtClean="0"/>
              <a:t>1.Найти сколько вместе стоят альбом и цветные карандаши .</a:t>
            </a:r>
          </a:p>
          <a:p>
            <a:pPr marL="0" indent="0">
              <a:buNone/>
            </a:pPr>
            <a:r>
              <a:rPr lang="ru-RU" dirty="0" smtClean="0"/>
              <a:t>2. Отнять от всех денег Наташи сумму денег, потраченных на альбом и цветные карандаши.</a:t>
            </a:r>
          </a:p>
          <a:p>
            <a:pPr marL="0" indent="0">
              <a:buNone/>
            </a:pPr>
            <a:r>
              <a:rPr lang="ru-RU" dirty="0" smtClean="0"/>
              <a:t>3. Сравнить оставшуюся часть денег со стоимостью мороженого.</a:t>
            </a:r>
          </a:p>
          <a:p>
            <a:pPr marL="0" indent="0">
              <a:buNone/>
            </a:pPr>
            <a:r>
              <a:rPr lang="ru-RU" dirty="0" smtClean="0"/>
              <a:t>4.Записать ответ.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16,5+22,8=39,3руб</a:t>
            </a:r>
          </a:p>
          <a:p>
            <a:r>
              <a:rPr lang="ru-RU" i="1" dirty="0" smtClean="0"/>
              <a:t>50,5-39,3=11,2 </a:t>
            </a:r>
            <a:r>
              <a:rPr lang="ru-RU" i="1" dirty="0" err="1" smtClean="0"/>
              <a:t>руб</a:t>
            </a:r>
            <a:endParaRPr lang="ru-RU" i="1" dirty="0" smtClean="0"/>
          </a:p>
          <a:p>
            <a:r>
              <a:rPr lang="ru-RU" i="1" dirty="0" smtClean="0"/>
              <a:t>11,2 руб›10,2руб</a:t>
            </a:r>
          </a:p>
          <a:p>
            <a:r>
              <a:rPr lang="ru-RU" i="1" dirty="0" smtClean="0"/>
              <a:t>Ответ Наташе на мороженое хватит денег.</a:t>
            </a:r>
          </a:p>
          <a:p>
            <a:pPr marL="0" indent="0">
              <a:buNone/>
            </a:pPr>
            <a:r>
              <a:rPr lang="ru-RU" i="1" dirty="0" smtClean="0"/>
              <a:t>      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8426296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622</TotalTime>
  <Words>476</Words>
  <Application>Microsoft Office PowerPoint</Application>
  <PresentationFormat>Экран (4:3)</PresentationFormat>
  <Paragraphs>136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Candara</vt:lpstr>
      <vt:lpstr>Symbol</vt:lpstr>
      <vt:lpstr>Волна</vt:lpstr>
      <vt:lpstr>Сложение и вычитание десятичных дробей.</vt:lpstr>
      <vt:lpstr>Проблемная задача </vt:lpstr>
      <vt:lpstr>Устный счет</vt:lpstr>
      <vt:lpstr>Актуализация знаний</vt:lpstr>
      <vt:lpstr>Решение </vt:lpstr>
      <vt:lpstr>Презентация PowerPoint</vt:lpstr>
      <vt:lpstr>Сложение</vt:lpstr>
      <vt:lpstr>Вычитание</vt:lpstr>
      <vt:lpstr>Проект выхода из проблемной задачи</vt:lpstr>
      <vt:lpstr>Физкультминутка</vt:lpstr>
      <vt:lpstr>Презентация PowerPoint</vt:lpstr>
      <vt:lpstr>Работа в парах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</vt:lpstr>
      <vt:lpstr>Домашнее задание</vt:lpstr>
      <vt:lpstr>Время подвести итоги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</dc:title>
  <dc:creator>Админ</dc:creator>
  <cp:lastModifiedBy>User</cp:lastModifiedBy>
  <cp:revision>31</cp:revision>
  <dcterms:created xsi:type="dcterms:W3CDTF">2015-11-25T03:20:53Z</dcterms:created>
  <dcterms:modified xsi:type="dcterms:W3CDTF">2022-08-02T09:42:05Z</dcterms:modified>
</cp:coreProperties>
</file>