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333" r:id="rId2"/>
    <p:sldId id="327" r:id="rId3"/>
    <p:sldId id="256" r:id="rId4"/>
    <p:sldId id="328" r:id="rId5"/>
    <p:sldId id="329" r:id="rId6"/>
    <p:sldId id="330" r:id="rId7"/>
    <p:sldId id="331" r:id="rId8"/>
    <p:sldId id="332" r:id="rId9"/>
    <p:sldId id="291" r:id="rId10"/>
    <p:sldId id="344" r:id="rId11"/>
    <p:sldId id="296" r:id="rId12"/>
    <p:sldId id="318" r:id="rId13"/>
    <p:sldId id="264" r:id="rId14"/>
    <p:sldId id="32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8A0000"/>
    <a:srgbClr val="494441"/>
    <a:srgbClr val="009BD2"/>
    <a:srgbClr val="5C8E26"/>
    <a:srgbClr val="CD5437"/>
    <a:srgbClr val="537450"/>
    <a:srgbClr val="FFFAD5"/>
    <a:srgbClr val="D6A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92" autoAdjust="0"/>
  </p:normalViewPr>
  <p:slideViewPr>
    <p:cSldViewPr>
      <p:cViewPr varScale="1">
        <p:scale>
          <a:sx n="70" d="100"/>
          <a:sy n="70" d="100"/>
        </p:scale>
        <p:origin x="-720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C4462-1D43-4B40-9B34-B01189E02D06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22B9-4A0C-4148-8B63-55127AB37F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8282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422B9-4A0C-4148-8B63-55127AB37F7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3022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Овал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Овал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Овал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Овал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Овал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Овал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Прямоугольник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7" name="Овал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3" name="Прямоугольник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Овал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Прямоугольник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2" name="Овал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Овал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7038EB0-F86E-41DE-BF50-C9BE519E003B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Овал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Овал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3DEB0D6-B6B4-480A-B911-ACE07FE07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18" Type="http://schemas.microsoft.com/office/2007/relationships/hdphoto" Target="../media/hdphoto4.wdp"/><Relationship Id="rId26" Type="http://schemas.microsoft.com/office/2007/relationships/hdphoto" Target="../media/hdphoto8.wdp"/><Relationship Id="rId3" Type="http://schemas.openxmlformats.org/officeDocument/2006/relationships/image" Target="../media/image15.png"/><Relationship Id="rId21" Type="http://schemas.openxmlformats.org/officeDocument/2006/relationships/image" Target="../media/image27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17" Type="http://schemas.openxmlformats.org/officeDocument/2006/relationships/image" Target="../media/image25.png"/><Relationship Id="rId25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6" Type="http://schemas.microsoft.com/office/2007/relationships/hdphoto" Target="../media/hdphoto3.wdp"/><Relationship Id="rId20" Type="http://schemas.microsoft.com/office/2007/relationships/hdphoto" Target="../media/hdphoto5.wdp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11" Type="http://schemas.openxmlformats.org/officeDocument/2006/relationships/image" Target="../media/image22.png"/><Relationship Id="rId24" Type="http://schemas.microsoft.com/office/2007/relationships/hdphoto" Target="../media/hdphoto7.wdp"/><Relationship Id="rId5" Type="http://schemas.openxmlformats.org/officeDocument/2006/relationships/image" Target="../media/image17.png"/><Relationship Id="rId15" Type="http://schemas.openxmlformats.org/officeDocument/2006/relationships/image" Target="../media/image24.png"/><Relationship Id="rId23" Type="http://schemas.openxmlformats.org/officeDocument/2006/relationships/image" Target="../media/image28.png"/><Relationship Id="rId10" Type="http://schemas.openxmlformats.org/officeDocument/2006/relationships/image" Target="../media/image14.png"/><Relationship Id="rId19" Type="http://schemas.openxmlformats.org/officeDocument/2006/relationships/image" Target="../media/image26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microsoft.com/office/2007/relationships/hdphoto" Target="../media/hdphoto2.wdp"/><Relationship Id="rId22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17" Type="http://schemas.openxmlformats.org/officeDocument/2006/relationships/image" Target="../media/image44.jpeg"/><Relationship Id="rId2" Type="http://schemas.openxmlformats.org/officeDocument/2006/relationships/image" Target="../media/image30.jpeg"/><Relationship Id="rId16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pn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Relationship Id="rId1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microsoft.com/office/2007/relationships/media" Target="../media/media3.mp3"/><Relationship Id="rId3" Type="http://schemas.openxmlformats.org/officeDocument/2006/relationships/audio" Target="../media/media3.mp3"/><Relationship Id="rId7" Type="http://schemas.openxmlformats.org/officeDocument/2006/relationships/audio" Target="../media/media7.mp3"/><Relationship Id="rId12" Type="http://schemas.microsoft.com/office/2007/relationships/media" Target="../media/media2.mp3"/><Relationship Id="rId17" Type="http://schemas.microsoft.com/office/2007/relationships/media" Target="../media/media7.mp3"/><Relationship Id="rId2" Type="http://schemas.openxmlformats.org/officeDocument/2006/relationships/audio" Target="../media/media2.mp3"/><Relationship Id="rId16" Type="http://schemas.microsoft.com/office/2007/relationships/media" Target="../media/media6.mp3"/><Relationship Id="rId1" Type="http://schemas.openxmlformats.org/officeDocument/2006/relationships/audio" Target="../media/media1.mp3"/><Relationship Id="rId6" Type="http://schemas.openxmlformats.org/officeDocument/2006/relationships/audio" Target="../media/media6.mp3"/><Relationship Id="rId11" Type="http://schemas.openxmlformats.org/officeDocument/2006/relationships/image" Target="../media/image4.png"/><Relationship Id="rId5" Type="http://schemas.openxmlformats.org/officeDocument/2006/relationships/audio" Target="../media/media5.mp3"/><Relationship Id="rId15" Type="http://schemas.microsoft.com/office/2007/relationships/media" Target="../media/media5.mp3"/><Relationship Id="rId10" Type="http://schemas.microsoft.com/office/2007/relationships/media" Target="../media/media1.mp3"/><Relationship Id="rId4" Type="http://schemas.openxmlformats.org/officeDocument/2006/relationships/audio" Target="../media/media4.mp3"/><Relationship Id="rId9" Type="http://schemas.openxmlformats.org/officeDocument/2006/relationships/image" Target="../media/image3.jpeg"/><Relationship Id="rId14" Type="http://schemas.microsoft.com/office/2007/relationships/media" Target="../media/media4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7840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448" y="228600"/>
            <a:ext cx="9141920" cy="758952"/>
          </a:xfrm>
        </p:spPr>
        <p:txBody>
          <a:bodyPr/>
          <a:lstStyle/>
          <a:p>
            <a:r>
              <a:rPr lang="ru-RU" b="1" dirty="0" smtClean="0"/>
              <a:t>Узнай животных по тени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7392144" y="3501008"/>
            <a:ext cx="648072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392144" y="5661248"/>
            <a:ext cx="504056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s://ds02.infourok.ru/uploads/ex/1009/0007b128-a6df468b/hello_html_3432f7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26" y="151898"/>
            <a:ext cx="2110879" cy="23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pngimg.com/uploads/cow/cow_PNG5056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80390" y="195459"/>
            <a:ext cx="2770097" cy="16735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www.cbs-sykt.ru/upload/medialibrary/ead/koz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214" y="1181394"/>
            <a:ext cx="1706690" cy="1612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img2.pngio.com/dog-german-shepherd-png-clip-art-best-web-clipart-easy-to-draw-german-shepherd-png-4224_400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458" y="1562044"/>
            <a:ext cx="1712494" cy="1621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clipart-best.com/img/sheep/sheep-clip-art-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44" y="1200159"/>
            <a:ext cx="1181009" cy="16193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ng.rinvik.ru/files/Rozvovyj-porosenok-stoit-s-interesom-smotrit-vpere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758" y="1451193"/>
            <a:ext cx="1172827" cy="12401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lipart-best.com/img/rabbit/rabbit-clip-art-1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637" y="1987434"/>
            <a:ext cx="1078534" cy="929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lipart-best.com/img/cat/cat-clip-art-3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291" y="1916224"/>
            <a:ext cx="1576250" cy="12315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ds02.infourok.ru/uploads/ex/1009/0007b128-a6df468b/hello_html_3432f708.png"/>
          <p:cNvPicPr>
            <a:picLocks noChangeAspect="1" noChangeArrowheads="1"/>
          </p:cNvPicPr>
          <p:nvPr/>
        </p:nvPicPr>
        <p:blipFill>
          <a:blip r:embed="rId11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394" y="3280928"/>
            <a:ext cx="2110879" cy="23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pngimg.com/uploads/cow/cow_PNG50563.pn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9559" y="3478535"/>
            <a:ext cx="2770097" cy="16735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www.cbs-sykt.ru/upload/medialibrary/ead/koza.png"/>
          <p:cNvPicPr>
            <a:picLocks noChangeAspect="1" noChangeArrowheads="1"/>
          </p:cNvPicPr>
          <p:nvPr/>
        </p:nvPicPr>
        <p:blipFill>
          <a:blip r:embed="rId15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374" y="4152175"/>
            <a:ext cx="1706690" cy="1612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img2.pngio.com/dog-german-shepherd-png-clip-art-best-web-clipart-easy-to-draw-german-shepherd-png-4224_4000.png"/>
          <p:cNvPicPr>
            <a:picLocks noChangeAspect="1" noChangeArrowheads="1"/>
          </p:cNvPicPr>
          <p:nvPr/>
        </p:nvPicPr>
        <p:blipFill>
          <a:blip r:embed="rId17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18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858" y="4137161"/>
            <a:ext cx="1712494" cy="1621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clipart-best.com/img/sheep/sheep-clip-art-9.png"/>
          <p:cNvPicPr>
            <a:picLocks noChangeAspect="1" noChangeArrowheads="1"/>
          </p:cNvPicPr>
          <p:nvPr/>
        </p:nvPicPr>
        <p:blipFill>
          <a:blip r:embed="rId19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20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703" y="4509120"/>
            <a:ext cx="1181009" cy="16193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s://png.rinvik.ru/files/Rozvovyj-porosenok-stoit-s-interesom-smotrit-vpered.png"/>
          <p:cNvPicPr>
            <a:picLocks noChangeAspect="1" noChangeArrowheads="1"/>
          </p:cNvPicPr>
          <p:nvPr/>
        </p:nvPicPr>
        <p:blipFill>
          <a:blip r:embed="rId21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22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037" y="5086931"/>
            <a:ext cx="1172827" cy="12401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s://clipart-best.com/img/rabbit/rabbit-clip-art-18.png"/>
          <p:cNvPicPr>
            <a:picLocks noChangeAspect="1" noChangeArrowheads="1"/>
          </p:cNvPicPr>
          <p:nvPr/>
        </p:nvPicPr>
        <p:blipFill>
          <a:blip r:embed="rId23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24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946" y="5236071"/>
            <a:ext cx="1078534" cy="929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s://clipart-best.com/img/cat/cat-clip-art-34.png"/>
          <p:cNvPicPr>
            <a:picLocks noChangeAspect="1" noChangeArrowheads="1"/>
          </p:cNvPicPr>
          <p:nvPr/>
        </p:nvPicPr>
        <p:blipFill>
          <a:blip r:embed="rId25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26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974" y="4978381"/>
            <a:ext cx="1576250" cy="12315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78515 0.45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58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0.22252 0.434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0" y="2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602 L 0.48906 0.474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53" y="2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33333E-6 L 0.25821 0.380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04" y="1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96296E-6 L 0.03125 0.4497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2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 -0.0118 L -0.27747 0.5261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23" y="2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95 4.44444E-6 L -0.47904 0.482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06" y="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-0.73269 0.4791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41" y="2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-27384"/>
            <a:ext cx="8305800" cy="6389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Составь рассказ по плану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98135690"/>
              </p:ext>
            </p:extLst>
          </p:nvPr>
        </p:nvGraphicFramePr>
        <p:xfrm>
          <a:off x="2639615" y="836712"/>
          <a:ext cx="9145017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3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483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483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7363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363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Рисунок 5" descr="http://schoolpress.ru/upload/iblock/4bb/1863%20k0148l%20razv.jpg"/>
          <p:cNvPicPr/>
          <p:nvPr/>
        </p:nvPicPr>
        <p:blipFill>
          <a:blip r:embed="rId2" cstate="print"/>
          <a:srcRect l="3639" t="8824" r="75910" b="51470"/>
          <a:stretch>
            <a:fillRect/>
          </a:stretch>
        </p:blipFill>
        <p:spPr bwMode="auto">
          <a:xfrm>
            <a:off x="3684167" y="1358680"/>
            <a:ext cx="1159773" cy="168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obach.com.ua/wp-content/uploads/2011/02/kru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8492" y="980728"/>
            <a:ext cx="1431644" cy="144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lifeglobe.net/media/entry/331/6d6d7b924908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4716829"/>
            <a:ext cx="866607" cy="1187252"/>
          </a:xfrm>
          <a:prstGeom prst="rect">
            <a:avLst/>
          </a:prstGeom>
          <a:noFill/>
        </p:spPr>
      </p:pic>
      <p:pic>
        <p:nvPicPr>
          <p:cNvPr id="1028" name="Picture 4" descr="http://i017.radikal.ru/1109/fd/bebe3599276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95580" y="4480994"/>
            <a:ext cx="1067944" cy="625459"/>
          </a:xfrm>
          <a:prstGeom prst="rect">
            <a:avLst/>
          </a:prstGeom>
          <a:noFill/>
        </p:spPr>
      </p:pic>
      <p:pic>
        <p:nvPicPr>
          <p:cNvPr id="25" name="Picture 8" descr="http://zoosib.ru/pictures/44039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0488" y="3861048"/>
            <a:ext cx="913536" cy="815157"/>
          </a:xfrm>
          <a:prstGeom prst="rect">
            <a:avLst/>
          </a:prstGeom>
          <a:noFill/>
        </p:spPr>
      </p:pic>
      <p:pic>
        <p:nvPicPr>
          <p:cNvPr id="26" name="Picture 4" descr="http://diet-diet.ru/nar_recept/05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4855" y="4509121"/>
            <a:ext cx="1155770" cy="1602668"/>
          </a:xfrm>
          <a:prstGeom prst="rect">
            <a:avLst/>
          </a:prstGeom>
          <a:noFill/>
        </p:spPr>
      </p:pic>
      <p:pic>
        <p:nvPicPr>
          <p:cNvPr id="27" name="Рисунок 26" descr="http://www.logopedkniga.ru/modules/InternetShop/management/storage/images/products/images/774/-detenyshi-domashnih-zhivotnyh-3.jpg"/>
          <p:cNvPicPr/>
          <p:nvPr/>
        </p:nvPicPr>
        <p:blipFill>
          <a:blip r:embed="rId8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9418" r="10766" b="9136"/>
          <a:stretch>
            <a:fillRect/>
          </a:stretch>
        </p:blipFill>
        <p:spPr bwMode="auto">
          <a:xfrm>
            <a:off x="5872095" y="3946973"/>
            <a:ext cx="1022802" cy="1030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http://www.xxlbook.ru/imgh1214784.png"/>
          <p:cNvPicPr/>
          <p:nvPr/>
        </p:nvPicPr>
        <p:blipFill>
          <a:blip r:embed="rId9" cstate="print"/>
          <a:srcRect b="7143"/>
          <a:stretch>
            <a:fillRect/>
          </a:stretch>
        </p:blipFill>
        <p:spPr bwMode="auto">
          <a:xfrm flipH="1">
            <a:off x="6853679" y="5081156"/>
            <a:ext cx="1538356" cy="104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com.lenagold.ru/fon/clipart/t/trav/trava3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02936" y="4977465"/>
            <a:ext cx="1272984" cy="1145686"/>
          </a:xfrm>
          <a:prstGeom prst="rect">
            <a:avLst/>
          </a:prstGeom>
          <a:noFill/>
        </p:spPr>
      </p:pic>
      <p:pic>
        <p:nvPicPr>
          <p:cNvPr id="1038" name="Picture 14" descr="http://kid-info.ru/wp-content/uploads/2012/07/kak-narisovat-krasivuyu-loshad.jpg"/>
          <p:cNvPicPr>
            <a:picLocks noChangeAspect="1" noChangeArrowheads="1"/>
          </p:cNvPicPr>
          <p:nvPr/>
        </p:nvPicPr>
        <p:blipFill>
          <a:blip r:embed="rId11" cstate="print"/>
          <a:srcRect l="67724" t="31500" r="22826" b="54850"/>
          <a:stretch>
            <a:fillRect/>
          </a:stretch>
        </p:blipFill>
        <p:spPr bwMode="auto">
          <a:xfrm>
            <a:off x="7890563" y="1562102"/>
            <a:ext cx="771361" cy="835641"/>
          </a:xfrm>
          <a:prstGeom prst="rect">
            <a:avLst/>
          </a:prstGeom>
          <a:noFill/>
        </p:spPr>
      </p:pic>
      <p:pic>
        <p:nvPicPr>
          <p:cNvPr id="1034" name="Picture 10" descr="http://kid-info.ru/wp-content/uploads/2012/07/kak-narisovat-krasivuyu-loshad.jpg"/>
          <p:cNvPicPr>
            <a:picLocks noChangeAspect="1" noChangeArrowheads="1"/>
          </p:cNvPicPr>
          <p:nvPr/>
        </p:nvPicPr>
        <p:blipFill>
          <a:blip r:embed="rId11" cstate="print"/>
          <a:srcRect l="82686" t="57749" r="5501" b="31751"/>
          <a:stretch>
            <a:fillRect/>
          </a:stretch>
        </p:blipFill>
        <p:spPr bwMode="auto">
          <a:xfrm>
            <a:off x="6654062" y="2844408"/>
            <a:ext cx="882098" cy="588066"/>
          </a:xfrm>
          <a:prstGeom prst="rect">
            <a:avLst/>
          </a:prstGeom>
          <a:noFill/>
        </p:spPr>
      </p:pic>
      <p:cxnSp>
        <p:nvCxnSpPr>
          <p:cNvPr id="35" name="Прямая соединительная линия 34"/>
          <p:cNvCxnSpPr/>
          <p:nvPr/>
        </p:nvCxnSpPr>
        <p:spPr>
          <a:xfrm flipH="1">
            <a:off x="5690456" y="836014"/>
            <a:ext cx="3069840" cy="2722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0" name="Picture 16" descr="http://kid-info.ru/wp-content/uploads/2012/07/kak-narisovat-krasivuyu-loshad.jpg"/>
          <p:cNvPicPr>
            <a:picLocks noChangeAspect="1" noChangeArrowheads="1"/>
          </p:cNvPicPr>
          <p:nvPr/>
        </p:nvPicPr>
        <p:blipFill>
          <a:blip r:embed="rId11" cstate="print"/>
          <a:srcRect l="93711" t="43049" r="-11" b="41201"/>
          <a:stretch>
            <a:fillRect/>
          </a:stretch>
        </p:blipFill>
        <p:spPr bwMode="auto">
          <a:xfrm>
            <a:off x="7949391" y="2444136"/>
            <a:ext cx="504790" cy="946482"/>
          </a:xfrm>
          <a:prstGeom prst="rect">
            <a:avLst/>
          </a:prstGeom>
          <a:noFill/>
        </p:spPr>
      </p:pic>
      <p:pic>
        <p:nvPicPr>
          <p:cNvPr id="1044" name="Picture 20" descr="http://www.fazenda-box.ru/uploads/posts/2010-02/1265362391_budkajpg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872938" y="1106763"/>
            <a:ext cx="1687558" cy="1290981"/>
          </a:xfrm>
          <a:prstGeom prst="rect">
            <a:avLst/>
          </a:prstGeom>
          <a:noFill/>
        </p:spPr>
      </p:pic>
      <p:pic>
        <p:nvPicPr>
          <p:cNvPr id="1048" name="Picture 24" descr="http://www.handhwc.com/Merchant2/graphics/00000001/42019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EBEDE2"/>
              </a:clrFrom>
              <a:clrTo>
                <a:srgbClr val="EBEDE2">
                  <a:alpha val="0"/>
                </a:srgbClr>
              </a:clrTo>
            </a:clrChange>
          </a:blip>
          <a:srcRect l="33600" t="55245" r="11801" b="-1768"/>
          <a:stretch>
            <a:fillRect/>
          </a:stretch>
        </p:blipFill>
        <p:spPr bwMode="auto">
          <a:xfrm>
            <a:off x="9894589" y="2415100"/>
            <a:ext cx="1764600" cy="1085908"/>
          </a:xfrm>
          <a:prstGeom prst="rect">
            <a:avLst/>
          </a:prstGeom>
          <a:noFill/>
        </p:spPr>
      </p:pic>
      <p:sp>
        <p:nvSpPr>
          <p:cNvPr id="41" name="Овал 40"/>
          <p:cNvSpPr/>
          <p:nvPr/>
        </p:nvSpPr>
        <p:spPr>
          <a:xfrm>
            <a:off x="8976320" y="2852936"/>
            <a:ext cx="360040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http://zoomir9.narod.ru/images/amerika.gest.koshka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flipH="1">
            <a:off x="407368" y="476672"/>
            <a:ext cx="1043935" cy="1070780"/>
          </a:xfrm>
          <a:prstGeom prst="rect">
            <a:avLst/>
          </a:prstGeom>
          <a:noFill/>
        </p:spPr>
      </p:pic>
      <p:pic>
        <p:nvPicPr>
          <p:cNvPr id="22" name="Рисунок 21" descr="http://900igr.net/datai/zhivotnye/Domashnie-5.files/0009-010-Korova.jpg"/>
          <p:cNvPicPr/>
          <p:nvPr/>
        </p:nvPicPr>
        <p:blipFill>
          <a:blip r:embed="rId15" cstate="print"/>
          <a:srcRect t="5556" r="2000"/>
          <a:stretch>
            <a:fillRect/>
          </a:stretch>
        </p:blipFill>
        <p:spPr bwMode="auto">
          <a:xfrm>
            <a:off x="443373" y="5229200"/>
            <a:ext cx="1800200" cy="1080120"/>
          </a:xfrm>
          <a:prstGeom prst="rect">
            <a:avLst/>
          </a:prstGeom>
          <a:noFill/>
        </p:spPr>
      </p:pic>
      <p:pic>
        <p:nvPicPr>
          <p:cNvPr id="23" name="Picture 10" descr="http://go1.imgsmail.ru/imgpreview?key=2b9f6e82416e1d31&amp;mb=imgdb_preview_97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8388" y="2016761"/>
            <a:ext cx="992915" cy="983036"/>
          </a:xfrm>
          <a:prstGeom prst="rect">
            <a:avLst/>
          </a:prstGeom>
          <a:noFill/>
        </p:spPr>
      </p:pic>
      <p:pic>
        <p:nvPicPr>
          <p:cNvPr id="24" name="Picture 4" descr="http://krolikoved.ru/sites/default/files/images/0_0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45338" y="3550307"/>
            <a:ext cx="945442" cy="90951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Батьківська сторі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60648"/>
            <a:ext cx="3240360" cy="3845488"/>
          </a:xfrm>
          <a:prstGeom prst="rect">
            <a:avLst/>
          </a:prstGeom>
          <a:noFill/>
        </p:spPr>
      </p:pic>
      <p:pic>
        <p:nvPicPr>
          <p:cNvPr id="103436" name="Picture 12" descr="LOV &quot; Вся графика здес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983" y="3612232"/>
            <a:ext cx="3365472" cy="2624017"/>
          </a:xfrm>
          <a:prstGeom prst="rect">
            <a:avLst/>
          </a:prstGeom>
          <a:noFill/>
        </p:spPr>
      </p:pic>
      <p:sp>
        <p:nvSpPr>
          <p:cNvPr id="6" name="Горизонтальный свиток 5"/>
          <p:cNvSpPr/>
          <p:nvPr/>
        </p:nvSpPr>
        <p:spPr>
          <a:xfrm>
            <a:off x="3503712" y="1700808"/>
            <a:ext cx="5273154" cy="3603612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5600" y="1124745"/>
            <a:ext cx="74168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lvl="0" algn="ctr"/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i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Агранович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З. Е.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Сборник домашних заданий в помощь логопедам и родителям для преодоления лексико-грамматического недоразвития речи у дошкольников с ОНР. – СПб.: Детство-пресс, 2009.</a:t>
            </a:r>
          </a:p>
          <a:p>
            <a:pPr lvl="0"/>
            <a:r>
              <a:rPr lang="ru-RU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Жохова О.В., Лебедева Е.С.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Домашние задания для детей старшей и подготовительной к школе логопедических групп ДОУ. – М.: ТЦ Сфера, 2010.</a:t>
            </a:r>
          </a:p>
          <a:p>
            <a:pPr lvl="0"/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авторам картинок!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" descr="Сорока-ворона. Животные в деревне. худ. А. Шахгельдян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5460" y="29158"/>
            <a:ext cx="9757084" cy="6799684"/>
          </a:xfrm>
          <a:prstGeom prst="rect">
            <a:avLst/>
          </a:prstGeom>
        </p:spPr>
      </p:pic>
      <p:pic>
        <p:nvPicPr>
          <p:cNvPr id="10" name="Коза млеет (mp3cut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621311" y="332656"/>
            <a:ext cx="609600" cy="609600"/>
          </a:xfrm>
          <a:prstGeom prst="rect">
            <a:avLst/>
          </a:prstGeom>
        </p:spPr>
      </p:pic>
      <p:pic>
        <p:nvPicPr>
          <p:cNvPr id="11" name="Корова мычит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12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621311" y="2060848"/>
            <a:ext cx="609600" cy="609600"/>
          </a:xfrm>
          <a:prstGeom prst="rect">
            <a:avLst/>
          </a:prstGeom>
        </p:spPr>
      </p:pic>
      <p:pic>
        <p:nvPicPr>
          <p:cNvPr id="12" name="Кошка мяукает (mp3cut.net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="" xmlns:p14="http://schemas.microsoft.com/office/powerpoint/2010/main" r:embed="rId13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621311" y="3573016"/>
            <a:ext cx="609600" cy="609600"/>
          </a:xfrm>
          <a:prstGeom prst="rect">
            <a:avLst/>
          </a:prstGeom>
        </p:spPr>
      </p:pic>
      <p:pic>
        <p:nvPicPr>
          <p:cNvPr id="13" name="овца (mp3cut.net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625860" y="5301208"/>
            <a:ext cx="609600" cy="609600"/>
          </a:xfrm>
          <a:prstGeom prst="rect">
            <a:avLst/>
          </a:prstGeom>
        </p:spPr>
      </p:pic>
      <p:pic>
        <p:nvPicPr>
          <p:cNvPr id="14" name="Собака лает (mp3cut.net)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="" xmlns:p14="http://schemas.microsoft.com/office/powerpoint/2010/main" r:embed="rId15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1208568" y="1196752"/>
            <a:ext cx="609600" cy="609600"/>
          </a:xfrm>
          <a:prstGeom prst="rect">
            <a:avLst/>
          </a:prstGeom>
        </p:spPr>
      </p:pic>
      <p:pic>
        <p:nvPicPr>
          <p:cNvPr id="15" name="Свинья хрюкает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="" xmlns:p14="http://schemas.microsoft.com/office/powerpoint/2010/main" r:embed="rId16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1208568" y="3320110"/>
            <a:ext cx="609600" cy="609600"/>
          </a:xfrm>
          <a:prstGeom prst="rect">
            <a:avLst/>
          </a:prstGeom>
        </p:spPr>
      </p:pic>
      <p:pic>
        <p:nvPicPr>
          <p:cNvPr id="16" name="Петух кукарекает (mp3cut.net)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="" xmlns:p14="http://schemas.microsoft.com/office/powerpoint/2010/main" r:embed="rId17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1194725" y="50271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00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5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1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86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95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528736" y="381000"/>
            <a:ext cx="10363200" cy="1752600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ДОМАШНИЕ ЖИВОТНЫЕ. Большие и маленькие.</a:t>
            </a:r>
            <a:endParaRPr lang="ru-RU" b="1" dirty="0"/>
          </a:p>
        </p:txBody>
      </p:sp>
      <p:pic>
        <p:nvPicPr>
          <p:cNvPr id="1032" name="Picture 8" descr="https://www.pngkey.com/png/full/117-1178748_mercy-pet-clinic-dog-reindeer-costum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32" y="3278309"/>
            <a:ext cx="2952328" cy="31030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.pngio.com/pin-by-dlpng-on-animal-rabbit-png-rabbit-pictures-rabbit-free-rabbit-png-1729_235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230" y="4657722"/>
            <a:ext cx="1267594" cy="17236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cbs-sykt.ru/upload/medialibrary/ead/koz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3388612"/>
            <a:ext cx="3168352" cy="29927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ds02.infourok.ru/uploads/ex/1009/0007b128-a6df468b/hello_html_3432f70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483" y="1494649"/>
            <a:ext cx="4415173" cy="48866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02336" y="149768"/>
            <a:ext cx="11379200" cy="758952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Узнай по описанию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4" name="Picture 8" descr="http://pngimg.com/uploads/cow/cow_PNG5056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85979" y="836712"/>
            <a:ext cx="8820043" cy="5328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52184" y="5157192"/>
            <a:ext cx="41248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К</a:t>
            </a:r>
            <a:r>
              <a:rPr lang="ru-RU" sz="6600" b="1" dirty="0" smtClean="0">
                <a:solidFill>
                  <a:srgbClr val="FF0000"/>
                </a:solidFill>
              </a:rPr>
              <a:t>О</a:t>
            </a:r>
            <a:r>
              <a:rPr lang="ru-RU" sz="6600" b="1" dirty="0" smtClean="0">
                <a:solidFill>
                  <a:srgbClr val="0000FF"/>
                </a:solidFill>
              </a:rPr>
              <a:t>Р</a:t>
            </a:r>
            <a:r>
              <a:rPr lang="ru-RU" sz="6600" b="1" dirty="0" smtClean="0">
                <a:solidFill>
                  <a:srgbClr val="FF0000"/>
                </a:solidFill>
              </a:rPr>
              <a:t>О</a:t>
            </a:r>
            <a:r>
              <a:rPr lang="ru-RU" sz="6600" b="1" dirty="0" smtClean="0">
                <a:solidFill>
                  <a:srgbClr val="0000FF"/>
                </a:solidFill>
              </a:rPr>
              <a:t>В</a:t>
            </a:r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835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go1.imgsmail.ru/imgpreview?key=2b9f6e82416e1d31&amp;mb=imgdb_preview_9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399192"/>
            <a:ext cx="4712460" cy="466557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39708" y="5301208"/>
            <a:ext cx="40767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С</a:t>
            </a:r>
            <a:r>
              <a:rPr lang="ru-RU" sz="6600" b="1" dirty="0" smtClean="0">
                <a:solidFill>
                  <a:srgbClr val="FF0000"/>
                </a:solidFill>
              </a:rPr>
              <a:t>О</a:t>
            </a:r>
            <a:r>
              <a:rPr lang="ru-RU" sz="6600" b="1" dirty="0" smtClean="0">
                <a:solidFill>
                  <a:srgbClr val="0000FF"/>
                </a:solidFill>
              </a:rPr>
              <a:t>Б</a:t>
            </a:r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r>
              <a:rPr lang="ru-RU" sz="6600" b="1" dirty="0">
                <a:solidFill>
                  <a:srgbClr val="0000FF"/>
                </a:solidFill>
              </a:rPr>
              <a:t>К</a:t>
            </a:r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57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32104" y="692696"/>
            <a:ext cx="46153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Л</a:t>
            </a:r>
            <a:r>
              <a:rPr lang="ru-RU" sz="6600" b="1" dirty="0" smtClean="0">
                <a:solidFill>
                  <a:srgbClr val="FF0000"/>
                </a:solidFill>
              </a:rPr>
              <a:t>О</a:t>
            </a:r>
            <a:r>
              <a:rPr lang="ru-RU" sz="6600" b="1" dirty="0" smtClean="0">
                <a:solidFill>
                  <a:srgbClr val="0000FF"/>
                </a:solidFill>
              </a:rPr>
              <a:t>Ш</a:t>
            </a:r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r>
              <a:rPr lang="ru-RU" sz="6600" b="1" dirty="0" smtClean="0">
                <a:solidFill>
                  <a:srgbClr val="00B050"/>
                </a:solidFill>
              </a:rPr>
              <a:t>Д</a:t>
            </a:r>
            <a:r>
              <a:rPr lang="ru-RU" sz="6600" b="1" dirty="0" smtClean="0"/>
              <a:t>Ь</a:t>
            </a:r>
            <a:endParaRPr lang="ru-RU" sz="6600" b="1" dirty="0"/>
          </a:p>
        </p:txBody>
      </p:sp>
      <p:pic>
        <p:nvPicPr>
          <p:cNvPr id="1026" name="Picture 2" descr="https://clipart-best.com/img/horse/horse-clip-art-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77" y="260648"/>
            <a:ext cx="8946131" cy="6431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9105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www.cbs-sykt.ru/upload/medialibrary/ead/koz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1484784"/>
            <a:ext cx="5040560" cy="47611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00056" y="4653136"/>
            <a:ext cx="27687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К</a:t>
            </a:r>
            <a:r>
              <a:rPr lang="ru-RU" sz="6600" b="1" dirty="0" smtClean="0">
                <a:solidFill>
                  <a:srgbClr val="FF0000"/>
                </a:solidFill>
              </a:rPr>
              <a:t>О</a:t>
            </a:r>
            <a:r>
              <a:rPr lang="ru-RU" sz="6600" b="1" dirty="0">
                <a:solidFill>
                  <a:srgbClr val="0000FF"/>
                </a:solidFill>
              </a:rPr>
              <a:t>З</a:t>
            </a:r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58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nfosmi.net/images/stories/articles/2013/Zdorovie/01-2013/02/437_peresadka_svinoi_koz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5408" y="908720"/>
            <a:ext cx="5996736" cy="5400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960096" y="4869160"/>
            <a:ext cx="42739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С</a:t>
            </a:r>
            <a:r>
              <a:rPr lang="ru-RU" sz="6600" b="1" dirty="0" smtClean="0">
                <a:solidFill>
                  <a:srgbClr val="00B050"/>
                </a:solidFill>
              </a:rPr>
              <a:t>В</a:t>
            </a:r>
            <a:r>
              <a:rPr lang="ru-RU" sz="6600" b="1" dirty="0" smtClean="0">
                <a:solidFill>
                  <a:srgbClr val="FF0000"/>
                </a:solidFill>
              </a:rPr>
              <a:t>И</a:t>
            </a:r>
            <a:r>
              <a:rPr lang="ru-RU" sz="6600" b="1" dirty="0" smtClean="0">
                <a:solidFill>
                  <a:srgbClr val="00B050"/>
                </a:solidFill>
              </a:rPr>
              <a:t>Н</a:t>
            </a:r>
            <a:r>
              <a:rPr lang="ru-RU" sz="6600" b="1" dirty="0" smtClean="0"/>
              <a:t>Ь</a:t>
            </a:r>
            <a:r>
              <a:rPr lang="ru-RU" sz="6600" b="1" dirty="0" smtClean="0">
                <a:solidFill>
                  <a:srgbClr val="FF0000"/>
                </a:solidFill>
              </a:rPr>
              <a:t>Я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921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900igr.net/datai/zhivotnye/Domashnie-5.files/0009-010-Korov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1744" y="188640"/>
            <a:ext cx="7920880" cy="6165304"/>
          </a:xfrm>
          <a:prstGeom prst="rect">
            <a:avLst/>
          </a:prstGeom>
          <a:noFill/>
        </p:spPr>
      </p:pic>
      <p:pic>
        <p:nvPicPr>
          <p:cNvPr id="4" name="Picture 8" descr="https://clipart-best.com/img/cat/cat-clip-art-3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1" y="4149080"/>
            <a:ext cx="2405693" cy="18796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1535</TotalTime>
  <Words>95</Words>
  <Application>Microsoft Office PowerPoint</Application>
  <PresentationFormat>Произвольный</PresentationFormat>
  <Paragraphs>20</Paragraphs>
  <Slides>14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Официальная</vt:lpstr>
      <vt:lpstr>Слайд 1</vt:lpstr>
      <vt:lpstr>Слайд 2</vt:lpstr>
      <vt:lpstr>ДОМАШНИЕ ЖИВОТНЫЕ. Большие и маленькие.</vt:lpstr>
      <vt:lpstr>Узнай по описанию</vt:lpstr>
      <vt:lpstr>Слайд 5</vt:lpstr>
      <vt:lpstr>Слайд 6</vt:lpstr>
      <vt:lpstr>Слайд 7</vt:lpstr>
      <vt:lpstr>Слайд 8</vt:lpstr>
      <vt:lpstr>Слайд 9</vt:lpstr>
      <vt:lpstr>Слайд 10</vt:lpstr>
      <vt:lpstr>Узнай животных по тени</vt:lpstr>
      <vt:lpstr>Составь рассказ по плану</vt:lpstr>
      <vt:lpstr>Слайд 13</vt:lpstr>
      <vt:lpstr>Слайд 14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Наташа</cp:lastModifiedBy>
  <cp:revision>184</cp:revision>
  <dcterms:created xsi:type="dcterms:W3CDTF">2014-11-25T16:55:40Z</dcterms:created>
  <dcterms:modified xsi:type="dcterms:W3CDTF">2021-02-19T08:07:22Z</dcterms:modified>
</cp:coreProperties>
</file>