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32"/>
  </p:notesMasterIdLst>
  <p:sldIdLst>
    <p:sldId id="316" r:id="rId2"/>
    <p:sldId id="309" r:id="rId3"/>
    <p:sldId id="310" r:id="rId4"/>
    <p:sldId id="325" r:id="rId5"/>
    <p:sldId id="328" r:id="rId6"/>
    <p:sldId id="348" r:id="rId7"/>
    <p:sldId id="350" r:id="rId8"/>
    <p:sldId id="329" r:id="rId9"/>
    <p:sldId id="352" r:id="rId10"/>
    <p:sldId id="331" r:id="rId11"/>
    <p:sldId id="332" r:id="rId12"/>
    <p:sldId id="353" r:id="rId13"/>
    <p:sldId id="347" r:id="rId14"/>
    <p:sldId id="333" r:id="rId15"/>
    <p:sldId id="334" r:id="rId16"/>
    <p:sldId id="354" r:id="rId17"/>
    <p:sldId id="338" r:id="rId18"/>
    <p:sldId id="337" r:id="rId19"/>
    <p:sldId id="340" r:id="rId20"/>
    <p:sldId id="361" r:id="rId21"/>
    <p:sldId id="360" r:id="rId22"/>
    <p:sldId id="362" r:id="rId23"/>
    <p:sldId id="363" r:id="rId24"/>
    <p:sldId id="364" r:id="rId25"/>
    <p:sldId id="365" r:id="rId26"/>
    <p:sldId id="367" r:id="rId27"/>
    <p:sldId id="366" r:id="rId28"/>
    <p:sldId id="358" r:id="rId29"/>
    <p:sldId id="359" r:id="rId30"/>
    <p:sldId id="30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33E6A23-7220-4BB8-8627-35227321B4B6}">
          <p14:sldIdLst>
            <p14:sldId id="316"/>
            <p14:sldId id="309"/>
            <p14:sldId id="310"/>
            <p14:sldId id="325"/>
            <p14:sldId id="328"/>
            <p14:sldId id="348"/>
            <p14:sldId id="350"/>
            <p14:sldId id="329"/>
            <p14:sldId id="352"/>
            <p14:sldId id="331"/>
            <p14:sldId id="332"/>
            <p14:sldId id="353"/>
            <p14:sldId id="347"/>
            <p14:sldId id="333"/>
            <p14:sldId id="334"/>
            <p14:sldId id="354"/>
            <p14:sldId id="338"/>
            <p14:sldId id="337"/>
            <p14:sldId id="340"/>
            <p14:sldId id="361"/>
            <p14:sldId id="360"/>
            <p14:sldId id="362"/>
            <p14:sldId id="363"/>
            <p14:sldId id="364"/>
            <p14:sldId id="365"/>
            <p14:sldId id="367"/>
            <p14:sldId id="366"/>
            <p14:sldId id="358"/>
            <p14:sldId id="359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300"/>
    <a:srgbClr val="CCFFFF"/>
    <a:srgbClr val="000099"/>
    <a:srgbClr val="00FFCC"/>
    <a:srgbClr val="FFFF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8843" autoAdjust="0"/>
  </p:normalViewPr>
  <p:slideViewPr>
    <p:cSldViewPr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FF9701-B12A-4984-AE0F-7F7767A5A10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406D87-C683-49C7-8E9E-4189CF12A38A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/>
            <a:t>1 уровень- закономерности, присущие всем типам ОВЗ </a:t>
          </a:r>
          <a:endParaRPr lang="ru-RU" sz="1400" dirty="0"/>
        </a:p>
      </dgm:t>
    </dgm:pt>
    <dgm:pt modelId="{29D71DF5-6CFB-417F-A74B-5ADEE3C9ED45}" type="parTrans" cxnId="{7710EA25-2533-4A9C-B8E7-841AFB9D36A0}">
      <dgm:prSet/>
      <dgm:spPr/>
      <dgm:t>
        <a:bodyPr/>
        <a:lstStyle/>
        <a:p>
          <a:endParaRPr lang="ru-RU"/>
        </a:p>
      </dgm:t>
    </dgm:pt>
    <dgm:pt modelId="{C8886184-1DDA-4961-B89F-BD8397FBE5DC}" type="sibTrans" cxnId="{7710EA25-2533-4A9C-B8E7-841AFB9D36A0}">
      <dgm:prSet/>
      <dgm:spPr/>
      <dgm:t>
        <a:bodyPr/>
        <a:lstStyle/>
        <a:p>
          <a:endParaRPr lang="ru-RU"/>
        </a:p>
      </dgm:t>
    </dgm:pt>
    <dgm:pt modelId="{0AC3C036-D0FE-41A2-B429-41CB22040CF4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нарушения приема, переработки, сохранения и использования информации; </a:t>
          </a:r>
          <a:endParaRPr lang="ru-RU" sz="1400" dirty="0"/>
        </a:p>
      </dgm:t>
    </dgm:pt>
    <dgm:pt modelId="{147FE827-DD9C-42A4-BD3B-F384057546DC}" type="parTrans" cxnId="{A3FBBDFC-B5AB-43A6-B4B2-7185741ED1E6}">
      <dgm:prSet/>
      <dgm:spPr/>
      <dgm:t>
        <a:bodyPr/>
        <a:lstStyle/>
        <a:p>
          <a:endParaRPr lang="ru-RU"/>
        </a:p>
      </dgm:t>
    </dgm:pt>
    <dgm:pt modelId="{78A5F4E0-5EED-4803-9FA5-C0F1AE88AED0}" type="sibTrans" cxnId="{A3FBBDFC-B5AB-43A6-B4B2-7185741ED1E6}">
      <dgm:prSet/>
      <dgm:spPr/>
      <dgm:t>
        <a:bodyPr/>
        <a:lstStyle/>
        <a:p>
          <a:endParaRPr lang="ru-RU"/>
        </a:p>
      </dgm:t>
    </dgm:pt>
    <dgm:pt modelId="{9E711D31-B52E-4E6D-8D34-55BE04EF59A6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2 уровень -  закономерности, характерные для группы дизонтогенетических расстройств</a:t>
          </a:r>
          <a:endParaRPr lang="ru-RU" sz="1400" dirty="0"/>
        </a:p>
      </dgm:t>
    </dgm:pt>
    <dgm:pt modelId="{C8B44A93-6878-443B-A542-6FD3F38B54E0}" type="parTrans" cxnId="{67354303-C5E8-413F-8A33-996F762B8F52}">
      <dgm:prSet/>
      <dgm:spPr/>
      <dgm:t>
        <a:bodyPr/>
        <a:lstStyle/>
        <a:p>
          <a:endParaRPr lang="ru-RU"/>
        </a:p>
      </dgm:t>
    </dgm:pt>
    <dgm:pt modelId="{3A99532C-0274-4247-9EF7-E75AC84AEE05}" type="sibTrans" cxnId="{67354303-C5E8-413F-8A33-996F762B8F52}">
      <dgm:prSet/>
      <dgm:spPr/>
      <dgm:t>
        <a:bodyPr/>
        <a:lstStyle/>
        <a:p>
          <a:endParaRPr lang="ru-RU"/>
        </a:p>
      </dgm:t>
    </dgm:pt>
    <dgm:pt modelId="{D49807CA-FF51-433C-BB50-28B0BE48BB4B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дефицитарность</a:t>
          </a:r>
          <a:r>
            <a:rPr lang="ru-RU" dirty="0" smtClean="0"/>
            <a:t> функций </a:t>
          </a:r>
          <a:endParaRPr lang="ru-RU" dirty="0"/>
        </a:p>
      </dgm:t>
    </dgm:pt>
    <dgm:pt modelId="{8105EF94-1F15-44AE-B1A2-C8689B7C56AB}" type="parTrans" cxnId="{74EC95AD-5BD8-4263-A958-BECBD45B3734}">
      <dgm:prSet/>
      <dgm:spPr/>
      <dgm:t>
        <a:bodyPr/>
        <a:lstStyle/>
        <a:p>
          <a:endParaRPr lang="ru-RU"/>
        </a:p>
      </dgm:t>
    </dgm:pt>
    <dgm:pt modelId="{B4B8C4FE-7A11-433F-AD40-886601D4BC06}" type="sibTrans" cxnId="{74EC95AD-5BD8-4263-A958-BECBD45B3734}">
      <dgm:prSet/>
      <dgm:spPr/>
      <dgm:t>
        <a:bodyPr/>
        <a:lstStyle/>
        <a:p>
          <a:endParaRPr lang="ru-RU"/>
        </a:p>
      </dgm:t>
    </dgm:pt>
    <dgm:pt modelId="{6E83565B-D9FD-48B9-B43F-F40ABDF11273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dirty="0" smtClean="0"/>
            <a:t>Ретардация  функций</a:t>
          </a:r>
          <a:endParaRPr lang="ru-RU" dirty="0"/>
        </a:p>
      </dgm:t>
    </dgm:pt>
    <dgm:pt modelId="{93087548-3F8B-467B-9E76-B1BDB4E091FB}" type="parTrans" cxnId="{FA0018E4-A2DA-42AE-B5A3-895532E49B73}">
      <dgm:prSet/>
      <dgm:spPr/>
      <dgm:t>
        <a:bodyPr/>
        <a:lstStyle/>
        <a:p>
          <a:endParaRPr lang="ru-RU"/>
        </a:p>
      </dgm:t>
    </dgm:pt>
    <dgm:pt modelId="{9BB48457-C20B-413B-A86B-FEA989F4081B}" type="sibTrans" cxnId="{FA0018E4-A2DA-42AE-B5A3-895532E49B73}">
      <dgm:prSet/>
      <dgm:spPr/>
      <dgm:t>
        <a:bodyPr/>
        <a:lstStyle/>
        <a:p>
          <a:endParaRPr lang="ru-RU"/>
        </a:p>
      </dgm:t>
    </dgm:pt>
    <dgm:pt modelId="{20C5999F-5B75-429C-9389-104D9A4E24D4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3 уровень 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rPr>
            <a:t>—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специфические закономерности, присущие конкретному виду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дизонтогенеза</a:t>
          </a:r>
          <a:endParaRPr lang="ru-RU" sz="1400" dirty="0">
            <a:solidFill>
              <a:schemeClr val="bg1"/>
            </a:solidFill>
          </a:endParaRPr>
        </a:p>
      </dgm:t>
    </dgm:pt>
    <dgm:pt modelId="{2E06D377-5112-45E2-B7ED-ED5752B5A521}" type="parTrans" cxnId="{A101B408-0456-457B-9E1A-C421069F6C79}">
      <dgm:prSet/>
      <dgm:spPr/>
      <dgm:t>
        <a:bodyPr/>
        <a:lstStyle/>
        <a:p>
          <a:endParaRPr lang="ru-RU"/>
        </a:p>
      </dgm:t>
    </dgm:pt>
    <dgm:pt modelId="{59CA5F3D-06C5-463B-810B-F0EF9E5C979C}" type="sibTrans" cxnId="{A101B408-0456-457B-9E1A-C421069F6C79}">
      <dgm:prSet/>
      <dgm:spPr/>
      <dgm:t>
        <a:bodyPr/>
        <a:lstStyle/>
        <a:p>
          <a:endParaRPr lang="ru-RU"/>
        </a:p>
      </dgm:t>
    </dgm:pt>
    <dgm:pt modelId="{A7473749-9333-4197-A529-CA4A67A347CA}">
      <dgm:prSet phldrT="[Текст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ru-RU" dirty="0" smtClean="0"/>
            <a:t>Особенности, обусловленные структурой дефекта</a:t>
          </a:r>
          <a:endParaRPr lang="ru-RU" dirty="0"/>
        </a:p>
      </dgm:t>
    </dgm:pt>
    <dgm:pt modelId="{E2BA6EBB-C5D4-493A-9A86-C4A262D5DE8C}" type="parTrans" cxnId="{3C27322A-1A0F-44B3-8717-6AC9753D66E3}">
      <dgm:prSet/>
      <dgm:spPr/>
      <dgm:t>
        <a:bodyPr/>
        <a:lstStyle/>
        <a:p>
          <a:endParaRPr lang="ru-RU"/>
        </a:p>
      </dgm:t>
    </dgm:pt>
    <dgm:pt modelId="{DC397A82-A5B5-4603-9261-AED2A11CACC9}" type="sibTrans" cxnId="{3C27322A-1A0F-44B3-8717-6AC9753D66E3}">
      <dgm:prSet/>
      <dgm:spPr/>
      <dgm:t>
        <a:bodyPr/>
        <a:lstStyle/>
        <a:p>
          <a:endParaRPr lang="ru-RU"/>
        </a:p>
      </dgm:t>
    </dgm:pt>
    <dgm:pt modelId="{E8D31E69-16C8-4150-B058-C010FAA2DB0D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нарушение речевого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опосредования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;</a:t>
          </a:r>
        </a:p>
      </dgm:t>
    </dgm:pt>
    <dgm:pt modelId="{1EE5871D-0AC6-4900-83A5-49B16FB19E7E}" type="parTrans" cxnId="{17B3E77A-1C5A-4580-AD90-4B35DE3B96E9}">
      <dgm:prSet/>
      <dgm:spPr/>
      <dgm:t>
        <a:bodyPr/>
        <a:lstStyle/>
        <a:p>
          <a:endParaRPr lang="ru-RU"/>
        </a:p>
      </dgm:t>
    </dgm:pt>
    <dgm:pt modelId="{11DCE1E5-9BCD-483D-8887-E3F39F0EDD2A}" type="sibTrans" cxnId="{17B3E77A-1C5A-4580-AD90-4B35DE3B96E9}">
      <dgm:prSet/>
      <dgm:spPr/>
      <dgm:t>
        <a:bodyPr/>
        <a:lstStyle/>
        <a:p>
          <a:endParaRPr lang="ru-RU"/>
        </a:p>
      </dgm:t>
    </dgm:pt>
    <dgm:pt modelId="{AEEC933B-F236-45F1-8C6D-FD5E7C2A90B4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более длительные сроки формирования представлений и понятий об окружающей действительности;</a:t>
          </a:r>
        </a:p>
      </dgm:t>
    </dgm:pt>
    <dgm:pt modelId="{6850D38C-8EB6-48E6-8A83-31612860761F}" type="parTrans" cxnId="{75C1A8E1-0682-4591-8B2B-C78A9FC03E17}">
      <dgm:prSet/>
      <dgm:spPr/>
      <dgm:t>
        <a:bodyPr/>
        <a:lstStyle/>
        <a:p>
          <a:endParaRPr lang="ru-RU"/>
        </a:p>
      </dgm:t>
    </dgm:pt>
    <dgm:pt modelId="{CA7C5A15-B1E3-48AC-AE74-792202083427}" type="sibTrans" cxnId="{75C1A8E1-0682-4591-8B2B-C78A9FC03E17}">
      <dgm:prSet/>
      <dgm:spPr/>
      <dgm:t>
        <a:bodyPr/>
        <a:lstStyle/>
        <a:p>
          <a:endParaRPr lang="ru-RU"/>
        </a:p>
      </dgm:t>
    </dgm:pt>
    <dgm:pt modelId="{E98D4D4A-96BE-4287-804B-6714B3269FA5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pPr rtl="0"/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риск возникновения состояний социально-психологической </a:t>
          </a:r>
          <a:r>
            <a:rPr kumimoji="0" lang="ru-RU" sz="1400" b="0" i="0" u="none" strike="noStrike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дезадаптированности</a:t>
          </a:r>
          <a:r>
            <a:rPr kumimoji="0" lang="ru-RU" sz="1400" b="0" i="0" u="none" strike="noStrike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.</a:t>
          </a:r>
          <a:endParaRPr kumimoji="0" lang="ru-RU" sz="1400" b="0" i="0" u="none" strike="noStrike" cap="none" normalizeH="0" baseline="0" dirty="0" smtClean="0" bmk="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BF0FB54-2871-4A77-8051-D6BC39F0C6D5}" type="parTrans" cxnId="{F7BC49AF-10D4-4FCF-A38E-42A6654D8525}">
      <dgm:prSet/>
      <dgm:spPr/>
      <dgm:t>
        <a:bodyPr/>
        <a:lstStyle/>
        <a:p>
          <a:endParaRPr lang="ru-RU"/>
        </a:p>
      </dgm:t>
    </dgm:pt>
    <dgm:pt modelId="{77D3E9EF-B6DC-42B0-9BA6-9A776B9DDAF8}" type="sibTrans" cxnId="{F7BC49AF-10D4-4FCF-A38E-42A6654D8525}">
      <dgm:prSet/>
      <dgm:spPr/>
      <dgm:t>
        <a:bodyPr/>
        <a:lstStyle/>
        <a:p>
          <a:endParaRPr lang="ru-RU"/>
        </a:p>
      </dgm:t>
    </dgm:pt>
    <dgm:pt modelId="{3E3E03D4-91DE-4FD4-BB11-98DE3B733604}" type="pres">
      <dgm:prSet presAssocID="{12FF9701-B12A-4984-AE0F-7F7767A5A10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2C093B-8738-4489-A93B-8CDA1A3D4B75}" type="pres">
      <dgm:prSet presAssocID="{63406D87-C683-49C7-8E9E-4189CF12A38A}" presName="linNode" presStyleCnt="0"/>
      <dgm:spPr/>
    </dgm:pt>
    <dgm:pt modelId="{72E7FE1E-86B9-4019-82BD-7BCEC337A712}" type="pres">
      <dgm:prSet presAssocID="{63406D87-C683-49C7-8E9E-4189CF12A38A}" presName="parentText" presStyleLbl="node1" presStyleIdx="0" presStyleCnt="3" custScaleX="1030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CECF1-D1E8-42E1-9DA0-FEE4063D4331}" type="pres">
      <dgm:prSet presAssocID="{63406D87-C683-49C7-8E9E-4189CF12A38A}" presName="descendantText" presStyleLbl="alignAccFollowNode1" presStyleIdx="0" presStyleCnt="3" custScaleX="150162" custScaleY="166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073B6-21D5-46BA-935B-7659276E6466}" type="pres">
      <dgm:prSet presAssocID="{C8886184-1DDA-4961-B89F-BD8397FBE5DC}" presName="sp" presStyleCnt="0"/>
      <dgm:spPr/>
    </dgm:pt>
    <dgm:pt modelId="{765978AD-9C99-4E15-AC35-22F36C12EC89}" type="pres">
      <dgm:prSet presAssocID="{9E711D31-B52E-4E6D-8D34-55BE04EF59A6}" presName="linNode" presStyleCnt="0"/>
      <dgm:spPr/>
    </dgm:pt>
    <dgm:pt modelId="{B49E8774-06AA-4190-A629-BA79950F3F48}" type="pres">
      <dgm:prSet presAssocID="{9E711D31-B52E-4E6D-8D34-55BE04EF59A6}" presName="parentText" presStyleLbl="node1" presStyleIdx="1" presStyleCnt="3" custScaleX="773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C2884-50EB-46D9-9EA8-9FF5DE4D2BB1}" type="pres">
      <dgm:prSet presAssocID="{9E711D31-B52E-4E6D-8D34-55BE04EF59A6}" presName="descendantText" presStyleLbl="alignAccFollowNode1" presStyleIdx="1" presStyleCnt="3" custScaleX="113640" custLinFactNeighborX="-912" custLinFactNeighborY="13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595B9-295D-4991-8D85-CE08AAE0CF19}" type="pres">
      <dgm:prSet presAssocID="{3A99532C-0274-4247-9EF7-E75AC84AEE05}" presName="sp" presStyleCnt="0"/>
      <dgm:spPr/>
    </dgm:pt>
    <dgm:pt modelId="{3587F4C8-264C-4200-8CE1-965EF24974E3}" type="pres">
      <dgm:prSet presAssocID="{20C5999F-5B75-429C-9389-104D9A4E24D4}" presName="linNode" presStyleCnt="0"/>
      <dgm:spPr/>
    </dgm:pt>
    <dgm:pt modelId="{A12DDB69-993E-409E-9C5C-B01003212EAA}" type="pres">
      <dgm:prSet presAssocID="{20C5999F-5B75-429C-9389-104D9A4E24D4}" presName="parentText" presStyleLbl="node1" presStyleIdx="2" presStyleCnt="3" custScaleX="772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651D1-5D05-40C1-B3E5-2414EBE1CD0B}" type="pres">
      <dgm:prSet presAssocID="{20C5999F-5B75-429C-9389-104D9A4E24D4}" presName="descendantText" presStyleLbl="alignAccFollowNode1" presStyleIdx="2" presStyleCnt="3" custScaleX="113673" custLinFactNeighborX="1975" custLinFactNeighborY="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55395E-F86C-40BF-9B29-495E2A9FB70B}" type="presOf" srcId="{6E83565B-D9FD-48B9-B43F-F40ABDF11273}" destId="{3BCC2884-50EB-46D9-9EA8-9FF5DE4D2BB1}" srcOrd="0" destOrd="1" presId="urn:microsoft.com/office/officeart/2005/8/layout/vList5"/>
    <dgm:cxn modelId="{A3FBBDFC-B5AB-43A6-B4B2-7185741ED1E6}" srcId="{63406D87-C683-49C7-8E9E-4189CF12A38A}" destId="{0AC3C036-D0FE-41A2-B429-41CB22040CF4}" srcOrd="0" destOrd="0" parTransId="{147FE827-DD9C-42A4-BD3B-F384057546DC}" sibTransId="{78A5F4E0-5EED-4803-9FA5-C0F1AE88AED0}"/>
    <dgm:cxn modelId="{3C27322A-1A0F-44B3-8717-6AC9753D66E3}" srcId="{20C5999F-5B75-429C-9389-104D9A4E24D4}" destId="{A7473749-9333-4197-A529-CA4A67A347CA}" srcOrd="0" destOrd="0" parTransId="{E2BA6EBB-C5D4-493A-9A86-C4A262D5DE8C}" sibTransId="{DC397A82-A5B5-4603-9261-AED2A11CACC9}"/>
    <dgm:cxn modelId="{25EF393F-1B3F-4F2C-A0DD-87D5139807EE}" type="presOf" srcId="{63406D87-C683-49C7-8E9E-4189CF12A38A}" destId="{72E7FE1E-86B9-4019-82BD-7BCEC337A712}" srcOrd="0" destOrd="0" presId="urn:microsoft.com/office/officeart/2005/8/layout/vList5"/>
    <dgm:cxn modelId="{805D309B-DEF1-4D63-9CC1-514EDBC91275}" type="presOf" srcId="{0AC3C036-D0FE-41A2-B429-41CB22040CF4}" destId="{9A2CECF1-D1E8-42E1-9DA0-FEE4063D4331}" srcOrd="0" destOrd="0" presId="urn:microsoft.com/office/officeart/2005/8/layout/vList5"/>
    <dgm:cxn modelId="{F7BC49AF-10D4-4FCF-A38E-42A6654D8525}" srcId="{63406D87-C683-49C7-8E9E-4189CF12A38A}" destId="{E98D4D4A-96BE-4287-804B-6714B3269FA5}" srcOrd="3" destOrd="0" parTransId="{7BF0FB54-2871-4A77-8051-D6BC39F0C6D5}" sibTransId="{77D3E9EF-B6DC-42B0-9BA6-9A776B9DDAF8}"/>
    <dgm:cxn modelId="{034A9855-BB7C-4EEB-AFE6-5E5A5D10EF84}" type="presOf" srcId="{E8D31E69-16C8-4150-B058-C010FAA2DB0D}" destId="{9A2CECF1-D1E8-42E1-9DA0-FEE4063D4331}" srcOrd="0" destOrd="1" presId="urn:microsoft.com/office/officeart/2005/8/layout/vList5"/>
    <dgm:cxn modelId="{7710EA25-2533-4A9C-B8E7-841AFB9D36A0}" srcId="{12FF9701-B12A-4984-AE0F-7F7767A5A10B}" destId="{63406D87-C683-49C7-8E9E-4189CF12A38A}" srcOrd="0" destOrd="0" parTransId="{29D71DF5-6CFB-417F-A74B-5ADEE3C9ED45}" sibTransId="{C8886184-1DDA-4961-B89F-BD8397FBE5DC}"/>
    <dgm:cxn modelId="{F3BED7AA-4D6A-4F34-8CB1-2AB41BDDABCB}" type="presOf" srcId="{A7473749-9333-4197-A529-CA4A67A347CA}" destId="{404651D1-5D05-40C1-B3E5-2414EBE1CD0B}" srcOrd="0" destOrd="0" presId="urn:microsoft.com/office/officeart/2005/8/layout/vList5"/>
    <dgm:cxn modelId="{17B3E77A-1C5A-4580-AD90-4B35DE3B96E9}" srcId="{63406D87-C683-49C7-8E9E-4189CF12A38A}" destId="{E8D31E69-16C8-4150-B058-C010FAA2DB0D}" srcOrd="1" destOrd="0" parTransId="{1EE5871D-0AC6-4900-83A5-49B16FB19E7E}" sibTransId="{11DCE1E5-9BCD-483D-8887-E3F39F0EDD2A}"/>
    <dgm:cxn modelId="{74EC95AD-5BD8-4263-A958-BECBD45B3734}" srcId="{9E711D31-B52E-4E6D-8D34-55BE04EF59A6}" destId="{D49807CA-FF51-433C-BB50-28B0BE48BB4B}" srcOrd="0" destOrd="0" parTransId="{8105EF94-1F15-44AE-B1A2-C8689B7C56AB}" sibTransId="{B4B8C4FE-7A11-433F-AD40-886601D4BC06}"/>
    <dgm:cxn modelId="{E67D6D79-A010-4D52-AFED-57263F860811}" type="presOf" srcId="{D49807CA-FF51-433C-BB50-28B0BE48BB4B}" destId="{3BCC2884-50EB-46D9-9EA8-9FF5DE4D2BB1}" srcOrd="0" destOrd="0" presId="urn:microsoft.com/office/officeart/2005/8/layout/vList5"/>
    <dgm:cxn modelId="{75C1A8E1-0682-4591-8B2B-C78A9FC03E17}" srcId="{63406D87-C683-49C7-8E9E-4189CF12A38A}" destId="{AEEC933B-F236-45F1-8C6D-FD5E7C2A90B4}" srcOrd="2" destOrd="0" parTransId="{6850D38C-8EB6-48E6-8A83-31612860761F}" sibTransId="{CA7C5A15-B1E3-48AC-AE74-792202083427}"/>
    <dgm:cxn modelId="{FA0018E4-A2DA-42AE-B5A3-895532E49B73}" srcId="{9E711D31-B52E-4E6D-8D34-55BE04EF59A6}" destId="{6E83565B-D9FD-48B9-B43F-F40ABDF11273}" srcOrd="1" destOrd="0" parTransId="{93087548-3F8B-467B-9E76-B1BDB4E091FB}" sibTransId="{9BB48457-C20B-413B-A86B-FEA989F4081B}"/>
    <dgm:cxn modelId="{67354303-C5E8-413F-8A33-996F762B8F52}" srcId="{12FF9701-B12A-4984-AE0F-7F7767A5A10B}" destId="{9E711D31-B52E-4E6D-8D34-55BE04EF59A6}" srcOrd="1" destOrd="0" parTransId="{C8B44A93-6878-443B-A542-6FD3F38B54E0}" sibTransId="{3A99532C-0274-4247-9EF7-E75AC84AEE05}"/>
    <dgm:cxn modelId="{1DF206A8-376D-4ED6-81F6-3843898567F5}" type="presOf" srcId="{20C5999F-5B75-429C-9389-104D9A4E24D4}" destId="{A12DDB69-993E-409E-9C5C-B01003212EAA}" srcOrd="0" destOrd="0" presId="urn:microsoft.com/office/officeart/2005/8/layout/vList5"/>
    <dgm:cxn modelId="{D586A9A3-884B-4453-9F4F-BF30378E6E1D}" type="presOf" srcId="{E98D4D4A-96BE-4287-804B-6714B3269FA5}" destId="{9A2CECF1-D1E8-42E1-9DA0-FEE4063D4331}" srcOrd="0" destOrd="3" presId="urn:microsoft.com/office/officeart/2005/8/layout/vList5"/>
    <dgm:cxn modelId="{8CE020C0-92B1-408B-9B9F-636BE3044A9C}" type="presOf" srcId="{12FF9701-B12A-4984-AE0F-7F7767A5A10B}" destId="{3E3E03D4-91DE-4FD4-BB11-98DE3B733604}" srcOrd="0" destOrd="0" presId="urn:microsoft.com/office/officeart/2005/8/layout/vList5"/>
    <dgm:cxn modelId="{5633B7F4-4F65-4630-8928-D426DF045BBF}" type="presOf" srcId="{9E711D31-B52E-4E6D-8D34-55BE04EF59A6}" destId="{B49E8774-06AA-4190-A629-BA79950F3F48}" srcOrd="0" destOrd="0" presId="urn:microsoft.com/office/officeart/2005/8/layout/vList5"/>
    <dgm:cxn modelId="{A101B408-0456-457B-9E1A-C421069F6C79}" srcId="{12FF9701-B12A-4984-AE0F-7F7767A5A10B}" destId="{20C5999F-5B75-429C-9389-104D9A4E24D4}" srcOrd="2" destOrd="0" parTransId="{2E06D377-5112-45E2-B7ED-ED5752B5A521}" sibTransId="{59CA5F3D-06C5-463B-810B-F0EF9E5C979C}"/>
    <dgm:cxn modelId="{1F5E77C2-8572-443F-B4B5-A74C75070AEE}" type="presOf" srcId="{AEEC933B-F236-45F1-8C6D-FD5E7C2A90B4}" destId="{9A2CECF1-D1E8-42E1-9DA0-FEE4063D4331}" srcOrd="0" destOrd="2" presId="urn:microsoft.com/office/officeart/2005/8/layout/vList5"/>
    <dgm:cxn modelId="{1F20B562-657B-4029-8C39-0E2F57F655A7}" type="presParOf" srcId="{3E3E03D4-91DE-4FD4-BB11-98DE3B733604}" destId="{E72C093B-8738-4489-A93B-8CDA1A3D4B75}" srcOrd="0" destOrd="0" presId="urn:microsoft.com/office/officeart/2005/8/layout/vList5"/>
    <dgm:cxn modelId="{60FAB200-88B2-40A4-AAB4-424F12123C6C}" type="presParOf" srcId="{E72C093B-8738-4489-A93B-8CDA1A3D4B75}" destId="{72E7FE1E-86B9-4019-82BD-7BCEC337A712}" srcOrd="0" destOrd="0" presId="urn:microsoft.com/office/officeart/2005/8/layout/vList5"/>
    <dgm:cxn modelId="{3B5B4E56-47FA-4064-9583-CFF76B3EDD2F}" type="presParOf" srcId="{E72C093B-8738-4489-A93B-8CDA1A3D4B75}" destId="{9A2CECF1-D1E8-42E1-9DA0-FEE4063D4331}" srcOrd="1" destOrd="0" presId="urn:microsoft.com/office/officeart/2005/8/layout/vList5"/>
    <dgm:cxn modelId="{C3D8AF02-09C8-465A-AA44-A687A3AF5F87}" type="presParOf" srcId="{3E3E03D4-91DE-4FD4-BB11-98DE3B733604}" destId="{508073B6-21D5-46BA-935B-7659276E6466}" srcOrd="1" destOrd="0" presId="urn:microsoft.com/office/officeart/2005/8/layout/vList5"/>
    <dgm:cxn modelId="{06C3F2CF-B069-4C89-8065-FD822FC6C453}" type="presParOf" srcId="{3E3E03D4-91DE-4FD4-BB11-98DE3B733604}" destId="{765978AD-9C99-4E15-AC35-22F36C12EC89}" srcOrd="2" destOrd="0" presId="urn:microsoft.com/office/officeart/2005/8/layout/vList5"/>
    <dgm:cxn modelId="{1FD51EFE-BDD5-4925-887F-691A7A3D7803}" type="presParOf" srcId="{765978AD-9C99-4E15-AC35-22F36C12EC89}" destId="{B49E8774-06AA-4190-A629-BA79950F3F48}" srcOrd="0" destOrd="0" presId="urn:microsoft.com/office/officeart/2005/8/layout/vList5"/>
    <dgm:cxn modelId="{AC77A81D-B739-4C49-ABC4-FD855858D6CA}" type="presParOf" srcId="{765978AD-9C99-4E15-AC35-22F36C12EC89}" destId="{3BCC2884-50EB-46D9-9EA8-9FF5DE4D2BB1}" srcOrd="1" destOrd="0" presId="urn:microsoft.com/office/officeart/2005/8/layout/vList5"/>
    <dgm:cxn modelId="{48479597-2E3F-4E6E-AB75-D2E9DA8ACF30}" type="presParOf" srcId="{3E3E03D4-91DE-4FD4-BB11-98DE3B733604}" destId="{4B3595B9-295D-4991-8D85-CE08AAE0CF19}" srcOrd="3" destOrd="0" presId="urn:microsoft.com/office/officeart/2005/8/layout/vList5"/>
    <dgm:cxn modelId="{4AA33EF4-F8BE-4F25-92B1-CC7C16033527}" type="presParOf" srcId="{3E3E03D4-91DE-4FD4-BB11-98DE3B733604}" destId="{3587F4C8-264C-4200-8CE1-965EF24974E3}" srcOrd="4" destOrd="0" presId="urn:microsoft.com/office/officeart/2005/8/layout/vList5"/>
    <dgm:cxn modelId="{CB52EEE3-BD72-4A21-8400-5834632DAD21}" type="presParOf" srcId="{3587F4C8-264C-4200-8CE1-965EF24974E3}" destId="{A12DDB69-993E-409E-9C5C-B01003212EAA}" srcOrd="0" destOrd="0" presId="urn:microsoft.com/office/officeart/2005/8/layout/vList5"/>
    <dgm:cxn modelId="{AD6763B8-871A-4439-993E-8E29773E3073}" type="presParOf" srcId="{3587F4C8-264C-4200-8CE1-965EF24974E3}" destId="{404651D1-5D05-40C1-B3E5-2414EBE1CD0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AABD62-FAE3-4B99-9BB7-2AF4B5A4C390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C3F2A6-2E15-4FAA-A405-C79EFC2E01FF}">
      <dgm:prSet phldrT="[Текст]"/>
      <dgm:spPr>
        <a:solidFill>
          <a:srgbClr val="D4DA8A"/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Первичный дефект- </a:t>
          </a:r>
          <a:r>
            <a:rPr lang="ru-RU" dirty="0" smtClean="0"/>
            <a:t>нарушение, непосредственно связанное с биологическим характером нарушения</a:t>
          </a:r>
          <a:endParaRPr lang="ru-RU" dirty="0"/>
        </a:p>
      </dgm:t>
    </dgm:pt>
    <dgm:pt modelId="{A2CD1C6E-3B76-41B7-84E0-1442D3C78D2E}" type="parTrans" cxnId="{C57F9D34-9AC5-43C5-A53B-22211FB05FB0}">
      <dgm:prSet/>
      <dgm:spPr/>
      <dgm:t>
        <a:bodyPr/>
        <a:lstStyle/>
        <a:p>
          <a:endParaRPr lang="ru-RU"/>
        </a:p>
      </dgm:t>
    </dgm:pt>
    <dgm:pt modelId="{CED20EEE-7703-46B6-A8B7-5403F65A40F9}" type="sibTrans" cxnId="{C57F9D34-9AC5-43C5-A53B-22211FB05FB0}">
      <dgm:prSet/>
      <dgm:spPr/>
      <dgm:t>
        <a:bodyPr/>
        <a:lstStyle/>
        <a:p>
          <a:endParaRPr lang="ru-RU"/>
        </a:p>
      </dgm:t>
    </dgm:pt>
    <dgm:pt modelId="{B5E9911E-DBD3-4547-B91C-0212E2E78EA0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Вторичный дефект </a:t>
          </a:r>
          <a:r>
            <a:rPr lang="ru-RU" dirty="0" smtClean="0"/>
            <a:t>– возникает опосредованно в процессе социального развития</a:t>
          </a:r>
          <a:endParaRPr lang="ru-RU" dirty="0"/>
        </a:p>
      </dgm:t>
    </dgm:pt>
    <dgm:pt modelId="{C43263A4-0D54-4B3B-A072-B5E15378BD3D}" type="parTrans" cxnId="{55C9FE65-D684-4238-97B5-EBCF4B707F5F}">
      <dgm:prSet/>
      <dgm:spPr/>
      <dgm:t>
        <a:bodyPr/>
        <a:lstStyle/>
        <a:p>
          <a:endParaRPr lang="ru-RU"/>
        </a:p>
      </dgm:t>
    </dgm:pt>
    <dgm:pt modelId="{EF3E73E0-D5FF-44A5-959A-59BC44143F39}" type="sibTrans" cxnId="{55C9FE65-D684-4238-97B5-EBCF4B707F5F}">
      <dgm:prSet/>
      <dgm:spPr/>
      <dgm:t>
        <a:bodyPr/>
        <a:lstStyle/>
        <a:p>
          <a:endParaRPr lang="ru-RU"/>
        </a:p>
      </dgm:t>
    </dgm:pt>
    <dgm:pt modelId="{6BECD0B7-70AE-4131-9878-EEDB482AF3B4}" type="pres">
      <dgm:prSet presAssocID="{E3AABD62-FAE3-4B99-9BB7-2AF4B5A4C3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0BE10D-63E2-4C71-9299-E7D0BAC4D787}" type="pres">
      <dgm:prSet presAssocID="{22C3F2A6-2E15-4FAA-A405-C79EFC2E01F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38349-308A-44E2-A3C7-50E7483F729B}" type="pres">
      <dgm:prSet presAssocID="{CED20EEE-7703-46B6-A8B7-5403F65A40F9}" presName="sibTrans" presStyleCnt="0"/>
      <dgm:spPr/>
    </dgm:pt>
    <dgm:pt modelId="{9693FF22-FB0E-4C96-B18E-7EAA952B8A4E}" type="pres">
      <dgm:prSet presAssocID="{B5E9911E-DBD3-4547-B91C-0212E2E78EA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C9FE65-D684-4238-97B5-EBCF4B707F5F}" srcId="{E3AABD62-FAE3-4B99-9BB7-2AF4B5A4C390}" destId="{B5E9911E-DBD3-4547-B91C-0212E2E78EA0}" srcOrd="1" destOrd="0" parTransId="{C43263A4-0D54-4B3B-A072-B5E15378BD3D}" sibTransId="{EF3E73E0-D5FF-44A5-959A-59BC44143F39}"/>
    <dgm:cxn modelId="{C57F9D34-9AC5-43C5-A53B-22211FB05FB0}" srcId="{E3AABD62-FAE3-4B99-9BB7-2AF4B5A4C390}" destId="{22C3F2A6-2E15-4FAA-A405-C79EFC2E01FF}" srcOrd="0" destOrd="0" parTransId="{A2CD1C6E-3B76-41B7-84E0-1442D3C78D2E}" sibTransId="{CED20EEE-7703-46B6-A8B7-5403F65A40F9}"/>
    <dgm:cxn modelId="{C7AD59F5-D2E4-4EC6-BA76-B23C003C7866}" type="presOf" srcId="{B5E9911E-DBD3-4547-B91C-0212E2E78EA0}" destId="{9693FF22-FB0E-4C96-B18E-7EAA952B8A4E}" srcOrd="0" destOrd="0" presId="urn:microsoft.com/office/officeart/2005/8/layout/hList6"/>
    <dgm:cxn modelId="{6525F75F-85AC-4A33-9858-9C97410C24CC}" type="presOf" srcId="{E3AABD62-FAE3-4B99-9BB7-2AF4B5A4C390}" destId="{6BECD0B7-70AE-4131-9878-EEDB482AF3B4}" srcOrd="0" destOrd="0" presId="urn:microsoft.com/office/officeart/2005/8/layout/hList6"/>
    <dgm:cxn modelId="{F3C41428-D138-4CEA-8121-B7933843C73A}" type="presOf" srcId="{22C3F2A6-2E15-4FAA-A405-C79EFC2E01FF}" destId="{A40BE10D-63E2-4C71-9299-E7D0BAC4D787}" srcOrd="0" destOrd="0" presId="urn:microsoft.com/office/officeart/2005/8/layout/hList6"/>
    <dgm:cxn modelId="{DF1945DA-71FA-479C-888C-A4C666664668}" type="presParOf" srcId="{6BECD0B7-70AE-4131-9878-EEDB482AF3B4}" destId="{A40BE10D-63E2-4C71-9299-E7D0BAC4D787}" srcOrd="0" destOrd="0" presId="urn:microsoft.com/office/officeart/2005/8/layout/hList6"/>
    <dgm:cxn modelId="{237EDF22-76BA-420B-A54C-0CF0CE51A3BF}" type="presParOf" srcId="{6BECD0B7-70AE-4131-9878-EEDB482AF3B4}" destId="{6F438349-308A-44E2-A3C7-50E7483F729B}" srcOrd="1" destOrd="0" presId="urn:microsoft.com/office/officeart/2005/8/layout/hList6"/>
    <dgm:cxn modelId="{B74CD83D-3AA4-44E7-9364-7AF1CB63968A}" type="presParOf" srcId="{6BECD0B7-70AE-4131-9878-EEDB482AF3B4}" destId="{9693FF22-FB0E-4C96-B18E-7EAA952B8A4E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CECF1-D1E8-42E1-9DA0-FEE4063D4331}">
      <dsp:nvSpPr>
        <dsp:cNvPr id="0" name=""/>
        <dsp:cNvSpPr/>
      </dsp:nvSpPr>
      <dsp:spPr>
        <a:xfrm rot="5400000">
          <a:off x="3898802" y="-1832893"/>
          <a:ext cx="1679034" cy="5345880"/>
        </a:xfrm>
        <a:prstGeom prst="round2SameRect">
          <a:avLst/>
        </a:prstGeom>
        <a:solidFill>
          <a:srgbClr val="FFFF0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нарушения приема, переработки, сохранения и использования информации; </a:t>
          </a:r>
          <a:endParaRPr lang="ru-RU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нарушение речевого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опосредования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;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более длительные сроки формирования представлений и понятий об окружающей действительности;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риск возникновения состояний социально-психологической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дезадаптированности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rPr>
            <a:t>.</a:t>
          </a:r>
          <a:endParaRPr kumimoji="0" lang="ru-RU" sz="1400" b="0" i="0" u="none" strike="noStrike" kern="1200" cap="none" normalizeH="0" baseline="0" dirty="0" smtClean="0" bmk="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</a:endParaRPr>
        </a:p>
      </dsp:txBody>
      <dsp:txXfrm rot="-5400000">
        <a:off x="2065379" y="82494"/>
        <a:ext cx="5263916" cy="1515106"/>
      </dsp:txXfrm>
    </dsp:sp>
    <dsp:sp modelId="{72E7FE1E-86B9-4019-82BD-7BCEC337A712}">
      <dsp:nvSpPr>
        <dsp:cNvPr id="0" name=""/>
        <dsp:cNvSpPr/>
      </dsp:nvSpPr>
      <dsp:spPr>
        <a:xfrm>
          <a:off x="778" y="211382"/>
          <a:ext cx="2064601" cy="1257327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 уровень- закономерности, присущие всем типам ОВЗ </a:t>
          </a:r>
          <a:endParaRPr lang="ru-RU" sz="1400" kern="1200" dirty="0"/>
        </a:p>
      </dsp:txBody>
      <dsp:txXfrm>
        <a:off x="62156" y="272760"/>
        <a:ext cx="1941845" cy="1134571"/>
      </dsp:txXfrm>
    </dsp:sp>
    <dsp:sp modelId="{3BCC2884-50EB-46D9-9EA8-9FF5DE4D2BB1}">
      <dsp:nvSpPr>
        <dsp:cNvPr id="0" name=""/>
        <dsp:cNvSpPr/>
      </dsp:nvSpPr>
      <dsp:spPr>
        <a:xfrm rot="5400000">
          <a:off x="4207446" y="-170984"/>
          <a:ext cx="1005861" cy="5362619"/>
        </a:xfrm>
        <a:prstGeom prst="round2SameRect">
          <a:avLst/>
        </a:prstGeom>
        <a:solidFill>
          <a:srgbClr val="92D05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 </a:t>
          </a:r>
          <a:r>
            <a:rPr lang="ru-RU" sz="2600" kern="1200" dirty="0" err="1" smtClean="0"/>
            <a:t>дефицитарность</a:t>
          </a:r>
          <a:r>
            <a:rPr lang="ru-RU" sz="2600" kern="1200" dirty="0" smtClean="0"/>
            <a:t> функций </a:t>
          </a:r>
          <a:endParaRPr lang="ru-RU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Ретардация  функций</a:t>
          </a:r>
          <a:endParaRPr lang="ru-RU" sz="2600" kern="1200" dirty="0"/>
        </a:p>
      </dsp:txBody>
      <dsp:txXfrm rot="-5400000">
        <a:off x="2029067" y="2056497"/>
        <a:ext cx="5313517" cy="907657"/>
      </dsp:txXfrm>
    </dsp:sp>
    <dsp:sp modelId="{B49E8774-06AA-4190-A629-BA79950F3F48}">
      <dsp:nvSpPr>
        <dsp:cNvPr id="0" name=""/>
        <dsp:cNvSpPr/>
      </dsp:nvSpPr>
      <dsp:spPr>
        <a:xfrm>
          <a:off x="778" y="1742430"/>
          <a:ext cx="2052497" cy="125732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 уровень -  закономерности, характерные для группы дизонтогенетических расстройств</a:t>
          </a:r>
          <a:endParaRPr lang="ru-RU" sz="1400" kern="1200" dirty="0"/>
        </a:p>
      </dsp:txBody>
      <dsp:txXfrm>
        <a:off x="62156" y="1803808"/>
        <a:ext cx="1929741" cy="1134571"/>
      </dsp:txXfrm>
    </dsp:sp>
    <dsp:sp modelId="{404651D1-5D05-40C1-B3E5-2414EBE1CD0B}">
      <dsp:nvSpPr>
        <dsp:cNvPr id="0" name=""/>
        <dsp:cNvSpPr/>
      </dsp:nvSpPr>
      <dsp:spPr>
        <a:xfrm rot="5400000">
          <a:off x="4231804" y="1018533"/>
          <a:ext cx="1005861" cy="5364176"/>
        </a:xfrm>
        <a:prstGeom prst="round2SameRect">
          <a:avLst/>
        </a:prstGeom>
        <a:solidFill>
          <a:srgbClr val="00B0F0">
            <a:alpha val="90000"/>
          </a:srgb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/>
            <a:t>Особенности, обусловленные структурой дефекта</a:t>
          </a:r>
          <a:endParaRPr lang="ru-RU" sz="2600" kern="1200" dirty="0"/>
        </a:p>
      </dsp:txBody>
      <dsp:txXfrm rot="-5400000">
        <a:off x="2052647" y="3246792"/>
        <a:ext cx="5315074" cy="907657"/>
      </dsp:txXfrm>
    </dsp:sp>
    <dsp:sp modelId="{A12DDB69-993E-409E-9C5C-B01003212EAA}">
      <dsp:nvSpPr>
        <dsp:cNvPr id="0" name=""/>
        <dsp:cNvSpPr/>
      </dsp:nvSpPr>
      <dsp:spPr>
        <a:xfrm>
          <a:off x="778" y="3062623"/>
          <a:ext cx="2051090" cy="1257327"/>
        </a:xfrm>
        <a:prstGeom prst="roundRect">
          <a:avLst/>
        </a:prstGeom>
        <a:solidFill>
          <a:schemeClr val="accent2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3 уровень 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rPr>
            <a:t>—</a:t>
          </a:r>
          <a:r>
            <a:rPr kumimoji="0" lang="ru-RU" sz="1400" b="0" i="0" u="none" strike="noStrike" kern="1200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 специфические закономерности, присущие конкретному виду </a:t>
          </a:r>
          <a:r>
            <a:rPr kumimoji="0" lang="ru-RU" sz="1400" b="0" i="0" u="none" strike="noStrike" kern="1200" cap="none" normalizeH="0" baseline="0" dirty="0" err="1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rPr>
            <a:t>дизонтогенеза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62156" y="3124001"/>
        <a:ext cx="1928334" cy="11345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BE10D-63E2-4C71-9299-E7D0BAC4D787}">
      <dsp:nvSpPr>
        <dsp:cNvPr id="0" name=""/>
        <dsp:cNvSpPr/>
      </dsp:nvSpPr>
      <dsp:spPr>
        <a:xfrm rot="16200000">
          <a:off x="-445952" y="449135"/>
          <a:ext cx="3960440" cy="3062169"/>
        </a:xfrm>
        <a:prstGeom prst="flowChartManualOperation">
          <a:avLst/>
        </a:prstGeom>
        <a:solidFill>
          <a:srgbClr val="D4DA8A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81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Первичный дефект- </a:t>
          </a:r>
          <a:r>
            <a:rPr lang="ru-RU" sz="2400" kern="1200" dirty="0" smtClean="0"/>
            <a:t>нарушение, непосредственно связанное с биологическим характером нарушения</a:t>
          </a:r>
          <a:endParaRPr lang="ru-RU" sz="2400" kern="1200" dirty="0"/>
        </a:p>
      </dsp:txBody>
      <dsp:txXfrm rot="5400000">
        <a:off x="3184" y="792087"/>
        <a:ext cx="3062169" cy="2376264"/>
      </dsp:txXfrm>
    </dsp:sp>
    <dsp:sp modelId="{9693FF22-FB0E-4C96-B18E-7EAA952B8A4E}">
      <dsp:nvSpPr>
        <dsp:cNvPr id="0" name=""/>
        <dsp:cNvSpPr/>
      </dsp:nvSpPr>
      <dsp:spPr>
        <a:xfrm rot="16200000">
          <a:off x="2845880" y="449135"/>
          <a:ext cx="3960440" cy="3062169"/>
        </a:xfrm>
        <a:prstGeom prst="flowChartManualOperation">
          <a:avLst/>
        </a:prstGeom>
        <a:solidFill>
          <a:schemeClr val="accent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81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Вторичный дефект </a:t>
          </a:r>
          <a:r>
            <a:rPr lang="ru-RU" sz="2400" kern="1200" dirty="0" smtClean="0"/>
            <a:t>– возникает опосредованно в процессе социального развития</a:t>
          </a:r>
          <a:endParaRPr lang="ru-RU" sz="2400" kern="1200" dirty="0"/>
        </a:p>
      </dsp:txBody>
      <dsp:txXfrm rot="5400000">
        <a:off x="3295016" y="792087"/>
        <a:ext cx="3062169" cy="23762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C39718-6902-4FBF-96CA-BF3709B867C7}" type="datetimeFigureOut">
              <a:rPr lang="ru-RU"/>
              <a:pPr>
                <a:defRPr/>
              </a:pPr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F9A5C8-4712-4BA3-BE3B-1F064E317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220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583938-1834-4220-8B1F-D1B450AE905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3E9E69-868C-4319-A2EF-0593BD9E6E4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6FD23A-8B21-4E9C-958F-0B77C57895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880B7-A8A8-4CFB-894A-8D129143E09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88296-7131-4D19-893D-5CF006F13CF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EDC9E-B2F0-41BE-BDC6-993131EC5BC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8405E7-600D-44FB-9E93-E1268EF99F6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7B3FB-954C-4702-A669-B1E5CD38AEB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999CF-D579-472C-AF58-23112371987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6878D-AFB8-4F9A-92B3-2FA86F4FB76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45029C-8A5D-4AF9-B69B-4BD416E7BB2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D7CCF4-83FD-4328-9C03-DFE62BF5439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Ставропольского края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высшего образования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Ставропольский государственный педагогический институт»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060848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Психолого-педагогический анализ изучения основных вопросов нормального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 отклоняющегося развития».</a:t>
            </a:r>
            <a:endParaRPr lang="ru-RU" sz="24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Артеменко О.Н.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кандидат педагогических наук, доцент,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дефектологии и инклюзивного образования ГБОУ ВО «Ставропольский государственный педагогический институт»;</a:t>
            </a:r>
          </a:p>
          <a:p>
            <a:pPr algn="just"/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Шведенко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Ю.В.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кандидат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декан факультета психологии и дефектологии ГБОУ ВО «Ставропольский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педагогический институт».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09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5516" y="2276872"/>
            <a:ext cx="8640960" cy="4176464"/>
          </a:xfrm>
        </p:spPr>
        <p:txBody>
          <a:bodyPr>
            <a:normAutofit/>
          </a:bodyPr>
          <a:lstStyle/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265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Содержательная характеристика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основных параметров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нарушений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ВИДЕРОЛИК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472608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405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7281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группы 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отклонений от нормы: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132856"/>
            <a:ext cx="8712968" cy="4392488"/>
          </a:xfrm>
        </p:spPr>
        <p:txBody>
          <a:bodyPr>
            <a:normAutofit/>
          </a:bodyPr>
          <a:lstStyle/>
          <a:p>
            <a:pPr algn="just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нормы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условно делятся на четыре группы: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физические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психические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педагогические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социальные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57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Классификационные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нарушений развития. 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ВИДЕРОЛИК 4.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34496"/>
            <a:ext cx="5328592" cy="354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775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76872"/>
            <a:ext cx="8640959" cy="3096344"/>
          </a:xfrm>
        </p:spPr>
        <p:txBody>
          <a:bodyPr>
            <a:normAutofit/>
          </a:bodyPr>
          <a:lstStyle/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пренатальные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(до начала родовой деятельности);</a:t>
            </a:r>
          </a:p>
          <a:p>
            <a:pPr lvl="0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натальные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 период родовой деятельности);</a:t>
            </a:r>
          </a:p>
          <a:p>
            <a:pPr lvl="0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постнатальные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(после родов, прежде всего, имевшие место в период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трех лет).</a:t>
            </a:r>
          </a:p>
          <a:p>
            <a:pPr algn="just"/>
            <a:endParaRPr lang="ru-RU" sz="3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2657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Классификационные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нарушений развития основаны на понимании нарушенного развития как воздействия различного рода патогенных факторов, которые по времени своего воздействия делятся на: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987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628800"/>
            <a:ext cx="8352928" cy="449736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лицо, имеющее недостатки в физическом и (или) психологическом развитии, подтвержденные психолого-медико-педагогической комиссией и препятствующие получению образования без создания специальных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условий; статус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обучающегося с ОВЗ определяется психолого-медико-педагогической комиссией, и ею разрабатываются рекомендации по созданию специальных условий получения образования.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Ребенок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ограниченными возможностями здоровья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69160"/>
            <a:ext cx="3119999" cy="172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1790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3" cy="496855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с нарушениями слуха (глухие; слабослышащие; позднооглохшие);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дети с нарушениями зрения (незрячие, слабовидящие, функциональными нарушениями зрения);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дети с тяжелыми нарушениями речи;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дети с нарушениями функций опорно-двигательного аппарата; 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дети с задержкой психического развития;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лица с нарушением интеллекта (умственно отсталые);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лица с нарушениями эмоционально-волевой сферы;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дети с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комплексным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сложным) дефектом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детям с ограниченными возможностями здоровья относятся:</a:t>
            </a:r>
          </a:p>
        </p:txBody>
      </p:sp>
    </p:spTree>
    <p:extLst>
      <p:ext uri="{BB962C8B-B14F-4D97-AF65-F5344CB8AC3E}">
        <p14:creationId xmlns:p14="http://schemas.microsoft.com/office/powerpoint/2010/main" val="4288708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2060848"/>
            <a:ext cx="8784976" cy="4536504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актуальные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потенциальные возможности (энергетические, когнитивные, моторные и другие), которые проявляет ребенок в процессе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обучения; </a:t>
            </a: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 могут проявляться по-разному и в разных сочетаниях, поэтому необходимо обеспечить детей с ОВЗ разнообразными формами организации обучения и воспитания, что в дальнейшем обеспечит им возможность успешной социальной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адаптации;</a:t>
            </a: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потребности в условиях, необходимых для оптимальной реализации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возможностей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ребенка с ОВЗ в процессе обучения.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9047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 потребности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72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988841"/>
            <a:ext cx="8640960" cy="2592288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1055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основных нозологических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ВИДЕОРОЛИК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68961"/>
            <a:ext cx="5688632" cy="375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28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844824"/>
            <a:ext cx="8640960" cy="482453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трудностями взаимодействия с окружающей средой, прежде всего, с окружающими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людьми;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нарушениями развития личности;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меньшей скоростью приема и переработки сенсорной информации;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меньшим объемом информации,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запечатляемым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сохраняющимся в памяти;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недостатками словесного опосредствования (например, затруднениями в формировании словесных обобщений и в номинации объектов);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недостатками развития произвольных движений (отставание, замедленность, трудности координации);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замедленным темпом психического развития в целом;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повышенной утомляемостью, высокой истощаемостью (Л.С. Выготский, В.И.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Лубовский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Г.Я. Трошин, Ж.И.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Шиф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 С учетом особых образовательных потребностей для детей с ОВЗ в образовательных организациях создаются специальные образовательные условия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618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Особые образовательные потребности у детей с особенным развитием обусловлены закономерностями нарушенного развития: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96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588365" cy="4497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Закономерности, свойственные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всех категорий особенного развития детей, для представителей всех нозологических групп.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ВИДЕРОЛИК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24" y="3140968"/>
            <a:ext cx="2714925" cy="2011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0113"/>
            <a:ext cx="3102992" cy="238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89040"/>
            <a:ext cx="2355937" cy="230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675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5" cy="532859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1.Современные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нормальном и отклоняющемся развитии.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2.Причины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параметры отклонения от нормы и нарушения психического развития. Классификация нарушений развития детей, специфика их развития и особые образовательные потребности.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12976"/>
            <a:ext cx="525658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788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Общие закономерности психического развития детей с ОВЗ  (В.И. Лубовский)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259632" y="1916832"/>
          <a:ext cx="741682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97004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smtClean="0"/>
              <a:t>Концепция структуры дефекта </a:t>
            </a:r>
            <a:br>
              <a:rPr lang="ru-RU" altLang="ru-RU" smtClean="0"/>
            </a:br>
            <a:r>
              <a:rPr lang="ru-RU" altLang="ru-RU" smtClean="0"/>
              <a:t>(Л.С. Выготский)</a:t>
            </a:r>
          </a:p>
        </p:txBody>
      </p:sp>
      <p:pic>
        <p:nvPicPr>
          <p:cNvPr id="6147" name="Picture 2" descr="Картинки по запросу структура дефекта по выготском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20510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AutoShape 4" descr="Картинки по запросу структура дефекта по выготскому"/>
          <p:cNvSpPr>
            <a:spLocks noChangeAspect="1" noChangeArrowheads="1"/>
          </p:cNvSpPr>
          <p:nvPr/>
        </p:nvSpPr>
        <p:spPr bwMode="auto">
          <a:xfrm>
            <a:off x="1730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endParaRPr lang="ru-RU" alt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2483768" y="1916832"/>
          <a:ext cx="636036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67123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9047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дефекта при нарушении слуха 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5904656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3" descr="В Усть-Каменогорске идет набор детей с нарушением слуха в специализированную школ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99134"/>
            <a:ext cx="3536892" cy="2352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9677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28625" y="260648"/>
            <a:ext cx="8229600" cy="108012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дефекта при ДЦП</a:t>
            </a:r>
            <a:endPara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4892276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2" descr="Первый канал. Телепроект . Выпуск. Космические костюмы для лечения паралич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49080"/>
            <a:ext cx="3743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68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дефекта при нарушении зрения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5578109" cy="2751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9" descr="Слабовидящих и слепых детей Бишкека сводили на экскурсию к Буране &quot; Общество &quot; K-News: Новости Кыргызстана, Киргиз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90" y="4221088"/>
            <a:ext cx="4249738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74638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дефекта при нарушении речи</a:t>
            </a:r>
          </a:p>
        </p:txBody>
      </p:sp>
      <p:pic>
        <p:nvPicPr>
          <p:cNvPr id="4" name="Picture 5" descr="Детский сад 42 г.Уфы - официальный сайт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4377876"/>
            <a:ext cx="3552591" cy="23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6336704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0486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435279" cy="5289451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сложной структуре аномального развития существенно конкретизирует и уточняет общее понимание нарушения развития.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Основываясь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этом, мы можем сказать, что психические или физические нарушения, наблюдаемые у ребенка, имеют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сложную структуру;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вид аномального развития характеризуется системным проявлением, в котором выделяются первичные и вторичные отклонения.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2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269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904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комплексного нарушения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слепоглухоте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395" y="1916833"/>
            <a:ext cx="4601210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105" y="3212976"/>
            <a:ext cx="5710439" cy="24878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51641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900574"/>
              </p:ext>
            </p:extLst>
          </p:nvPr>
        </p:nvGraphicFramePr>
        <p:xfrm>
          <a:off x="5724128" y="5229200"/>
          <a:ext cx="3128645" cy="36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19.10.2020 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Ставропольского края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высшего образования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Ставропольский государственный педагогический институт»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060848"/>
            <a:ext cx="720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Лекционное занятие по дисциплине «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и обучение детей с комплексным дефектом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Лекция 3-4.</a:t>
            </a:r>
            <a:endParaRPr lang="ru-RU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занятия: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Проблема </a:t>
            </a:r>
            <a:r>
              <a:rPr lang="ru-RU" sz="2400" b="1" u="sng" smtClean="0">
                <a:latin typeface="Times New Roman" pitchFamily="18" charset="0"/>
                <a:cs typeface="Times New Roman" pitchFamily="18" charset="0"/>
              </a:rPr>
              <a:t>комплексных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нарушений развития в современных научных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исследованиях».</a:t>
            </a:r>
            <a:endParaRPr lang="ru-RU" sz="24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4541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5" cy="532859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вопросы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1.Современные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представления о комплексных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2.Этиология комплексных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нарушений развития.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3.Своеобразие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становления психики детей с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комплексным дефектом.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 лекции: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5024"/>
            <a:ext cx="3761359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58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525344"/>
            <a:ext cx="8507288" cy="72008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664296"/>
          </a:xfrm>
        </p:spPr>
        <p:txBody>
          <a:bodyPr>
            <a:normAutofit/>
          </a:bodyPr>
          <a:lstStyle/>
          <a:p>
            <a:r>
              <a:rPr lang="ru-RU" sz="3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Современные представления </a:t>
            </a: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6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нормальном и отклоняющемся развитии</a:t>
            </a:r>
            <a:r>
              <a:rPr lang="ru-RU" dirty="0"/>
              <a:t>.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63350"/>
            <a:ext cx="6048672" cy="332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7375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2"/>
          <p:cNvSpPr>
            <a:spLocks noGrp="1"/>
          </p:cNvSpPr>
          <p:nvPr>
            <p:ph idx="1"/>
          </p:nvPr>
        </p:nvSpPr>
        <p:spPr>
          <a:xfrm>
            <a:off x="428625" y="642938"/>
            <a:ext cx="8229600" cy="5929312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sz="6600" b="1" i="1" dirty="0" smtClean="0"/>
          </a:p>
          <a:p>
            <a:pPr algn="ctr">
              <a:buFont typeface="Wingdings 2" pitchFamily="18" charset="2"/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Font typeface="Wingdings 2" pitchFamily="18" charset="2"/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>
              <a:buFont typeface="Wingdings 2" pitchFamily="18" charset="2"/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algn="ctr">
              <a:buFont typeface="Wingdings 2" pitchFamily="18" charset="2"/>
              <a:buNone/>
            </a:pPr>
            <a:endParaRPr lang="ru-RU" sz="6600" b="1" i="1" dirty="0" smtClean="0"/>
          </a:p>
          <a:p>
            <a:pPr algn="ctr">
              <a:buFont typeface="Wingdings 2" pitchFamily="18" charset="2"/>
              <a:buNone/>
            </a:pPr>
            <a:endParaRPr lang="ru-RU" sz="6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496943" cy="489654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установленная мера, средняя величина чего-либо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нормы: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статистическая норма;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функциональная норма;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идеальная норма.</a:t>
            </a:r>
          </a:p>
          <a:p>
            <a:pPr marL="0" indent="0" algn="just">
              <a:buNone/>
            </a:pPr>
            <a:endParaRPr lang="ru-RU" b="1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-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общих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закономерностей, неправильность в развитии и другие не соответствия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pPr algn="just">
              <a:buFontTx/>
              <a:buChar char="-"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Современные представления о нормальном и отклоняющемся развитии.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8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916832"/>
            <a:ext cx="8640960" cy="4680520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592288"/>
          </a:xfrm>
        </p:spPr>
        <p:txBody>
          <a:bodyPr>
            <a:normAutofit fontScale="90000"/>
          </a:bodyPr>
          <a:lstStyle/>
          <a:p>
            <a:pPr>
              <a:lnSpc>
                <a:spcPts val="3480"/>
              </a:lnSpc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«норма» и «отклонение»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ВИДЕРОЛИК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dirty="0"/>
              <a:t> 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461365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14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7" cy="5040560"/>
          </a:xfrm>
        </p:spPr>
        <p:txBody>
          <a:bodyPr>
            <a:normAutofit/>
          </a:bodyPr>
          <a:lstStyle/>
          <a:p>
            <a:pPr algn="just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развитии ребёнка 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нарушение у него психомоторных функций, которые возникают при неблагоприятном воздействии различных факторов на его мозг. Нарушенное развитие принято называть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дизонтогенезом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основе тех или иных проблем в развитии особого ребёнка лежат нарушения нервной системы или определенного анализатора, в результате которых возникают нетипичное (атипичное) строение и деятельность органов или всего организма. Нарушения могут возникнуть на любом этапе развития (внутриутробного, послеродового, в результате действия наследственных факторов).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2.Причины</a:t>
            </a:r>
            <a:r>
              <a:rPr lang="ru-RU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параметры отклонения от нормы и нарушения психического развития. Классификация нарушений развития детей, специфика их развития и особые образовательные потребности.</a:t>
            </a:r>
          </a:p>
        </p:txBody>
      </p:sp>
    </p:spTree>
    <p:extLst>
      <p:ext uri="{BB962C8B-B14F-4D97-AF65-F5344CB8AC3E}">
        <p14:creationId xmlns:p14="http://schemas.microsoft.com/office/powerpoint/2010/main" val="3755244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628800"/>
            <a:ext cx="8712968" cy="5040560"/>
          </a:xfrm>
        </p:spPr>
        <p:txBody>
          <a:bodyPr>
            <a:normAutofit fontScale="62500" lnSpcReduction="20000"/>
          </a:bodyPr>
          <a:lstStyle/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хромосомно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-генетические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отклонения как наследственно обусловленные, так и возникшие в результате генных мутаций, хромосомных аберраций;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инфекционные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вирусные заболевания матери во время беременности (краснуха, токсоплазмоз, грипп);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венерические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заболевания (гонорея, сифилис);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эндокринные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заболевания матери, в частности диабет;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несовместимость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резус-фактору;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алкоголизм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прием наркотиков родителями, и особенно матерью;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биохимические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вредности (радиация, экологическое загрязнение окружающей среды, наличие в окружающей среде тяжелых металлов, таких, как ртуть, свинец, использование в агротехнике искусственных удобрений, пищевых добавок, неправильное использование медицинских препаратов и др.), воздействующие на родителей до наступления беременности или на мать во время беременности, а также на самих детей в ранние периоды постнатального развития;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серьезные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отклонения в соматическом здоровье матери, включая недоедание, гиповитаминоз, опухолевые заболевания, общую соматическую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ослабленность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гипоксические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(кислородная недостаточность);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токсикозы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 во время беременности, особенно во второй ее половине;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патологическое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протекание родовой деятельности, особенно сопровождающееся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травматизацией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головного мозга;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мозговые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травмы и тяжелые инфекционные и токсико-дистрофические заболевания, перенесенные ребенком в раннем возрасте;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хронические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заболевания (такие, как астма, заболевания крови, диабет, сердечно-сосудистые заболевания, туберкулез и др.), начавшиеся в раннем и дошкольном возрасте.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154643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часто встречающиеся причины, вызывающие нарушения в развитии ребенка являются факторы риска, способные вызвать серьезные отклонения в физическом и психическом развитии детей, и к ним относятся: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250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76872"/>
            <a:ext cx="8640960" cy="3849291"/>
          </a:xfrm>
        </p:spPr>
        <p:txBody>
          <a:bodyPr>
            <a:normAutofit/>
          </a:bodyPr>
          <a:lstStyle/>
          <a:p>
            <a:pPr algn="just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3042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основных причин, которые влияют на нарушения в развитии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ВИДЕРОЛИК 2.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6480720" cy="369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27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628800"/>
            <a:ext cx="8712968" cy="449736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Лебединский выделил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патопсихологических параметра, определяющих характер психического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дизонтогенеза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 его мнению, то, как именно будет нарушаться психическое развитие в каждом конкретном случае,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зависит от: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функциональной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локализации нарушения;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времени поражения;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соотношения первичного и вторичного дефектов;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характера нарушения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межфункциональных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взаимодействий в процессе аномального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системогенеза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параметры нарушения психического развития, определяющие тип нарушения психического развития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Виктору Васильевичу Лебединскому). 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050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1744</TotalTime>
  <Words>1082</Words>
  <Application>Microsoft Office PowerPoint</Application>
  <PresentationFormat>Экран (4:3)</PresentationFormat>
  <Paragraphs>137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Candara</vt:lpstr>
      <vt:lpstr>Symbol</vt:lpstr>
      <vt:lpstr>Times New Roman</vt:lpstr>
      <vt:lpstr>Verdana</vt:lpstr>
      <vt:lpstr>Wingdings 2</vt:lpstr>
      <vt:lpstr>Волна</vt:lpstr>
      <vt:lpstr>Министерство образования Ставропольского края Государственное бюджетное образовательное учреждение высшего образования  «Ставропольский государственный педагогический институт» </vt:lpstr>
      <vt:lpstr>План:</vt:lpstr>
      <vt:lpstr>1. Современные представления  о нормальном и отклоняющемся развитии.</vt:lpstr>
      <vt:lpstr> 1. Современные представления о нормальном и отклоняющемся развитии. </vt:lpstr>
      <vt:lpstr>   Понятие «норма» и «отклонение»   ВИДЕРОЛИК 1.  .   </vt:lpstr>
      <vt:lpstr>2.Причины, параметры отклонения от нормы и нарушения психического развития. Классификация нарушений развития детей, специфика их развития и особые образовательные потребности.</vt:lpstr>
      <vt:lpstr> Наиболее часто встречающиеся причины, вызывающие нарушения в развитии ребенка являются факторы риска, способные вызвать серьезные отклонения в физическом и психическом развитии детей, и к ним относятся: </vt:lpstr>
      <vt:lpstr> Характеристика основных причин, которые влияют на нарушения в развитии  ВИДЕРОЛИК 2. </vt:lpstr>
      <vt:lpstr>Основные параметры нарушения психического развития, определяющие тип нарушения психического развития  (по Виктору Васильевичу Лебединскому).  </vt:lpstr>
      <vt:lpstr>Содержательная характеристика основных параметров нарушений развития  ВИДЕРОЛИК 3.</vt:lpstr>
      <vt:lpstr> Основные группы  отклонений от нормы:  </vt:lpstr>
      <vt:lpstr> Классификационные показатели нарушений развития.  ВИДЕРОЛИК 4. </vt:lpstr>
      <vt:lpstr>  Классификационные показатели нарушений развития основаны на понимании нарушенного развития как воздействия различного рода патогенных факторов, которые по времени своего воздействия делятся на: </vt:lpstr>
      <vt:lpstr>Ребенок с ограниченными возможностями здоровья</vt:lpstr>
      <vt:lpstr>К детям с ограниченными возможностями здоровья относятся:</vt:lpstr>
      <vt:lpstr>Особые образовательные потребности </vt:lpstr>
      <vt:lpstr>Классификация основных нозологических групп ВИДЕОРОЛИК 5.</vt:lpstr>
      <vt:lpstr>Особые образовательные потребности у детей с особенным развитием обусловлены закономерностями нарушенного развития: </vt:lpstr>
      <vt:lpstr>Закономерности, свойственные для всех категорий особенного развития детей, для представителей всех нозологических групп.  ВИДЕРОЛИК 6.</vt:lpstr>
      <vt:lpstr>Общие закономерности психического развития детей с ОВЗ  (В.И. Лубовский)</vt:lpstr>
      <vt:lpstr>Концепция структуры дефекта  (Л.С. Выготский)</vt:lpstr>
      <vt:lpstr> Структура дефекта при нарушении слуха </vt:lpstr>
      <vt:lpstr> Структура дефекта при ДЦП</vt:lpstr>
      <vt:lpstr> Структура дефекта при нарушении зрения</vt:lpstr>
      <vt:lpstr>Структура дефекта при нарушении речи</vt:lpstr>
      <vt:lpstr>Презентация PowerPoint</vt:lpstr>
      <vt:lpstr>Структура комплексного нарушения  при слепоглухоте</vt:lpstr>
      <vt:lpstr>Министерство образования Ставропольского края Государственное бюджетное образовательное учреждение высшего образования  «Ставропольский государственный педагогический институт» </vt:lpstr>
      <vt:lpstr>План лекции:</vt:lpstr>
      <vt:lpstr>Презентация PowerPoint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ЛЕКСИЧЕСКОЙ СОЧЕТАЕМОСТИ СЛОВ У ДЕТЕЙ ДОШКОЛЬНОГО ВОЗРАСТА С ЗАДЕРЖКОЙ ПСИХИЧЕСКОГО РАЗВИТИЯ</dc:title>
  <dc:creator>User</dc:creator>
  <cp:lastModifiedBy>Administrator</cp:lastModifiedBy>
  <cp:revision>227</cp:revision>
  <dcterms:created xsi:type="dcterms:W3CDTF">2013-01-20T10:14:47Z</dcterms:created>
  <dcterms:modified xsi:type="dcterms:W3CDTF">2022-03-10T16:17:10Z</dcterms:modified>
</cp:coreProperties>
</file>