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35"/>
  </p:notesMasterIdLst>
  <p:sldIdLst>
    <p:sldId id="256" r:id="rId2"/>
    <p:sldId id="329" r:id="rId3"/>
    <p:sldId id="325" r:id="rId4"/>
    <p:sldId id="297" r:id="rId5"/>
    <p:sldId id="296" r:id="rId6"/>
    <p:sldId id="330" r:id="rId7"/>
    <p:sldId id="310" r:id="rId8"/>
    <p:sldId id="300" r:id="rId9"/>
    <p:sldId id="303" r:id="rId10"/>
    <p:sldId id="360" r:id="rId11"/>
    <p:sldId id="362" r:id="rId12"/>
    <p:sldId id="361" r:id="rId13"/>
    <p:sldId id="309" r:id="rId14"/>
    <p:sldId id="349" r:id="rId15"/>
    <p:sldId id="311" r:id="rId16"/>
    <p:sldId id="322" r:id="rId17"/>
    <p:sldId id="323" r:id="rId18"/>
    <p:sldId id="314" r:id="rId19"/>
    <p:sldId id="315" r:id="rId20"/>
    <p:sldId id="316" r:id="rId21"/>
    <p:sldId id="317" r:id="rId22"/>
    <p:sldId id="318" r:id="rId23"/>
    <p:sldId id="358" r:id="rId24"/>
    <p:sldId id="359" r:id="rId25"/>
    <p:sldId id="332" r:id="rId26"/>
    <p:sldId id="342" r:id="rId27"/>
    <p:sldId id="344" r:id="rId28"/>
    <p:sldId id="343" r:id="rId29"/>
    <p:sldId id="341" r:id="rId30"/>
    <p:sldId id="337" r:id="rId31"/>
    <p:sldId id="336" r:id="rId32"/>
    <p:sldId id="340" r:id="rId33"/>
    <p:sldId id="304" r:id="rId3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Tahoma" pitchFamily="34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Tahoma" pitchFamily="34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Tahoma" pitchFamily="34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Tahoma" pitchFamily="34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8B3D8"/>
    <a:srgbClr val="4394AD"/>
    <a:srgbClr val="009999"/>
    <a:srgbClr val="FFFF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3" autoAdjust="0"/>
    <p:restoredTop sz="94713" autoAdjust="0"/>
  </p:normalViewPr>
  <p:slideViewPr>
    <p:cSldViewPr>
      <p:cViewPr varScale="1">
        <p:scale>
          <a:sx n="111" d="100"/>
          <a:sy n="111" d="100"/>
        </p:scale>
        <p:origin x="-1368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486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 dirty="0">
              <a:latin typeface="Tahoma" pitchFamily="32" charset="0"/>
            </a:endParaRP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 dirty="0">
              <a:latin typeface="Tahoma" pitchFamily="3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ahoma" pitchFamily="32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994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77863"/>
            <a:ext cx="4570413" cy="344328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 dirty="0">
              <a:latin typeface="Tahoma" pitchFamily="32" charset="0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ahoma" pitchFamily="32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57F0F394-9C93-4253-B72C-8B5AED1FD0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BEE491-BC3C-4D00-B233-F8FED94BCE9E}" type="slidenum">
              <a:rPr lang="ru-RU" smtClean="0">
                <a:latin typeface="Tahoma" pitchFamily="34" charset="0"/>
              </a:rPr>
              <a:pPr/>
              <a:t>1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DE3EB46-A44E-4CDA-BEBB-422C2DC46F8D}" type="slidenum">
              <a:rPr lang="ru-RU" smtClean="0">
                <a:latin typeface="Tahoma" pitchFamily="34" charset="0"/>
              </a:rPr>
              <a:pPr/>
              <a:t>20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512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12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62E48D6-3CD9-4125-ADDD-1A7FE9DF56F9}" type="slidenum">
              <a:rPr lang="ru-RU" smtClean="0">
                <a:latin typeface="Tahoma" pitchFamily="34" charset="0"/>
              </a:rPr>
              <a:pPr/>
              <a:t>21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522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22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69A0C9B-476E-474C-B234-348AABF04FC1}" type="slidenum">
              <a:rPr lang="ru-RU" smtClean="0">
                <a:latin typeface="Tahoma" pitchFamily="34" charset="0"/>
              </a:rPr>
              <a:pPr/>
              <a:t>22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532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32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3AB5627-2F87-45D4-9008-37D862B28E1C}" type="slidenum">
              <a:rPr lang="ru-RU" smtClean="0">
                <a:latin typeface="Tahoma" pitchFamily="34" charset="0"/>
              </a:rPr>
              <a:pPr/>
              <a:t>25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EC438A3-420E-461E-9694-916677E42972}" type="slidenum">
              <a:rPr lang="ru-RU" smtClean="0">
                <a:latin typeface="Tahoma" pitchFamily="34" charset="0"/>
              </a:rPr>
              <a:pPr/>
              <a:t>30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552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07963" y="-328613"/>
            <a:ext cx="7273926" cy="5456238"/>
          </a:xfrm>
          <a:solidFill>
            <a:srgbClr val="FFFFFF"/>
          </a:solidFill>
          <a:ln/>
        </p:spPr>
      </p:sp>
      <p:sp>
        <p:nvSpPr>
          <p:cNvPr id="553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89463" cy="3443287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</a:rPr>
              <a:t> </a:t>
            </a:r>
          </a:p>
          <a:p>
            <a:pPr eaLnBrk="1" hangingPunct="1"/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8395AFA-8B33-4DA6-B783-A53F2A217E30}" type="slidenum">
              <a:rPr lang="ru-RU" smtClean="0">
                <a:latin typeface="Tahoma" pitchFamily="34" charset="0"/>
              </a:rPr>
              <a:pPr/>
              <a:t>2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07963" y="-328613"/>
            <a:ext cx="7273926" cy="5456238"/>
          </a:xfrm>
          <a:solidFill>
            <a:srgbClr val="FFFFFF"/>
          </a:solidFill>
          <a:ln/>
        </p:spPr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29F2917-A800-4C95-9D04-2808320254D6}" type="slidenum">
              <a:rPr lang="ru-RU" smtClean="0">
                <a:latin typeface="Tahoma" pitchFamily="34" charset="0"/>
              </a:rPr>
              <a:pPr/>
              <a:t>3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D054DBB-6685-45EE-9BC2-1026C1E6C8B1}" type="slidenum">
              <a:rPr lang="ru-RU" smtClean="0">
                <a:latin typeface="Tahoma" pitchFamily="34" charset="0"/>
              </a:rPr>
              <a:pPr/>
              <a:t>6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07963" y="-328613"/>
            <a:ext cx="7273926" cy="5456238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34D0235-BA6D-46E8-91E4-8DB7D75AFE69}" type="slidenum">
              <a:rPr lang="ru-RU" smtClean="0">
                <a:latin typeface="Tahoma" pitchFamily="34" charset="0"/>
              </a:rPr>
              <a:pPr/>
              <a:t>7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1ECA8F-419F-4775-8424-89F060B2975B}" type="slidenum">
              <a:rPr lang="ru-RU" smtClean="0">
                <a:latin typeface="Tahoma" pitchFamily="34" charset="0"/>
              </a:rPr>
              <a:pPr/>
              <a:t>10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07963" y="-328613"/>
            <a:ext cx="7273926" cy="5456238"/>
          </a:xfrm>
          <a:solidFill>
            <a:srgbClr val="FFFFFF"/>
          </a:solidFill>
          <a:ln/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8599457-69B7-481A-9590-17136C0F0DA9}" type="slidenum">
              <a:rPr lang="ru-RU" smtClean="0">
                <a:latin typeface="Tahoma" pitchFamily="34" charset="0"/>
              </a:rPr>
              <a:pPr/>
              <a:t>15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481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481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8DBA6B7-5E85-41E3-A032-4A1FC1E11A40}" type="slidenum">
              <a:rPr lang="ru-RU" smtClean="0">
                <a:latin typeface="Tahoma" pitchFamily="34" charset="0"/>
              </a:rPr>
              <a:pPr/>
              <a:t>18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491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491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7C510B4-46EE-421F-8BCE-4D2C6B83F03E}" type="slidenum">
              <a:rPr lang="ru-RU" smtClean="0">
                <a:latin typeface="Tahoma" pitchFamily="34" charset="0"/>
              </a:rPr>
              <a:pPr/>
              <a:t>19</a:t>
            </a:fld>
            <a:endParaRPr lang="ru-RU" dirty="0" smtClean="0">
              <a:latin typeface="Tahoma" pitchFamily="34" charset="0"/>
            </a:endParaRPr>
          </a:p>
        </p:txBody>
      </p:sp>
      <p:sp>
        <p:nvSpPr>
          <p:cNvPr id="501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01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361D8292-7A5A-44EB-ADEC-AA767D00200F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C652081-1F47-42F7-8440-19264DD7D2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381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D73B-AC12-4256-9E12-E45AB393862B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588065-7628-4C5D-AB21-C1DEB396D56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0843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E8A7-06A9-4796-98A4-479CF7079753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83CE46-BCD2-4C9F-B9AA-D4C62924AB4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568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EACD-722F-4835-8C36-350D1156C46F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200B15-A519-4B0D-82E8-90614713738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813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C829D4D-0BFC-4907-B876-8D0F29D25B8B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pPr>
              <a:defRPr/>
            </a:pPr>
            <a:fld id="{C1F8BFE8-A16A-4F00-AA6A-2DF4EBA913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77808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F713-3024-4B60-8C85-AB19FBDEA5C9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61973-C34C-4554-825A-23CE7E2D63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6337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0D8C-FEE3-44E4-9FC3-58ECB605B60D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A3035C-92BF-4E11-B28E-53F17F2F8B1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949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FF06-CDBB-4575-A3CF-D3C40F356B44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8F52AB-782F-4A75-BC52-09B1524C53F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1222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23BA-8BFA-4D1F-A6AD-B650E27402E6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01366-0478-4C6E-A474-444D53110DD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504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3E8C-8E71-4ACB-A6F3-3C86F80AFB02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72B921-4F56-4F36-9BA8-BA4ABB91947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82712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5ABCC35-AE37-4B74-AFDC-2B5B2D807A04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9DE8E9F-EB14-443F-869F-FA30C2B7FF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26880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9D66BB5-FA43-4133-A57F-33DEFA0D4249}" type="datetimeFigureOut">
              <a:rPr lang="en-US" dirty="0"/>
              <a:pPr/>
              <a:t>10/28/2025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FA3BE621-5185-4AB7-A6AA-D86FC52A6F9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176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image" Target="../media/image27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slide" Target="slide21.x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slide" Target="slide3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3.xml"/><Relationship Id="rId5" Type="http://schemas.openxmlformats.org/officeDocument/2006/relationships/slide" Target="slide15.xml"/><Relationship Id="rId4" Type="http://schemas.openxmlformats.org/officeDocument/2006/relationships/slide" Target="slide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35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&#1058;&#1077;&#1089;&#1090;2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8;&#1077;&#1089;&#1090;1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slide" Target="slide3.x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______Microsoft_Office_PowerPoint1.sldx"/><Relationship Id="rId5" Type="http://schemas.openxmlformats.org/officeDocument/2006/relationships/slide" Target="slide3.x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696119" y="2276872"/>
            <a:ext cx="8286750" cy="1357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000" dirty="0">
              <a:solidFill>
                <a:srgbClr val="E5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расчетных задач </a:t>
            </a:r>
            <a:endParaRPr lang="en-US" sz="35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сплавы, смеси и растворы </a:t>
            </a:r>
            <a:endParaRPr lang="en-US" sz="35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различными способами</a:t>
            </a: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285875" y="214313"/>
            <a:ext cx="4768850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3200" dirty="0">
              <a:solidFill>
                <a:srgbClr val="E5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3200" dirty="0">
              <a:solidFill>
                <a:srgbClr val="E5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285750" y="285750"/>
            <a:ext cx="8715375" cy="92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</a:t>
            </a:r>
            <a:r>
              <a:rPr lang="ru-RU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школа </a:t>
            </a: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 19 </a:t>
            </a:r>
            <a:r>
              <a:rPr lang="ru-RU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корпус кадет «Виктория» </a:t>
            </a: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3286125" y="5786438"/>
            <a:ext cx="2714625" cy="785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Старый Оскол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Прямоугольник 3"/>
          <p:cNvSpPr>
            <a:spLocks noChangeArrowheads="1"/>
          </p:cNvSpPr>
          <p:nvPr/>
        </p:nvSpPr>
        <p:spPr bwMode="auto">
          <a:xfrm>
            <a:off x="797990" y="364807"/>
            <a:ext cx="761945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задачи с помощью графического метода</a:t>
            </a:r>
          </a:p>
        </p:txBody>
      </p:sp>
      <p:sp>
        <p:nvSpPr>
          <p:cNvPr id="5127" name="Rectangle 5"/>
          <p:cNvSpPr>
            <a:spLocks noChangeArrowheads="1"/>
          </p:cNvSpPr>
          <p:nvPr/>
        </p:nvSpPr>
        <p:spPr bwMode="auto">
          <a:xfrm>
            <a:off x="179388" y="1214438"/>
            <a:ext cx="89646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Построим график зависимости массовой доли растворенного вещества</a:t>
            </a:r>
          </a:p>
          <a:p>
            <a:pPr eaLnBrk="0" hangingPunct="0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массы смешанных растворов. На одной из осей ординат откладывают точку, </a:t>
            </a:r>
          </a:p>
          <a:p>
            <a:pPr eaLnBrk="0" hangingPunct="0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соответствующую массовой доли       , на другой -      Обозначим на оси абсцисс</a:t>
            </a:r>
          </a:p>
          <a:p>
            <a:pPr eaLnBrk="0" hangingPunct="0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точки А и В с координатами (0,0) и (m</a:t>
            </a:r>
            <a:r>
              <a:rPr lang="ru-RU" sz="2000" baseline="-30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m</a:t>
            </a:r>
            <a:r>
              <a:rPr lang="ru-RU" sz="2000" baseline="-30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,0), соответственно. </a:t>
            </a:r>
          </a:p>
          <a:p>
            <a:pPr eaLnBrk="0" hangingPunct="0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графике точка А(0,0) показывает, что массовая доля всего раствора равна </a:t>
            </a:r>
          </a:p>
          <a:p>
            <a:pPr eaLnBrk="0" hangingPunct="0"/>
            <a:endParaRPr lang="ru-RU" sz="20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0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5122" name="Object 69"/>
          <p:cNvGraphicFramePr>
            <a:graphicFrameLocks noChangeAspect="1"/>
          </p:cNvGraphicFramePr>
          <p:nvPr/>
        </p:nvGraphicFramePr>
        <p:xfrm>
          <a:off x="5643563" y="1928813"/>
          <a:ext cx="322262" cy="238125"/>
        </p:xfrm>
        <a:graphic>
          <a:graphicData uri="http://schemas.openxmlformats.org/presentationml/2006/ole">
            <p:oleObj spid="_x0000_s5134" name="Формула" r:id="rId4" imgW="190417" imgH="139639" progId="Equation.3">
              <p:embed/>
            </p:oleObj>
          </a:graphicData>
        </a:graphic>
      </p:graphicFrame>
      <p:graphicFrame>
        <p:nvGraphicFramePr>
          <p:cNvPr id="5123" name="Object 39"/>
          <p:cNvGraphicFramePr>
            <a:graphicFrameLocks noChangeAspect="1"/>
          </p:cNvGraphicFramePr>
          <p:nvPr/>
        </p:nvGraphicFramePr>
        <p:xfrm>
          <a:off x="4000500" y="1857375"/>
          <a:ext cx="395288" cy="331788"/>
        </p:xfrm>
        <a:graphic>
          <a:graphicData uri="http://schemas.openxmlformats.org/presentationml/2006/ole">
            <p:oleObj spid="_x0000_s5135" name="Формула" r:id="rId5" imgW="190335" imgH="215713" progId="Equation.3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8572500" y="2500307"/>
          <a:ext cx="395288" cy="331794"/>
        </p:xfrm>
        <a:graphic>
          <a:graphicData uri="http://schemas.openxmlformats.org/presentationml/2006/ole">
            <p:oleObj spid="_x0000_s5136" name="Формула" r:id="rId6" imgW="190335" imgH="215713" progId="Equation.3">
              <p:embed/>
            </p:oleObj>
          </a:graphicData>
        </a:graphic>
      </p:graphicFrame>
      <p:sp>
        <p:nvSpPr>
          <p:cNvPr id="5128" name="Прямоугольник 19"/>
          <p:cNvSpPr>
            <a:spLocks noChangeArrowheads="1"/>
          </p:cNvSpPr>
          <p:nvPr/>
        </p:nvSpPr>
        <p:spPr bwMode="auto">
          <a:xfrm>
            <a:off x="214313" y="2786063"/>
            <a:ext cx="87868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точка В(m</a:t>
            </a:r>
            <a:r>
              <a:rPr lang="ru-RU" sz="2000" baseline="-30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m</a:t>
            </a:r>
            <a:r>
              <a:rPr lang="ru-RU" sz="2000" baseline="-30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,0) - массовая доля всего раствора равна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В направлении от точки А к точке В возрастает содержание в смеси 2-го раствора от 0 до m</a:t>
            </a:r>
            <a:r>
              <a:rPr lang="ru-RU" sz="2000" baseline="-30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m</a:t>
            </a:r>
            <a:r>
              <a:rPr lang="ru-RU" sz="2000" baseline="-30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убывает содержание 1-го раствора от m</a:t>
            </a:r>
            <a:r>
              <a:rPr lang="ru-RU" sz="2000" baseline="-30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m</a:t>
            </a:r>
            <a:r>
              <a:rPr lang="ru-RU" sz="2000" baseline="-30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0. Таким образом, любая точка на отрезке АВ будет представлять собой смесь, имеющую одну и ту же массу с определенным содержанием каждого раствора, которое влияет на массовую долю растворенного вещества в смеси.</a:t>
            </a:r>
          </a:p>
          <a:p>
            <a:endParaRPr lang="ru-RU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6643688" y="2857500"/>
          <a:ext cx="250825" cy="277813"/>
        </p:xfrm>
        <a:graphic>
          <a:graphicData uri="http://schemas.openxmlformats.org/presentationml/2006/ole">
            <p:oleObj spid="_x0000_s5137" name="Формула" r:id="rId7" imgW="190417" imgH="139639" progId="Equation.3">
              <p:embed/>
            </p:oleObj>
          </a:graphicData>
        </a:graphic>
      </p:graphicFrame>
      <p:sp>
        <p:nvSpPr>
          <p:cNvPr id="5129" name="Text Box 63"/>
          <p:cNvSpPr txBox="1">
            <a:spLocks noChangeArrowheads="1"/>
          </p:cNvSpPr>
          <p:nvPr/>
        </p:nvSpPr>
        <p:spPr bwMode="auto">
          <a:xfrm>
            <a:off x="285750" y="4714875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Зависимость массовой доли растворенного вещества  в смеси от массы смешанных растворов образует обратную пропорциональную зависимость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130" name="Прямоугольник 23"/>
          <p:cNvSpPr>
            <a:spLocks noChangeArrowheads="1"/>
          </p:cNvSpPr>
          <p:nvPr/>
        </p:nvSpPr>
        <p:spPr bwMode="auto">
          <a:xfrm>
            <a:off x="285750" y="5786438"/>
            <a:ext cx="8858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Данный способ является приближенным, как любое графическое решение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Line 2"/>
          <p:cNvSpPr>
            <a:spLocks noChangeShapeType="1"/>
          </p:cNvSpPr>
          <p:nvPr/>
        </p:nvSpPr>
        <p:spPr bwMode="auto">
          <a:xfrm>
            <a:off x="250825" y="5589588"/>
            <a:ext cx="8642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6152" name="Group 3"/>
          <p:cNvGrpSpPr>
            <a:grpSpLocks/>
          </p:cNvGrpSpPr>
          <p:nvPr/>
        </p:nvGrpSpPr>
        <p:grpSpPr bwMode="auto">
          <a:xfrm>
            <a:off x="250825" y="190500"/>
            <a:ext cx="3602038" cy="6480175"/>
            <a:chOff x="158" y="119"/>
            <a:chExt cx="2269" cy="4082"/>
          </a:xfrm>
        </p:grpSpPr>
        <p:grpSp>
          <p:nvGrpSpPr>
            <p:cNvPr id="6196" name="Group 4"/>
            <p:cNvGrpSpPr>
              <a:grpSpLocks/>
            </p:cNvGrpSpPr>
            <p:nvPr/>
          </p:nvGrpSpPr>
          <p:grpSpPr bwMode="auto">
            <a:xfrm>
              <a:off x="158" y="119"/>
              <a:ext cx="908" cy="4082"/>
              <a:chOff x="158" y="119"/>
              <a:chExt cx="908" cy="4082"/>
            </a:xfrm>
          </p:grpSpPr>
          <p:sp>
            <p:nvSpPr>
              <p:cNvPr id="6201" name="Line 5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6202" name="Line 6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6203" name="Line 7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6197" name="Group 8"/>
            <p:cNvGrpSpPr>
              <a:grpSpLocks/>
            </p:cNvGrpSpPr>
            <p:nvPr/>
          </p:nvGrpSpPr>
          <p:grpSpPr bwMode="auto">
            <a:xfrm>
              <a:off x="1519" y="119"/>
              <a:ext cx="908" cy="4082"/>
              <a:chOff x="158" y="119"/>
              <a:chExt cx="908" cy="4082"/>
            </a:xfrm>
          </p:grpSpPr>
          <p:sp>
            <p:nvSpPr>
              <p:cNvPr id="6198" name="Line 9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6199" name="Line 10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6200" name="Line 11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6153" name="Group 12"/>
          <p:cNvGrpSpPr>
            <a:grpSpLocks/>
          </p:cNvGrpSpPr>
          <p:nvPr/>
        </p:nvGrpSpPr>
        <p:grpSpPr bwMode="auto">
          <a:xfrm>
            <a:off x="250825" y="190500"/>
            <a:ext cx="8643938" cy="6480175"/>
            <a:chOff x="158" y="119"/>
            <a:chExt cx="5445" cy="4082"/>
          </a:xfrm>
        </p:grpSpPr>
        <p:grpSp>
          <p:nvGrpSpPr>
            <p:cNvPr id="6174" name="Group 13"/>
            <p:cNvGrpSpPr>
              <a:grpSpLocks/>
            </p:cNvGrpSpPr>
            <p:nvPr/>
          </p:nvGrpSpPr>
          <p:grpSpPr bwMode="auto">
            <a:xfrm>
              <a:off x="158" y="119"/>
              <a:ext cx="5445" cy="4082"/>
              <a:chOff x="158" y="119"/>
              <a:chExt cx="5445" cy="4082"/>
            </a:xfrm>
          </p:grpSpPr>
          <p:grpSp>
            <p:nvGrpSpPr>
              <p:cNvPr id="6176" name="Group 14"/>
              <p:cNvGrpSpPr>
                <a:grpSpLocks/>
              </p:cNvGrpSpPr>
              <p:nvPr/>
            </p:nvGrpSpPr>
            <p:grpSpPr bwMode="auto">
              <a:xfrm>
                <a:off x="158" y="2614"/>
                <a:ext cx="5444" cy="1360"/>
                <a:chOff x="158" y="346"/>
                <a:chExt cx="5444" cy="1360"/>
              </a:xfrm>
            </p:grpSpPr>
            <p:sp>
              <p:nvSpPr>
                <p:cNvPr id="6192" name="Line 15"/>
                <p:cNvSpPr>
                  <a:spLocks noChangeShapeType="1"/>
                </p:cNvSpPr>
                <p:nvPr/>
              </p:nvSpPr>
              <p:spPr bwMode="auto">
                <a:xfrm>
                  <a:off x="158" y="346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6193" name="Line 16"/>
                <p:cNvSpPr>
                  <a:spLocks noChangeShapeType="1"/>
                </p:cNvSpPr>
                <p:nvPr/>
              </p:nvSpPr>
              <p:spPr bwMode="auto">
                <a:xfrm>
                  <a:off x="158" y="799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6194" name="Line 17"/>
                <p:cNvSpPr>
                  <a:spLocks noChangeShapeType="1"/>
                </p:cNvSpPr>
                <p:nvPr/>
              </p:nvSpPr>
              <p:spPr bwMode="auto">
                <a:xfrm>
                  <a:off x="158" y="1253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6195" name="Line 18"/>
                <p:cNvSpPr>
                  <a:spLocks noChangeShapeType="1"/>
                </p:cNvSpPr>
                <p:nvPr/>
              </p:nvSpPr>
              <p:spPr bwMode="auto">
                <a:xfrm>
                  <a:off x="158" y="1706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grpSp>
            <p:nvGrpSpPr>
              <p:cNvPr id="6177" name="Group 19"/>
              <p:cNvGrpSpPr>
                <a:grpSpLocks/>
              </p:cNvGrpSpPr>
              <p:nvPr/>
            </p:nvGrpSpPr>
            <p:grpSpPr bwMode="auto">
              <a:xfrm>
                <a:off x="158" y="119"/>
                <a:ext cx="5445" cy="4082"/>
                <a:chOff x="158" y="119"/>
                <a:chExt cx="5445" cy="4082"/>
              </a:xfrm>
            </p:grpSpPr>
            <p:grpSp>
              <p:nvGrpSpPr>
                <p:cNvPr id="6178" name="Group 20"/>
                <p:cNvGrpSpPr>
                  <a:grpSpLocks/>
                </p:cNvGrpSpPr>
                <p:nvPr/>
              </p:nvGrpSpPr>
              <p:grpSpPr bwMode="auto">
                <a:xfrm>
                  <a:off x="158" y="346"/>
                  <a:ext cx="5444" cy="1360"/>
                  <a:chOff x="158" y="346"/>
                  <a:chExt cx="5444" cy="1360"/>
                </a:xfrm>
              </p:grpSpPr>
              <p:sp>
                <p:nvSpPr>
                  <p:cNvPr id="6188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346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6189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799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6190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1253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6191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1706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6179" name="Group 25"/>
                <p:cNvGrpSpPr>
                  <a:grpSpLocks/>
                </p:cNvGrpSpPr>
                <p:nvPr/>
              </p:nvGrpSpPr>
              <p:grpSpPr bwMode="auto">
                <a:xfrm>
                  <a:off x="3334" y="119"/>
                  <a:ext cx="2269" cy="4082"/>
                  <a:chOff x="158" y="119"/>
                  <a:chExt cx="2269" cy="4082"/>
                </a:xfrm>
              </p:grpSpPr>
              <p:grpSp>
                <p:nvGrpSpPr>
                  <p:cNvPr id="6180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158" y="119"/>
                    <a:ext cx="908" cy="4082"/>
                    <a:chOff x="158" y="119"/>
                    <a:chExt cx="908" cy="4082"/>
                  </a:xfrm>
                </p:grpSpPr>
                <p:sp>
                  <p:nvSpPr>
                    <p:cNvPr id="6185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6186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6187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6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</p:grpSp>
              <p:grpSp>
                <p:nvGrpSpPr>
                  <p:cNvPr id="618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1519" y="119"/>
                    <a:ext cx="908" cy="4082"/>
                    <a:chOff x="158" y="119"/>
                    <a:chExt cx="908" cy="4082"/>
                  </a:xfrm>
                </p:grpSpPr>
                <p:sp>
                  <p:nvSpPr>
                    <p:cNvPr id="6182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6183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6184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6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</p:grpSp>
            </p:grpSp>
          </p:grpSp>
        </p:grpSp>
        <p:sp>
          <p:nvSpPr>
            <p:cNvPr id="6175" name="Line 34"/>
            <p:cNvSpPr>
              <a:spLocks noChangeShapeType="1"/>
            </p:cNvSpPr>
            <p:nvPr/>
          </p:nvSpPr>
          <p:spPr bwMode="auto">
            <a:xfrm>
              <a:off x="158" y="2160"/>
              <a:ext cx="54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6154" name="Line 35"/>
          <p:cNvSpPr>
            <a:spLocks noChangeShapeType="1"/>
          </p:cNvSpPr>
          <p:nvPr/>
        </p:nvSpPr>
        <p:spPr bwMode="auto">
          <a:xfrm>
            <a:off x="4572000" y="152400"/>
            <a:ext cx="0" cy="647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6155" name="Line 36"/>
          <p:cNvSpPr>
            <a:spLocks noChangeShapeType="1"/>
          </p:cNvSpPr>
          <p:nvPr/>
        </p:nvSpPr>
        <p:spPr bwMode="auto">
          <a:xfrm flipV="1">
            <a:off x="1676400" y="304800"/>
            <a:ext cx="0" cy="5257800"/>
          </a:xfrm>
          <a:prstGeom prst="line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156" name="Line 37"/>
          <p:cNvSpPr>
            <a:spLocks noChangeShapeType="1"/>
          </p:cNvSpPr>
          <p:nvPr/>
        </p:nvSpPr>
        <p:spPr bwMode="auto">
          <a:xfrm flipV="1">
            <a:off x="7467600" y="381000"/>
            <a:ext cx="0" cy="5181600"/>
          </a:xfrm>
          <a:prstGeom prst="line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157" name="Rectangle 38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graphicFrame>
        <p:nvGraphicFramePr>
          <p:cNvPr id="6146" name="Object 39"/>
          <p:cNvGraphicFramePr>
            <a:graphicFrameLocks noChangeAspect="1"/>
          </p:cNvGraphicFramePr>
          <p:nvPr/>
        </p:nvGraphicFramePr>
        <p:xfrm>
          <a:off x="857250" y="214313"/>
          <a:ext cx="677863" cy="400050"/>
        </p:xfrm>
        <a:graphic>
          <a:graphicData uri="http://schemas.openxmlformats.org/presentationml/2006/ole">
            <p:oleObj spid="_x0000_s6161" name="Формула" r:id="rId3" imgW="368140" imgH="215806" progId="Equation.3">
              <p:embed/>
            </p:oleObj>
          </a:graphicData>
        </a:graphic>
      </p:graphicFrame>
      <p:sp>
        <p:nvSpPr>
          <p:cNvPr id="6158" name="Rectangle 40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graphicFrame>
        <p:nvGraphicFramePr>
          <p:cNvPr id="6147" name="Object 41"/>
          <p:cNvGraphicFramePr>
            <a:graphicFrameLocks noChangeAspect="1"/>
          </p:cNvGraphicFramePr>
          <p:nvPr/>
        </p:nvGraphicFramePr>
        <p:xfrm>
          <a:off x="7572375" y="214313"/>
          <a:ext cx="746125" cy="428625"/>
        </p:xfrm>
        <a:graphic>
          <a:graphicData uri="http://schemas.openxmlformats.org/presentationml/2006/ole">
            <p:oleObj spid="_x0000_s6162" name="Формула" r:id="rId4" imgW="380835" imgH="215806" progId="Equation.3">
              <p:embed/>
            </p:oleObj>
          </a:graphicData>
        </a:graphic>
      </p:graphicFrame>
      <p:sp>
        <p:nvSpPr>
          <p:cNvPr id="6159" name="Text Box 42"/>
          <p:cNvSpPr txBox="1">
            <a:spLocks noChangeArrowheads="1"/>
          </p:cNvSpPr>
          <p:nvPr/>
        </p:nvSpPr>
        <p:spPr bwMode="auto">
          <a:xfrm>
            <a:off x="2714625" y="500063"/>
            <a:ext cx="4267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Графический метод</a:t>
            </a:r>
          </a:p>
        </p:txBody>
      </p:sp>
      <p:sp>
        <p:nvSpPr>
          <p:cNvPr id="6160" name="Text Box 43"/>
          <p:cNvSpPr txBox="1">
            <a:spLocks noChangeArrowheads="1"/>
          </p:cNvSpPr>
          <p:nvPr/>
        </p:nvSpPr>
        <p:spPr bwMode="auto">
          <a:xfrm>
            <a:off x="1428750" y="5572125"/>
            <a:ext cx="285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6161" name="Text Box 44"/>
          <p:cNvSpPr txBox="1">
            <a:spLocks noChangeArrowheads="1"/>
          </p:cNvSpPr>
          <p:nvPr/>
        </p:nvSpPr>
        <p:spPr bwMode="auto">
          <a:xfrm>
            <a:off x="5257800" y="5867400"/>
            <a:ext cx="1219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2" name="Text Box 45"/>
          <p:cNvSpPr txBox="1">
            <a:spLocks noChangeArrowheads="1"/>
          </p:cNvSpPr>
          <p:nvPr/>
        </p:nvSpPr>
        <p:spPr bwMode="auto">
          <a:xfrm>
            <a:off x="7391400" y="5733256"/>
            <a:ext cx="1752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sz="24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3" name="Line 48"/>
          <p:cNvSpPr>
            <a:spLocks noChangeShapeType="1"/>
          </p:cNvSpPr>
          <p:nvPr/>
        </p:nvSpPr>
        <p:spPr bwMode="auto">
          <a:xfrm flipH="1" flipV="1">
            <a:off x="1676400" y="2743200"/>
            <a:ext cx="5791200" cy="14478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6164" name="Text Box 52"/>
          <p:cNvSpPr txBox="1">
            <a:spLocks noChangeArrowheads="1"/>
          </p:cNvSpPr>
          <p:nvPr/>
        </p:nvSpPr>
        <p:spPr bwMode="auto">
          <a:xfrm>
            <a:off x="2438400" y="5867400"/>
            <a:ext cx="1219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48" name="Object 53"/>
          <p:cNvGraphicFramePr>
            <a:graphicFrameLocks noChangeAspect="1"/>
          </p:cNvGraphicFramePr>
          <p:nvPr/>
        </p:nvGraphicFramePr>
        <p:xfrm>
          <a:off x="1143000" y="3071813"/>
          <a:ext cx="460375" cy="357187"/>
        </p:xfrm>
        <a:graphic>
          <a:graphicData uri="http://schemas.openxmlformats.org/presentationml/2006/ole">
            <p:oleObj spid="_x0000_s6163" name="Формула" r:id="rId5" imgW="152334" imgH="139639" progId="Equation.3">
              <p:embed/>
            </p:oleObj>
          </a:graphicData>
        </a:graphic>
      </p:graphicFrame>
      <p:graphicFrame>
        <p:nvGraphicFramePr>
          <p:cNvPr id="6149" name="Object 54"/>
          <p:cNvGraphicFramePr>
            <a:graphicFrameLocks noChangeAspect="1"/>
          </p:cNvGraphicFramePr>
          <p:nvPr/>
        </p:nvGraphicFramePr>
        <p:xfrm>
          <a:off x="7429500" y="3786188"/>
          <a:ext cx="407988" cy="468312"/>
        </p:xfrm>
        <a:graphic>
          <a:graphicData uri="http://schemas.openxmlformats.org/presentationml/2006/ole">
            <p:oleObj spid="_x0000_s6164" name="Формула" r:id="rId6" imgW="190335" imgH="215713" progId="Equation.3">
              <p:embed/>
            </p:oleObj>
          </a:graphicData>
        </a:graphic>
      </p:graphicFrame>
      <p:sp>
        <p:nvSpPr>
          <p:cNvPr id="6165" name="Line 55"/>
          <p:cNvSpPr>
            <a:spLocks noChangeShapeType="1"/>
          </p:cNvSpPr>
          <p:nvPr/>
        </p:nvSpPr>
        <p:spPr bwMode="auto">
          <a:xfrm flipV="1">
            <a:off x="3810000" y="3276600"/>
            <a:ext cx="0" cy="2286000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6166" name="Line 56"/>
          <p:cNvSpPr>
            <a:spLocks noChangeShapeType="1"/>
          </p:cNvSpPr>
          <p:nvPr/>
        </p:nvSpPr>
        <p:spPr bwMode="auto">
          <a:xfrm flipH="1">
            <a:off x="1676400" y="3276600"/>
            <a:ext cx="21336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graphicFrame>
        <p:nvGraphicFramePr>
          <p:cNvPr id="6150" name="Object 57"/>
          <p:cNvGraphicFramePr>
            <a:graphicFrameLocks noChangeAspect="1"/>
          </p:cNvGraphicFramePr>
          <p:nvPr/>
        </p:nvGraphicFramePr>
        <p:xfrm>
          <a:off x="1143000" y="2428875"/>
          <a:ext cx="438150" cy="534988"/>
        </p:xfrm>
        <a:graphic>
          <a:graphicData uri="http://schemas.openxmlformats.org/presentationml/2006/ole">
            <p:oleObj spid="_x0000_s6165" name="Формула" r:id="rId7" imgW="177569" imgH="215619" progId="Equation.3">
              <p:embed/>
            </p:oleObj>
          </a:graphicData>
        </a:graphic>
      </p:graphicFrame>
      <p:sp>
        <p:nvSpPr>
          <p:cNvPr id="6167" name="AutoShape 58"/>
          <p:cNvSpPr>
            <a:spLocks/>
          </p:cNvSpPr>
          <p:nvPr/>
        </p:nvSpPr>
        <p:spPr bwMode="auto">
          <a:xfrm rot="-5400000">
            <a:off x="5448300" y="4076700"/>
            <a:ext cx="381000" cy="3505200"/>
          </a:xfrm>
          <a:prstGeom prst="leftBrace">
            <a:avLst>
              <a:gd name="adj1" fmla="val 7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6168" name="AutoShape 59"/>
          <p:cNvSpPr>
            <a:spLocks/>
          </p:cNvSpPr>
          <p:nvPr/>
        </p:nvSpPr>
        <p:spPr bwMode="auto">
          <a:xfrm rot="-5400000">
            <a:off x="2552700" y="47625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6169" name="Text Box 60"/>
          <p:cNvSpPr txBox="1">
            <a:spLocks noChangeArrowheads="1"/>
          </p:cNvSpPr>
          <p:nvPr/>
        </p:nvSpPr>
        <p:spPr bwMode="auto">
          <a:xfrm>
            <a:off x="7500938" y="5286375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Масса смеси</a:t>
            </a:r>
          </a:p>
        </p:txBody>
      </p:sp>
      <p:sp>
        <p:nvSpPr>
          <p:cNvPr id="6170" name="Text Box 61"/>
          <p:cNvSpPr txBox="1">
            <a:spLocks noChangeArrowheads="1"/>
          </p:cNvSpPr>
          <p:nvPr/>
        </p:nvSpPr>
        <p:spPr bwMode="auto">
          <a:xfrm>
            <a:off x="466120" y="2014400"/>
            <a:ext cx="1243042" cy="523220"/>
          </a:xfrm>
          <a:prstGeom prst="rect">
            <a:avLst/>
          </a:prstGeom>
          <a:noFill/>
          <a:ln w="31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Массовые   доли</a:t>
            </a:r>
          </a:p>
        </p:txBody>
      </p:sp>
      <p:sp>
        <p:nvSpPr>
          <p:cNvPr id="6171" name="Text Box 62"/>
          <p:cNvSpPr txBox="1">
            <a:spLocks noChangeArrowheads="1"/>
          </p:cNvSpPr>
          <p:nvPr/>
        </p:nvSpPr>
        <p:spPr bwMode="auto">
          <a:xfrm>
            <a:off x="7543800" y="2071688"/>
            <a:ext cx="957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Массовые  доли</a:t>
            </a:r>
          </a:p>
        </p:txBody>
      </p:sp>
      <p:sp>
        <p:nvSpPr>
          <p:cNvPr id="6172" name="Text Box 61"/>
          <p:cNvSpPr txBox="1">
            <a:spLocks noChangeArrowheads="1"/>
          </p:cNvSpPr>
          <p:nvPr/>
        </p:nvSpPr>
        <p:spPr bwMode="auto">
          <a:xfrm>
            <a:off x="1357313" y="5214938"/>
            <a:ext cx="457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6173" name="Text Box 61"/>
          <p:cNvSpPr txBox="1">
            <a:spLocks noChangeArrowheads="1"/>
          </p:cNvSpPr>
          <p:nvPr/>
        </p:nvSpPr>
        <p:spPr bwMode="auto">
          <a:xfrm>
            <a:off x="7072313" y="5214938"/>
            <a:ext cx="457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8" cstate="print"/>
          <a:srcRect l="9036" r="3614" b="-4652"/>
          <a:stretch>
            <a:fillRect/>
          </a:stretch>
        </p:blipFill>
        <p:spPr bwMode="auto">
          <a:xfrm>
            <a:off x="2857488" y="1357298"/>
            <a:ext cx="3107553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Line 2"/>
          <p:cNvSpPr>
            <a:spLocks noChangeShapeType="1"/>
          </p:cNvSpPr>
          <p:nvPr/>
        </p:nvSpPr>
        <p:spPr bwMode="auto">
          <a:xfrm>
            <a:off x="285750" y="5786438"/>
            <a:ext cx="8642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7173" name="Group 10"/>
          <p:cNvGrpSpPr>
            <a:grpSpLocks/>
          </p:cNvGrpSpPr>
          <p:nvPr/>
        </p:nvGrpSpPr>
        <p:grpSpPr bwMode="auto">
          <a:xfrm>
            <a:off x="1000126" y="0"/>
            <a:ext cx="3602038" cy="6480175"/>
            <a:chOff x="158" y="119"/>
            <a:chExt cx="2269" cy="4082"/>
          </a:xfrm>
        </p:grpSpPr>
        <p:grpSp>
          <p:nvGrpSpPr>
            <p:cNvPr id="7235" name="Group 11"/>
            <p:cNvGrpSpPr>
              <a:grpSpLocks/>
            </p:cNvGrpSpPr>
            <p:nvPr/>
          </p:nvGrpSpPr>
          <p:grpSpPr bwMode="auto">
            <a:xfrm>
              <a:off x="158" y="119"/>
              <a:ext cx="900" cy="4082"/>
              <a:chOff x="158" y="119"/>
              <a:chExt cx="900" cy="4082"/>
            </a:xfrm>
          </p:grpSpPr>
          <p:sp>
            <p:nvSpPr>
              <p:cNvPr id="7240" name="Line 12"/>
              <p:cNvSpPr>
                <a:spLocks noChangeShapeType="1"/>
              </p:cNvSpPr>
              <p:nvPr/>
            </p:nvSpPr>
            <p:spPr bwMode="auto">
              <a:xfrm flipH="1">
                <a:off x="158" y="119"/>
                <a:ext cx="29" cy="39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41" name="Line 13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42" name="Line 14"/>
              <p:cNvSpPr>
                <a:spLocks noChangeShapeType="1"/>
              </p:cNvSpPr>
              <p:nvPr/>
            </p:nvSpPr>
            <p:spPr bwMode="auto">
              <a:xfrm>
                <a:off x="10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7236" name="Group 15"/>
            <p:cNvGrpSpPr>
              <a:grpSpLocks/>
            </p:cNvGrpSpPr>
            <p:nvPr/>
          </p:nvGrpSpPr>
          <p:grpSpPr bwMode="auto">
            <a:xfrm>
              <a:off x="1553" y="119"/>
              <a:ext cx="874" cy="4082"/>
              <a:chOff x="192" y="119"/>
              <a:chExt cx="874" cy="4082"/>
            </a:xfrm>
          </p:grpSpPr>
          <p:sp>
            <p:nvSpPr>
              <p:cNvPr id="7237" name="Line 16"/>
              <p:cNvSpPr>
                <a:spLocks noChangeShapeType="1"/>
              </p:cNvSpPr>
              <p:nvPr/>
            </p:nvSpPr>
            <p:spPr bwMode="auto">
              <a:xfrm>
                <a:off x="19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38" name="Line 17"/>
              <p:cNvSpPr>
                <a:spLocks noChangeShapeType="1"/>
              </p:cNvSpPr>
              <p:nvPr/>
            </p:nvSpPr>
            <p:spPr bwMode="auto">
              <a:xfrm>
                <a:off x="64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39" name="Line 18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5128" name="Line 67"/>
          <p:cNvSpPr>
            <a:spLocks noChangeShapeType="1"/>
          </p:cNvSpPr>
          <p:nvPr/>
        </p:nvSpPr>
        <p:spPr bwMode="auto">
          <a:xfrm flipV="1">
            <a:off x="1000125" y="785813"/>
            <a:ext cx="46038" cy="5000625"/>
          </a:xfrm>
          <a:prstGeom prst="line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129" name="Line 68"/>
          <p:cNvSpPr>
            <a:spLocks noChangeShapeType="1"/>
          </p:cNvSpPr>
          <p:nvPr/>
        </p:nvSpPr>
        <p:spPr bwMode="auto">
          <a:xfrm flipH="1" flipV="1">
            <a:off x="8189913" y="714375"/>
            <a:ext cx="46037" cy="5072063"/>
          </a:xfrm>
          <a:prstGeom prst="line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176" name="Rectangle 70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7177" name="Rectangle 72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graphicFrame>
        <p:nvGraphicFramePr>
          <p:cNvPr id="7170" name="Object 71"/>
          <p:cNvGraphicFramePr>
            <a:graphicFrameLocks noChangeAspect="1"/>
          </p:cNvGraphicFramePr>
          <p:nvPr/>
        </p:nvGraphicFramePr>
        <p:xfrm>
          <a:off x="8286750" y="571500"/>
          <a:ext cx="698500" cy="401638"/>
        </p:xfrm>
        <a:graphic>
          <a:graphicData uri="http://schemas.openxmlformats.org/presentationml/2006/ole">
            <p:oleObj spid="_x0000_s7176" name="Формула" r:id="rId3" imgW="380835" imgH="215806" progId="Equation.3">
              <p:embed/>
            </p:oleObj>
          </a:graphicData>
        </a:graphic>
      </p:graphicFrame>
      <p:sp>
        <p:nvSpPr>
          <p:cNvPr id="7178" name="Text Box 73"/>
          <p:cNvSpPr txBox="1">
            <a:spLocks noChangeArrowheads="1"/>
          </p:cNvSpPr>
          <p:nvPr/>
        </p:nvSpPr>
        <p:spPr bwMode="auto">
          <a:xfrm>
            <a:off x="2819400" y="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7179" name="Text Box 74"/>
          <p:cNvSpPr txBox="1">
            <a:spLocks noChangeArrowheads="1"/>
          </p:cNvSpPr>
          <p:nvPr/>
        </p:nvSpPr>
        <p:spPr bwMode="auto">
          <a:xfrm>
            <a:off x="642910" y="5429264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0</a:t>
            </a:r>
          </a:p>
        </p:txBody>
      </p:sp>
      <p:sp>
        <p:nvSpPr>
          <p:cNvPr id="5134" name="Text Box 75"/>
          <p:cNvSpPr txBox="1">
            <a:spLocks noChangeArrowheads="1"/>
          </p:cNvSpPr>
          <p:nvPr/>
        </p:nvSpPr>
        <p:spPr bwMode="auto">
          <a:xfrm>
            <a:off x="8215338" y="5786454"/>
            <a:ext cx="10762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200</a:t>
            </a:r>
          </a:p>
        </p:txBody>
      </p:sp>
      <p:sp>
        <p:nvSpPr>
          <p:cNvPr id="5135" name="Text Box 76"/>
          <p:cNvSpPr txBox="1">
            <a:spLocks noChangeArrowheads="1"/>
          </p:cNvSpPr>
          <p:nvPr/>
        </p:nvSpPr>
        <p:spPr bwMode="auto">
          <a:xfrm>
            <a:off x="8143875" y="34290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5136" name="Text Box 77"/>
          <p:cNvSpPr txBox="1">
            <a:spLocks noChangeArrowheads="1"/>
          </p:cNvSpPr>
          <p:nvPr/>
        </p:nvSpPr>
        <p:spPr bwMode="auto">
          <a:xfrm>
            <a:off x="571472" y="4429132"/>
            <a:ext cx="91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sp>
        <p:nvSpPr>
          <p:cNvPr id="5137" name="Text Box 78"/>
          <p:cNvSpPr txBox="1">
            <a:spLocks noChangeArrowheads="1"/>
          </p:cNvSpPr>
          <p:nvPr/>
        </p:nvSpPr>
        <p:spPr bwMode="auto">
          <a:xfrm>
            <a:off x="8143900" y="1142984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65</a:t>
            </a:r>
          </a:p>
        </p:txBody>
      </p:sp>
      <p:sp>
        <p:nvSpPr>
          <p:cNvPr id="11344" name="Line 80"/>
          <p:cNvSpPr>
            <a:spLocks noChangeShapeType="1"/>
          </p:cNvSpPr>
          <p:nvPr/>
        </p:nvSpPr>
        <p:spPr bwMode="auto">
          <a:xfrm flipV="1">
            <a:off x="3214678" y="3786189"/>
            <a:ext cx="45719" cy="2071687"/>
          </a:xfrm>
          <a:prstGeom prst="line">
            <a:avLst/>
          </a:prstGeom>
          <a:noFill/>
          <a:ln w="571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1345" name="Line 81"/>
          <p:cNvSpPr>
            <a:spLocks noChangeShapeType="1"/>
          </p:cNvSpPr>
          <p:nvPr/>
        </p:nvSpPr>
        <p:spPr bwMode="auto">
          <a:xfrm flipH="1">
            <a:off x="3071802" y="3714752"/>
            <a:ext cx="4986347" cy="45719"/>
          </a:xfrm>
          <a:prstGeom prst="line">
            <a:avLst/>
          </a:prstGeom>
          <a:noFill/>
          <a:ln w="571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1346" name="Text Box 82"/>
          <p:cNvSpPr txBox="1">
            <a:spLocks noChangeArrowheads="1"/>
          </p:cNvSpPr>
          <p:nvPr/>
        </p:nvSpPr>
        <p:spPr bwMode="auto">
          <a:xfrm>
            <a:off x="1857356" y="6357958"/>
            <a:ext cx="985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</p:txBody>
      </p:sp>
      <p:sp>
        <p:nvSpPr>
          <p:cNvPr id="5144" name="Text Box 85"/>
          <p:cNvSpPr txBox="1">
            <a:spLocks noChangeArrowheads="1"/>
          </p:cNvSpPr>
          <p:nvPr/>
        </p:nvSpPr>
        <p:spPr bwMode="auto">
          <a:xfrm>
            <a:off x="6660232" y="6309320"/>
            <a:ext cx="3276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60 г, 140 г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285750" y="642938"/>
          <a:ext cx="652463" cy="401637"/>
        </p:xfrm>
        <a:graphic>
          <a:graphicData uri="http://schemas.openxmlformats.org/presentationml/2006/ole">
            <p:oleObj spid="_x0000_s7177" name="Формула" r:id="rId4" imgW="355292" imgH="215713" progId="Equation.3">
              <p:embed/>
            </p:oleObj>
          </a:graphicData>
        </a:graphic>
      </p:graphicFrame>
      <p:sp>
        <p:nvSpPr>
          <p:cNvPr id="57" name="AutoShape 59"/>
          <p:cNvSpPr>
            <a:spLocks/>
          </p:cNvSpPr>
          <p:nvPr/>
        </p:nvSpPr>
        <p:spPr bwMode="auto">
          <a:xfrm rot="-5400000">
            <a:off x="1881188" y="5119687"/>
            <a:ext cx="381000" cy="2143125"/>
          </a:xfrm>
          <a:prstGeom prst="leftBrace">
            <a:avLst>
              <a:gd name="adj1" fmla="val 65130"/>
              <a:gd name="adj2" fmla="val 5043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8" name="AutoShape 59"/>
          <p:cNvSpPr>
            <a:spLocks/>
          </p:cNvSpPr>
          <p:nvPr/>
        </p:nvSpPr>
        <p:spPr bwMode="auto">
          <a:xfrm rot="-5400000">
            <a:off x="5524501" y="3690937"/>
            <a:ext cx="381000" cy="5000625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9" name="AutoShape 59"/>
          <p:cNvSpPr>
            <a:spLocks/>
          </p:cNvSpPr>
          <p:nvPr/>
        </p:nvSpPr>
        <p:spPr bwMode="auto">
          <a:xfrm rot="-5400000">
            <a:off x="4452937" y="2405063"/>
            <a:ext cx="309563" cy="7215188"/>
          </a:xfrm>
          <a:prstGeom prst="leftBrace">
            <a:avLst>
              <a:gd name="adj1" fmla="val 4661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92" name="Line 22"/>
          <p:cNvSpPr>
            <a:spLocks noChangeShapeType="1"/>
          </p:cNvSpPr>
          <p:nvPr/>
        </p:nvSpPr>
        <p:spPr bwMode="auto">
          <a:xfrm>
            <a:off x="285750" y="5429250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193" name="Line 22"/>
          <p:cNvSpPr>
            <a:spLocks noChangeShapeType="1"/>
          </p:cNvSpPr>
          <p:nvPr/>
        </p:nvSpPr>
        <p:spPr bwMode="auto">
          <a:xfrm>
            <a:off x="214313" y="3071813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194" name="Line 22"/>
          <p:cNvSpPr>
            <a:spLocks noChangeShapeType="1"/>
          </p:cNvSpPr>
          <p:nvPr/>
        </p:nvSpPr>
        <p:spPr bwMode="auto">
          <a:xfrm>
            <a:off x="214313" y="4071938"/>
            <a:ext cx="8642350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7195" name="Line 22"/>
          <p:cNvSpPr>
            <a:spLocks noChangeShapeType="1"/>
          </p:cNvSpPr>
          <p:nvPr/>
        </p:nvSpPr>
        <p:spPr bwMode="auto">
          <a:xfrm flipV="1">
            <a:off x="214313" y="4740275"/>
            <a:ext cx="8715375" cy="46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196" name="Line 22"/>
          <p:cNvSpPr>
            <a:spLocks noChangeShapeType="1"/>
          </p:cNvSpPr>
          <p:nvPr/>
        </p:nvSpPr>
        <p:spPr bwMode="auto">
          <a:xfrm flipV="1">
            <a:off x="214313" y="5072063"/>
            <a:ext cx="871378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7197" name="Group 10"/>
          <p:cNvGrpSpPr>
            <a:grpSpLocks/>
          </p:cNvGrpSpPr>
          <p:nvPr/>
        </p:nvGrpSpPr>
        <p:grpSpPr bwMode="auto">
          <a:xfrm>
            <a:off x="596900" y="0"/>
            <a:ext cx="3648074" cy="6623050"/>
            <a:chOff x="129" y="29"/>
            <a:chExt cx="2298" cy="4172"/>
          </a:xfrm>
        </p:grpSpPr>
        <p:grpSp>
          <p:nvGrpSpPr>
            <p:cNvPr id="7227" name="Group 11"/>
            <p:cNvGrpSpPr>
              <a:grpSpLocks/>
            </p:cNvGrpSpPr>
            <p:nvPr/>
          </p:nvGrpSpPr>
          <p:grpSpPr bwMode="auto">
            <a:xfrm>
              <a:off x="129" y="119"/>
              <a:ext cx="958" cy="4005"/>
              <a:chOff x="129" y="119"/>
              <a:chExt cx="958" cy="4005"/>
            </a:xfrm>
          </p:grpSpPr>
          <p:sp>
            <p:nvSpPr>
              <p:cNvPr id="7232" name="Line 12"/>
              <p:cNvSpPr>
                <a:spLocks noChangeShapeType="1"/>
              </p:cNvSpPr>
              <p:nvPr/>
            </p:nvSpPr>
            <p:spPr bwMode="auto">
              <a:xfrm flipH="1">
                <a:off x="129" y="119"/>
                <a:ext cx="29" cy="38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33" name="Line 13"/>
              <p:cNvSpPr>
                <a:spLocks noChangeShapeType="1"/>
              </p:cNvSpPr>
              <p:nvPr/>
            </p:nvSpPr>
            <p:spPr bwMode="auto">
              <a:xfrm flipH="1">
                <a:off x="583" y="119"/>
                <a:ext cx="29" cy="38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34" name="Line 14"/>
              <p:cNvSpPr>
                <a:spLocks noChangeShapeType="1"/>
              </p:cNvSpPr>
              <p:nvPr/>
            </p:nvSpPr>
            <p:spPr bwMode="auto">
              <a:xfrm flipH="1">
                <a:off x="1058" y="209"/>
                <a:ext cx="29" cy="39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7228" name="Group 15"/>
            <p:cNvGrpSpPr>
              <a:grpSpLocks/>
            </p:cNvGrpSpPr>
            <p:nvPr/>
          </p:nvGrpSpPr>
          <p:grpSpPr bwMode="auto">
            <a:xfrm>
              <a:off x="1508" y="29"/>
              <a:ext cx="919" cy="4172"/>
              <a:chOff x="147" y="29"/>
              <a:chExt cx="919" cy="4172"/>
            </a:xfrm>
          </p:grpSpPr>
          <p:sp>
            <p:nvSpPr>
              <p:cNvPr id="7229" name="Line 16"/>
              <p:cNvSpPr>
                <a:spLocks noChangeShapeType="1"/>
              </p:cNvSpPr>
              <p:nvPr/>
            </p:nvSpPr>
            <p:spPr bwMode="auto">
              <a:xfrm>
                <a:off x="147" y="119"/>
                <a:ext cx="34" cy="40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30" name="Line 17"/>
              <p:cNvSpPr>
                <a:spLocks noChangeShapeType="1"/>
              </p:cNvSpPr>
              <p:nvPr/>
            </p:nvSpPr>
            <p:spPr bwMode="auto">
              <a:xfrm flipH="1">
                <a:off x="597" y="29"/>
                <a:ext cx="29" cy="40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31" name="Line 18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7198" name="Group 10"/>
          <p:cNvGrpSpPr>
            <a:grpSpLocks/>
          </p:cNvGrpSpPr>
          <p:nvPr/>
        </p:nvGrpSpPr>
        <p:grpSpPr bwMode="auto">
          <a:xfrm>
            <a:off x="4929188" y="0"/>
            <a:ext cx="3648074" cy="6480175"/>
            <a:chOff x="158" y="119"/>
            <a:chExt cx="2298" cy="4082"/>
          </a:xfrm>
        </p:grpSpPr>
        <p:grpSp>
          <p:nvGrpSpPr>
            <p:cNvPr id="7219" name="Group 11"/>
            <p:cNvGrpSpPr>
              <a:grpSpLocks/>
            </p:cNvGrpSpPr>
            <p:nvPr/>
          </p:nvGrpSpPr>
          <p:grpSpPr bwMode="auto">
            <a:xfrm>
              <a:off x="158" y="119"/>
              <a:ext cx="908" cy="4082"/>
              <a:chOff x="158" y="119"/>
              <a:chExt cx="908" cy="4082"/>
            </a:xfrm>
          </p:grpSpPr>
          <p:sp>
            <p:nvSpPr>
              <p:cNvPr id="7224" name="Line 12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25" name="Line 13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26" name="Line 14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7220" name="Group 15"/>
            <p:cNvGrpSpPr>
              <a:grpSpLocks/>
            </p:cNvGrpSpPr>
            <p:nvPr/>
          </p:nvGrpSpPr>
          <p:grpSpPr bwMode="auto">
            <a:xfrm>
              <a:off x="1519" y="119"/>
              <a:ext cx="937" cy="4082"/>
              <a:chOff x="158" y="119"/>
              <a:chExt cx="937" cy="4082"/>
            </a:xfrm>
          </p:grpSpPr>
          <p:sp>
            <p:nvSpPr>
              <p:cNvPr id="7221" name="Line 16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22" name="Line 17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23" name="Line 18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29" cy="40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7199" name="Line 22"/>
          <p:cNvSpPr>
            <a:spLocks noChangeShapeType="1"/>
          </p:cNvSpPr>
          <p:nvPr/>
        </p:nvSpPr>
        <p:spPr bwMode="auto">
          <a:xfrm>
            <a:off x="285750" y="2714625"/>
            <a:ext cx="8643938" cy="46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200" name="Line 22"/>
          <p:cNvSpPr>
            <a:spLocks noChangeShapeType="1"/>
          </p:cNvSpPr>
          <p:nvPr/>
        </p:nvSpPr>
        <p:spPr bwMode="auto">
          <a:xfrm>
            <a:off x="285750" y="3357563"/>
            <a:ext cx="8643938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201" name="Line 22"/>
          <p:cNvSpPr>
            <a:spLocks noChangeShapeType="1"/>
          </p:cNvSpPr>
          <p:nvPr/>
        </p:nvSpPr>
        <p:spPr bwMode="auto">
          <a:xfrm>
            <a:off x="285750" y="4429125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202" name="Line 22"/>
          <p:cNvSpPr>
            <a:spLocks noChangeShapeType="1"/>
          </p:cNvSpPr>
          <p:nvPr/>
        </p:nvSpPr>
        <p:spPr bwMode="auto">
          <a:xfrm>
            <a:off x="501650" y="3714752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7203" name="Group 10"/>
          <p:cNvGrpSpPr>
            <a:grpSpLocks/>
          </p:cNvGrpSpPr>
          <p:nvPr/>
        </p:nvGrpSpPr>
        <p:grpSpPr bwMode="auto">
          <a:xfrm>
            <a:off x="5286375" y="0"/>
            <a:ext cx="3602038" cy="6480175"/>
            <a:chOff x="158" y="119"/>
            <a:chExt cx="2269" cy="4082"/>
          </a:xfrm>
        </p:grpSpPr>
        <p:grpSp>
          <p:nvGrpSpPr>
            <p:cNvPr id="7211" name="Group 11"/>
            <p:cNvGrpSpPr>
              <a:grpSpLocks/>
            </p:cNvGrpSpPr>
            <p:nvPr/>
          </p:nvGrpSpPr>
          <p:grpSpPr bwMode="auto">
            <a:xfrm>
              <a:off x="158" y="119"/>
              <a:ext cx="908" cy="4082"/>
              <a:chOff x="158" y="119"/>
              <a:chExt cx="908" cy="4082"/>
            </a:xfrm>
          </p:grpSpPr>
          <p:sp>
            <p:nvSpPr>
              <p:cNvPr id="7216" name="Line 12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17" name="Line 13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18" name="Line 14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7212" name="Group 15"/>
            <p:cNvGrpSpPr>
              <a:grpSpLocks/>
            </p:cNvGrpSpPr>
            <p:nvPr/>
          </p:nvGrpSpPr>
          <p:grpSpPr bwMode="auto">
            <a:xfrm>
              <a:off x="1519" y="119"/>
              <a:ext cx="908" cy="4082"/>
              <a:chOff x="158" y="119"/>
              <a:chExt cx="908" cy="4082"/>
            </a:xfrm>
          </p:grpSpPr>
          <p:sp>
            <p:nvSpPr>
              <p:cNvPr id="7213" name="Line 16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14" name="Line 17"/>
              <p:cNvSpPr>
                <a:spLocks noChangeShapeType="1"/>
              </p:cNvSpPr>
              <p:nvPr/>
            </p:nvSpPr>
            <p:spPr bwMode="auto">
              <a:xfrm>
                <a:off x="642" y="254"/>
                <a:ext cx="29" cy="39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7215" name="Line 18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7204" name="Line 22"/>
          <p:cNvSpPr>
            <a:spLocks noChangeShapeType="1"/>
          </p:cNvSpPr>
          <p:nvPr/>
        </p:nvSpPr>
        <p:spPr bwMode="auto">
          <a:xfrm>
            <a:off x="285750" y="2428875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205" name="Line 22"/>
          <p:cNvSpPr>
            <a:spLocks noChangeShapeType="1"/>
          </p:cNvSpPr>
          <p:nvPr/>
        </p:nvSpPr>
        <p:spPr bwMode="auto">
          <a:xfrm>
            <a:off x="357188" y="2071688"/>
            <a:ext cx="8643937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206" name="Line 22"/>
          <p:cNvSpPr>
            <a:spLocks noChangeShapeType="1"/>
          </p:cNvSpPr>
          <p:nvPr/>
        </p:nvSpPr>
        <p:spPr bwMode="auto">
          <a:xfrm>
            <a:off x="357188" y="1785938"/>
            <a:ext cx="8572500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207" name="Line 22"/>
          <p:cNvSpPr>
            <a:spLocks noChangeShapeType="1"/>
          </p:cNvSpPr>
          <p:nvPr/>
        </p:nvSpPr>
        <p:spPr bwMode="auto">
          <a:xfrm>
            <a:off x="285750" y="1428750"/>
            <a:ext cx="8643938" cy="46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208" name="Line 22"/>
          <p:cNvSpPr>
            <a:spLocks noChangeShapeType="1"/>
          </p:cNvSpPr>
          <p:nvPr/>
        </p:nvSpPr>
        <p:spPr bwMode="auto">
          <a:xfrm>
            <a:off x="214313" y="1071563"/>
            <a:ext cx="8643937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209" name="Line 22"/>
          <p:cNvSpPr>
            <a:spLocks noChangeShapeType="1"/>
          </p:cNvSpPr>
          <p:nvPr/>
        </p:nvSpPr>
        <p:spPr bwMode="auto">
          <a:xfrm>
            <a:off x="214313" y="714375"/>
            <a:ext cx="8643937" cy="46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210" name="Line 22"/>
          <p:cNvSpPr>
            <a:spLocks noChangeShapeType="1"/>
          </p:cNvSpPr>
          <p:nvPr/>
        </p:nvSpPr>
        <p:spPr bwMode="auto">
          <a:xfrm>
            <a:off x="285750" y="357188"/>
            <a:ext cx="8643938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75" name="Заголовок 1"/>
          <p:cNvSpPr txBox="1">
            <a:spLocks/>
          </p:cNvSpPr>
          <p:nvPr/>
        </p:nvSpPr>
        <p:spPr bwMode="auto">
          <a:xfrm>
            <a:off x="428625" y="500042"/>
            <a:ext cx="8715375" cy="71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задачи с помощью 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графика</a:t>
            </a:r>
            <a:endParaRPr lang="ru-RU" sz="2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 Box 82"/>
          <p:cNvSpPr txBox="1">
            <a:spLocks noChangeArrowheads="1"/>
          </p:cNvSpPr>
          <p:nvPr/>
        </p:nvSpPr>
        <p:spPr bwMode="auto">
          <a:xfrm>
            <a:off x="5429256" y="6357958"/>
            <a:ext cx="985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Line 48"/>
          <p:cNvSpPr>
            <a:spLocks noChangeShapeType="1"/>
          </p:cNvSpPr>
          <p:nvPr/>
        </p:nvSpPr>
        <p:spPr bwMode="auto">
          <a:xfrm flipH="1">
            <a:off x="1000100" y="1428736"/>
            <a:ext cx="7215238" cy="3357586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2000"/>
                                        <p:tgtEl>
                                          <p:spTgt spid="11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3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/>
      <p:bldP spid="5135" grpId="0"/>
      <p:bldP spid="5136" grpId="0"/>
      <p:bldP spid="5137" grpId="0"/>
      <p:bldP spid="11344" grpId="0" animBg="1"/>
      <p:bldP spid="11345" grpId="0" animBg="1"/>
      <p:bldP spid="5144" grpId="0"/>
      <p:bldP spid="57" grpId="0" animBg="1"/>
      <p:bldP spid="58" grpId="0" animBg="1"/>
      <p:bldP spid="59" grpId="0" animBg="1"/>
      <p:bldP spid="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23528" y="1052736"/>
            <a:ext cx="20716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Параметры конечного раствора</a:t>
            </a:r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2843808" y="980728"/>
            <a:ext cx="2286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Параметры исходных  растворов</a:t>
            </a:r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5796136" y="1052736"/>
            <a:ext cx="3143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Доли  исходных  растворов   в конечном растворе                     </a:t>
            </a:r>
          </a:p>
        </p:txBody>
      </p:sp>
      <p:cxnSp>
        <p:nvCxnSpPr>
          <p:cNvPr id="8200" name="AutoShape 7"/>
          <p:cNvCxnSpPr>
            <a:cxnSpLocks noChangeShapeType="1"/>
          </p:cNvCxnSpPr>
          <p:nvPr/>
        </p:nvCxnSpPr>
        <p:spPr bwMode="auto">
          <a:xfrm flipV="1">
            <a:off x="1714500" y="2714625"/>
            <a:ext cx="1800225" cy="7143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sp>
        <p:nvSpPr>
          <p:cNvPr id="8201" name="Line 8"/>
          <p:cNvSpPr>
            <a:spLocks noChangeShapeType="1"/>
          </p:cNvSpPr>
          <p:nvPr/>
        </p:nvSpPr>
        <p:spPr bwMode="auto">
          <a:xfrm>
            <a:off x="1714500" y="3429000"/>
            <a:ext cx="1857375" cy="7858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202" name="Line 9"/>
          <p:cNvSpPr>
            <a:spLocks noChangeShapeType="1"/>
          </p:cNvSpPr>
          <p:nvPr/>
        </p:nvSpPr>
        <p:spPr bwMode="auto">
          <a:xfrm flipV="1">
            <a:off x="3571875" y="2786063"/>
            <a:ext cx="3786188" cy="1428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203" name="Line 10"/>
          <p:cNvSpPr>
            <a:spLocks noChangeShapeType="1"/>
          </p:cNvSpPr>
          <p:nvPr/>
        </p:nvSpPr>
        <p:spPr bwMode="auto">
          <a:xfrm>
            <a:off x="3500438" y="2714625"/>
            <a:ext cx="3889375" cy="1368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928688" y="3214688"/>
            <a:ext cx="971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30%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429000" y="2214563"/>
            <a:ext cx="1785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15% (х г)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2852742" y="4314286"/>
            <a:ext cx="23574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% -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( 200-х) г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 rot="-1141404">
            <a:off x="5529263" y="2681288"/>
            <a:ext cx="1368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65-30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 rot="1164030">
            <a:off x="5676900" y="3719513"/>
            <a:ext cx="1143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30-15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7000875" y="2143125"/>
            <a:ext cx="1908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7143750" y="4143375"/>
            <a:ext cx="1871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graphicFrame>
        <p:nvGraphicFramePr>
          <p:cNvPr id="2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84105339"/>
              </p:ext>
            </p:extLst>
          </p:nvPr>
        </p:nvGraphicFramePr>
        <p:xfrm>
          <a:off x="582613" y="5000625"/>
          <a:ext cx="1690687" cy="717550"/>
        </p:xfrm>
        <a:graphic>
          <a:graphicData uri="http://schemas.openxmlformats.org/presentationml/2006/ole">
            <p:oleObj spid="_x0000_s8203" name="Формула" r:id="rId3" imgW="888614" imgH="393529" progId="Equation.3">
              <p:embed/>
            </p:oleObj>
          </a:graphicData>
        </a:graphic>
      </p:graphicFrame>
      <p:graphicFrame>
        <p:nvGraphicFramePr>
          <p:cNvPr id="2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25550655"/>
              </p:ext>
            </p:extLst>
          </p:nvPr>
        </p:nvGraphicFramePr>
        <p:xfrm>
          <a:off x="3524250" y="5214938"/>
          <a:ext cx="1898650" cy="401637"/>
        </p:xfrm>
        <a:graphic>
          <a:graphicData uri="http://schemas.openxmlformats.org/presentationml/2006/ole">
            <p:oleObj spid="_x0000_s8204" name="Формула" r:id="rId4" imgW="965200" imgH="203200" progId="Equation.3">
              <p:embed/>
            </p:oleObj>
          </a:graphicData>
        </a:graphic>
      </p:graphicFrame>
      <p:graphicFrame>
        <p:nvGraphicFramePr>
          <p:cNvPr id="1024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85470930"/>
              </p:ext>
            </p:extLst>
          </p:nvPr>
        </p:nvGraphicFramePr>
        <p:xfrm>
          <a:off x="6572250" y="5214938"/>
          <a:ext cx="1071563" cy="385762"/>
        </p:xfrm>
        <a:graphic>
          <a:graphicData uri="http://schemas.openxmlformats.org/presentationml/2006/ole">
            <p:oleObj spid="_x0000_s8205" name="Формула" r:id="rId5" imgW="494870" imgH="177646" progId="Equation.3">
              <p:embed/>
            </p:oleObj>
          </a:graphicData>
        </a:graphic>
      </p:graphicFrame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85750" y="5786438"/>
            <a:ext cx="8715375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140 г – масса первого сплава, тогда 200 – 140 = 60 (г) – масса второго сплава.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Ответ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140 г и 60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Monotype Corsiva" pitchFamily="66" charset="0"/>
              </a:rPr>
              <a:t> </a:t>
            </a:r>
          </a:p>
          <a:p>
            <a:endParaRPr lang="ru-RU" dirty="0"/>
          </a:p>
        </p:txBody>
      </p:sp>
      <p:sp>
        <p:nvSpPr>
          <p:cNvPr id="8212" name="Прямоугольник 4"/>
          <p:cNvSpPr>
            <a:spLocks noChangeArrowheads="1"/>
          </p:cNvSpPr>
          <p:nvPr/>
        </p:nvSpPr>
        <p:spPr bwMode="auto">
          <a:xfrm>
            <a:off x="1187624" y="290513"/>
            <a:ext cx="64085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креста или квадрат Пирсона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Рисунок 24" descr="0_9ca8_70939b9a_XS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19414" y="2625979"/>
            <a:ext cx="286702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9" grpId="0"/>
      <p:bldP spid="9230" grpId="0"/>
      <p:bldP spid="9231" grpId="0"/>
      <p:bldP spid="9232" grpId="0"/>
      <p:bldP spid="9233" grpId="0"/>
      <p:bldP spid="9236" grpId="0"/>
      <p:bldP spid="9237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000625"/>
            <a:ext cx="8183562" cy="1655763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Взять 6+2=8 частей чая ценой по 5 гривен и по одной части ценой 8 гривен и 12 гривен за один фунт. Возьмём 8/10 фунта чая ценой по 5 гривен за фунт и по 1/10 фунта чая ценой 8 и 12 гривен за фунт, то получим 1 фунт чая ценой 8/10∙5+1/10∙8+1/10∙12=6 гривен.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4590" y="2178874"/>
            <a:ext cx="8072438" cy="1785937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Л. Ф. Магницкого для трёх веществ</a:t>
            </a: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Times New Roman" pitchFamily="18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Некто имеет чай трёх сортов – цейлонский по 5 гривен за фунт, индийский       по 8 гривен за фунт и китайский по 12 гривен за фунт. В каких долях нужно смешать эти сорта, чтобы получить чай стоимостью 6 гривен за фунт?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69169" y="3703027"/>
            <a:ext cx="3314700" cy="14335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3714752"/>
            <a:ext cx="3313113" cy="14398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71538" y="4286256"/>
            <a:ext cx="360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6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1428728" y="4000504"/>
            <a:ext cx="719137" cy="4714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28728" y="4572008"/>
            <a:ext cx="647700" cy="2873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43125" y="3786188"/>
            <a:ext cx="287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031984" y="4727584"/>
            <a:ext cx="504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12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428875" y="3929063"/>
            <a:ext cx="1295400" cy="8334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3" idx="3"/>
            <a:endCxn id="18" idx="1"/>
          </p:cNvCxnSpPr>
          <p:nvPr/>
        </p:nvCxnSpPr>
        <p:spPr>
          <a:xfrm flipV="1">
            <a:off x="2536809" y="3971132"/>
            <a:ext cx="1106504" cy="9413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643313" y="3786188"/>
            <a:ext cx="431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714750" y="4643438"/>
            <a:ext cx="360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000628" y="4286256"/>
            <a:ext cx="360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6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5357818" y="4000504"/>
            <a:ext cx="720725" cy="431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357818" y="4572008"/>
            <a:ext cx="647700" cy="3603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072198" y="3786190"/>
            <a:ext cx="504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000760" y="4714884"/>
            <a:ext cx="504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6357950" y="4000504"/>
            <a:ext cx="1152525" cy="9048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6286512" y="3929066"/>
            <a:ext cx="1152525" cy="9366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429520" y="3786190"/>
            <a:ext cx="431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429520" y="4643446"/>
            <a:ext cx="43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2562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1676429" cy="238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30"/>
          <p:cNvSpPr/>
          <p:nvPr/>
        </p:nvSpPr>
        <p:spPr>
          <a:xfrm>
            <a:off x="2357438" y="428625"/>
            <a:ext cx="508635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Магницкий Л.Ф.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15"/>
          <p:cNvSpPr>
            <a:spLocks noChangeArrowheads="1"/>
          </p:cNvSpPr>
          <p:nvPr/>
        </p:nvSpPr>
        <p:spPr bwMode="auto">
          <a:xfrm>
            <a:off x="2357438" y="1077166"/>
            <a:ext cx="66436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Замечательный русский математик и педагог Леонтий Филиппович Магницкий (1669—1739) фамилию свою получил (1700) от Петра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умение притягивать к наукам молодых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4" grpId="1" animBg="1"/>
      <p:bldP spid="5" grpId="0" animBg="1"/>
      <p:bldP spid="7" grpId="0"/>
      <p:bldP spid="12" grpId="0"/>
      <p:bldP spid="13" grpId="0"/>
      <p:bldP spid="18" grpId="0"/>
      <p:bldP spid="19" grpId="0"/>
      <p:bldP spid="20" grpId="0"/>
      <p:bldP spid="28" grpId="0"/>
      <p:bldP spid="30" grpId="0"/>
      <p:bldP spid="35" grpId="0"/>
      <p:bldP spid="36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1"/>
          <p:cNvGrpSpPr>
            <a:grpSpLocks/>
          </p:cNvGrpSpPr>
          <p:nvPr/>
        </p:nvGrpSpPr>
        <p:grpSpPr bwMode="auto">
          <a:xfrm>
            <a:off x="1643063" y="2143125"/>
            <a:ext cx="5902325" cy="3022600"/>
            <a:chOff x="1035" y="1350"/>
            <a:chExt cx="3718" cy="1904"/>
          </a:xfrm>
        </p:grpSpPr>
        <p:sp>
          <p:nvSpPr>
            <p:cNvPr id="26632" name="Line 2"/>
            <p:cNvSpPr>
              <a:spLocks noChangeShapeType="1"/>
            </p:cNvSpPr>
            <p:nvPr/>
          </p:nvSpPr>
          <p:spPr bwMode="auto">
            <a:xfrm>
              <a:off x="1035" y="1985"/>
              <a:ext cx="37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6633" name="Line 3"/>
            <p:cNvSpPr>
              <a:spLocks noChangeShapeType="1"/>
            </p:cNvSpPr>
            <p:nvPr/>
          </p:nvSpPr>
          <p:spPr bwMode="auto">
            <a:xfrm>
              <a:off x="1035" y="2121"/>
              <a:ext cx="37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6634" name="Line 4"/>
            <p:cNvSpPr>
              <a:spLocks noChangeShapeType="1"/>
            </p:cNvSpPr>
            <p:nvPr/>
          </p:nvSpPr>
          <p:spPr bwMode="auto">
            <a:xfrm>
              <a:off x="1035" y="2438"/>
              <a:ext cx="37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6635" name="Line 5"/>
            <p:cNvSpPr>
              <a:spLocks noChangeShapeType="1"/>
            </p:cNvSpPr>
            <p:nvPr/>
          </p:nvSpPr>
          <p:spPr bwMode="auto">
            <a:xfrm>
              <a:off x="1035" y="2575"/>
              <a:ext cx="37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6636" name="Line 6"/>
            <p:cNvSpPr>
              <a:spLocks noChangeShapeType="1"/>
            </p:cNvSpPr>
            <p:nvPr/>
          </p:nvSpPr>
          <p:spPr bwMode="auto">
            <a:xfrm flipH="1">
              <a:off x="1215" y="1350"/>
              <a:ext cx="909" cy="1769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6637" name="Line 7"/>
            <p:cNvSpPr>
              <a:spLocks noChangeShapeType="1"/>
            </p:cNvSpPr>
            <p:nvPr/>
          </p:nvSpPr>
          <p:spPr bwMode="auto">
            <a:xfrm flipH="1">
              <a:off x="2149" y="1395"/>
              <a:ext cx="909" cy="1769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26638" name="Line 8"/>
            <p:cNvSpPr>
              <a:spLocks noChangeShapeType="1"/>
            </p:cNvSpPr>
            <p:nvPr/>
          </p:nvSpPr>
          <p:spPr bwMode="auto">
            <a:xfrm flipH="1">
              <a:off x="3211" y="1486"/>
              <a:ext cx="909" cy="1769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00063" y="2000250"/>
            <a:ext cx="7858125" cy="286450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6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6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      первичного закрепления</a:t>
            </a:r>
          </a:p>
        </p:txBody>
      </p:sp>
      <p:pic>
        <p:nvPicPr>
          <p:cNvPr id="2662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590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3"/>
          <p:cNvPicPr>
            <a:picLocks noChangeAspect="1" noChangeArrowheads="1"/>
          </p:cNvPicPr>
          <p:nvPr/>
        </p:nvPicPr>
        <p:blipFill>
          <a:blip r:embed="rId4" cstate="print"/>
          <a:srcRect r="20239" b="786"/>
          <a:stretch>
            <a:fillRect/>
          </a:stretch>
        </p:blipFill>
        <p:spPr bwMode="auto">
          <a:xfrm>
            <a:off x="7023100" y="0"/>
            <a:ext cx="21209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7500958" y="6357958"/>
            <a:ext cx="1500198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Оглавление</a:t>
            </a:r>
            <a:endParaRPr lang="ru-RU" sz="1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75" y="0"/>
            <a:ext cx="2524125" cy="171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571613"/>
          <a:ext cx="8429684" cy="228601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1074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75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4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0206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462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растворов</a:t>
                      </a: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, смесей, сплавов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% содержание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меди </a:t>
                      </a: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(доля содержания вещества)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Масса раствора (смеси, сплава)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Масса вещества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9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 pitchFamily="18" charset="0"/>
                          <a:cs typeface="Times New Roman" pitchFamily="18" charset="0"/>
                        </a:rPr>
                        <a:t>Первый сплав</a:t>
                      </a: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34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 pitchFamily="18" charset="0"/>
                          <a:cs typeface="Times New Roman" pitchFamily="18" charset="0"/>
                        </a:rPr>
                        <a:t>Второй </a:t>
                      </a:r>
                      <a:r>
                        <a:rPr lang="ru-RU" sz="18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сплав</a:t>
                      </a: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99792" y="2996952"/>
            <a:ext cx="1928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45%=0,45</a:t>
            </a:r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99792" y="3356992"/>
            <a:ext cx="192881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40%=0,4</a:t>
            </a:r>
          </a:p>
          <a:p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00563" y="3000375"/>
            <a:ext cx="1071562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кг</a:t>
            </a:r>
          </a:p>
          <a:p>
            <a:endParaRPr lang="ru-RU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3968" y="3356992"/>
            <a:ext cx="142875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(12 + х) кг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43625" y="3000375"/>
            <a:ext cx="200025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0,45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= 5,4 кг</a:t>
            </a:r>
          </a:p>
          <a:p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643563" y="3357563"/>
            <a:ext cx="3500437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0,4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(12+х)= 4,8+0,4х кг </a:t>
            </a:r>
          </a:p>
          <a:p>
            <a:endParaRPr lang="ru-RU" dirty="0"/>
          </a:p>
        </p:txBody>
      </p:sp>
      <p:pic>
        <p:nvPicPr>
          <p:cNvPr id="27657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688" y="142875"/>
            <a:ext cx="1357312" cy="14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4" name="Rectangle 29"/>
          <p:cNvSpPr>
            <a:spLocks noChangeArrowheads="1"/>
          </p:cNvSpPr>
          <p:nvPr/>
        </p:nvSpPr>
        <p:spPr bwMode="auto">
          <a:xfrm>
            <a:off x="928688" y="0"/>
            <a:ext cx="7429500" cy="13573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Сплав олова с медью весом 12кг содержит 45% меди. 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чистого олова нужно добавить, чтобы получить 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сплав, содержащий 40% меди.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915296" y="4253323"/>
            <a:ext cx="87868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4,8+0,4х = 5,4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660" name="Прямая соединительная линия 69"/>
          <p:cNvCxnSpPr>
            <a:cxnSpLocks noChangeShapeType="1"/>
          </p:cNvCxnSpPr>
          <p:nvPr/>
        </p:nvCxnSpPr>
        <p:spPr bwMode="auto">
          <a:xfrm rot="16200000" flipV="1">
            <a:off x="7858126" y="571500"/>
            <a:ext cx="571500" cy="4286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919163" y="4638292"/>
            <a:ext cx="64293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0,4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5,4-4,8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0,4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0,6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1,5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означает, что нужно добавить 1,5 кг чистого олова.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Ответ:1,5 кг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25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688" y="142875"/>
            <a:ext cx="1357312" cy="14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285750" y="4500563"/>
            <a:ext cx="828675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0,3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+0,1(600−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)=0,15∙600, 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=150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150 г первого раствора, тогда 600−150=450(г) второго раствора.</a:t>
            </a: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150 г, 450 г.</a:t>
            </a: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678" name="Прямая соединительная линия 69"/>
          <p:cNvCxnSpPr>
            <a:cxnSpLocks noChangeShapeType="1"/>
          </p:cNvCxnSpPr>
          <p:nvPr/>
        </p:nvCxnSpPr>
        <p:spPr bwMode="auto">
          <a:xfrm rot="16200000" flipV="1">
            <a:off x="7858126" y="500062"/>
            <a:ext cx="571500" cy="4286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5902860"/>
              </p:ext>
            </p:extLst>
          </p:nvPr>
        </p:nvGraphicFramePr>
        <p:xfrm>
          <a:off x="357158" y="1643050"/>
          <a:ext cx="8429684" cy="255855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5003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145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288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2659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растворов</a:t>
                      </a: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, смесей, сплавов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% содержание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вещества </a:t>
                      </a: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(доля содержания вещества)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Масса раствора (смеси, сплава)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Масса вещества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83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latin typeface="Times New Roman" pitchFamily="18" charset="0"/>
                          <a:cs typeface="Times New Roman" pitchFamily="18" charset="0"/>
                        </a:rPr>
                        <a:t>Первый </a:t>
                      </a:r>
                      <a:r>
                        <a:rPr lang="ru-RU" sz="1800" i="0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раствор</a:t>
                      </a:r>
                      <a:endParaRPr lang="ru-RU" sz="1800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endParaRPr lang="ru-RU" sz="1800" i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endParaRPr lang="ru-RU" sz="1800" i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03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latin typeface="Times New Roman" pitchFamily="18" charset="0"/>
                          <a:cs typeface="Times New Roman" pitchFamily="18" charset="0"/>
                        </a:rPr>
                        <a:t>Второй </a:t>
                      </a:r>
                      <a:r>
                        <a:rPr lang="ru-RU" sz="1800" i="0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раствор</a:t>
                      </a:r>
                      <a:endParaRPr lang="ru-RU" sz="1800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endParaRPr lang="ru-RU" sz="1800" i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</a:t>
                      </a:r>
                      <a:endParaRPr lang="ru-RU" sz="1800" i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68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Times New Roman" pitchFamily="18" charset="0"/>
                          <a:cs typeface="Times New Roman" pitchFamily="18" charset="0"/>
                        </a:rPr>
                        <a:t>Получившийся</a:t>
                      </a:r>
                      <a:r>
                        <a:rPr lang="ru-RU" sz="180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i="0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раствор</a:t>
                      </a:r>
                      <a:endParaRPr lang="ru-RU" sz="1800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endParaRPr lang="ru-RU" sz="1800" i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</a:t>
                      </a:r>
                      <a:endParaRPr lang="ru-RU" sz="1800" i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8680" name="TextBox 7"/>
          <p:cNvSpPr txBox="1">
            <a:spLocks noChangeArrowheads="1"/>
          </p:cNvSpPr>
          <p:nvPr/>
        </p:nvSpPr>
        <p:spPr bwMode="auto">
          <a:xfrm>
            <a:off x="6072188" y="35718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143250" y="2857500"/>
            <a:ext cx="1025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30%=0,3</a:t>
            </a:r>
            <a:endParaRPr lang="ru-RU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143250" y="3286125"/>
            <a:ext cx="1071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10%=0,1</a:t>
            </a:r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143250" y="3786188"/>
            <a:ext cx="1214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15%=0,15</a:t>
            </a:r>
            <a:endParaRPr lang="ru-RU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14938" y="2857500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 г</a:t>
            </a:r>
            <a:endParaRPr lang="ru-RU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929188" y="3286125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(600-х)г</a:t>
            </a:r>
            <a:endParaRPr lang="ru-RU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00625" y="3786188"/>
            <a:ext cx="785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600 г</a:t>
            </a:r>
            <a:endParaRPr lang="ru-RU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143750" y="2857500"/>
            <a:ext cx="85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0,3 х г</a:t>
            </a:r>
            <a:endParaRPr lang="ru-RU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858000" y="3286125"/>
            <a:ext cx="1357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0,1(600-х)г</a:t>
            </a:r>
            <a:endParaRPr lang="ru-RU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858000" y="3786188"/>
            <a:ext cx="1357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0,15 </a:t>
            </a:r>
            <a:r>
              <a:rPr lang="ru-RU" dirty="0">
                <a:solidFill>
                  <a:srgbClr val="FF0000"/>
                </a:solidFill>
                <a:cs typeface="Tahoma" pitchFamily="34" charset="0"/>
              </a:rPr>
              <a:t>∙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600г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899592" y="116633"/>
            <a:ext cx="7429500" cy="115212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Смешали 30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-ный раствор соляной кислоты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-ным раствором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 г 15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-ного раствора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граммов каждого раствора было взято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единительная линия 69"/>
          <p:cNvCxnSpPr>
            <a:cxnSpLocks noChangeShapeType="1"/>
          </p:cNvCxnSpPr>
          <p:nvPr/>
        </p:nvCxnSpPr>
        <p:spPr bwMode="auto">
          <a:xfrm flipH="1" flipV="1">
            <a:off x="7740352" y="548680"/>
            <a:ext cx="644649" cy="49949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469" y="242905"/>
            <a:ext cx="1571625" cy="1643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39552" y="2276872"/>
            <a:ext cx="1873250" cy="792163"/>
          </a:xfrm>
          <a:prstGeom prst="rect">
            <a:avLst/>
          </a:prstGeom>
          <a:solidFill>
            <a:srgbClr val="18B3D8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300788" y="2276475"/>
            <a:ext cx="1873250" cy="792163"/>
          </a:xfrm>
          <a:prstGeom prst="rect">
            <a:avLst/>
          </a:prstGeom>
          <a:solidFill>
            <a:srgbClr val="00B0F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539750" y="3068638"/>
            <a:ext cx="1874838" cy="792162"/>
          </a:xfrm>
          <a:prstGeom prst="rect">
            <a:avLst/>
          </a:prstGeom>
          <a:solidFill>
            <a:srgbClr val="00B0F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203575" y="2708275"/>
            <a:ext cx="1871663" cy="792163"/>
          </a:xfrm>
          <a:prstGeom prst="rect">
            <a:avLst/>
          </a:prstGeom>
          <a:solidFill>
            <a:srgbClr val="00B0F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6300788" y="3068638"/>
            <a:ext cx="1871662" cy="792162"/>
          </a:xfrm>
          <a:prstGeom prst="rect">
            <a:avLst/>
          </a:prstGeom>
          <a:solidFill>
            <a:srgbClr val="00B0F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39552" y="2348880"/>
            <a:ext cx="165735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медь</a:t>
            </a:r>
          </a:p>
        </p:txBody>
      </p:sp>
      <p:sp>
        <p:nvSpPr>
          <p:cNvPr id="29704" name="Text Box 7"/>
          <p:cNvSpPr txBox="1">
            <a:spLocks noChangeArrowheads="1"/>
          </p:cNvSpPr>
          <p:nvPr/>
        </p:nvSpPr>
        <p:spPr bwMode="auto">
          <a:xfrm>
            <a:off x="539750" y="3141663"/>
            <a:ext cx="1873250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539750" y="3068638"/>
            <a:ext cx="14398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олово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300788" y="2276475"/>
            <a:ext cx="165735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медь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491880" y="2852936"/>
            <a:ext cx="14398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олово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6300788" y="3068638"/>
            <a:ext cx="14398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олово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6804025" y="1844675"/>
            <a:ext cx="14398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>
                <a:solidFill>
                  <a:srgbClr val="002060"/>
                </a:solidFill>
              </a:rPr>
              <a:t>(15+</a:t>
            </a:r>
            <a:r>
              <a:rPr lang="en-US" dirty="0">
                <a:solidFill>
                  <a:srgbClr val="002060"/>
                </a:solidFill>
              </a:rPr>
              <a:t>x</a:t>
            </a:r>
            <a:r>
              <a:rPr lang="ru-RU" dirty="0">
                <a:solidFill>
                  <a:srgbClr val="002060"/>
                </a:solidFill>
              </a:rPr>
              <a:t>) кг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7193757" y="3100388"/>
            <a:ext cx="9366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70%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1476375" y="3068638"/>
            <a:ext cx="93503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60%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1187450" y="1844675"/>
            <a:ext cx="12239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 кг</a:t>
            </a:r>
          </a:p>
        </p:txBody>
      </p:sp>
      <p:sp>
        <p:nvSpPr>
          <p:cNvPr id="29713" name="Text Box 16"/>
          <p:cNvSpPr txBox="1">
            <a:spLocks noChangeArrowheads="1"/>
          </p:cNvSpPr>
          <p:nvPr/>
        </p:nvSpPr>
        <p:spPr bwMode="auto">
          <a:xfrm>
            <a:off x="3276600" y="1844675"/>
            <a:ext cx="15113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3851920" y="2276872"/>
            <a:ext cx="14398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кг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971550" y="3429000"/>
            <a:ext cx="15843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0,6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 кг</a:t>
            </a:r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6516688" y="3429000"/>
            <a:ext cx="18002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0,7(15+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кг</a:t>
            </a: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2627313" y="2852738"/>
            <a:ext cx="3603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>
                <a:solidFill>
                  <a:srgbClr val="002060"/>
                </a:solidFill>
              </a:rPr>
              <a:t>+</a:t>
            </a: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5508625" y="2852738"/>
            <a:ext cx="50323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>
                <a:solidFill>
                  <a:srgbClr val="002060"/>
                </a:solidFill>
              </a:rPr>
              <a:t>=</a:t>
            </a: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647700" y="4252599"/>
            <a:ext cx="8280400" cy="4330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0,6∙15+</a:t>
            </a:r>
            <a:r>
              <a:rPr 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=0,7(15+</a:t>
            </a:r>
            <a:r>
              <a:rPr 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=5</a:t>
            </a:r>
            <a:endParaRPr lang="ru-RU" sz="2200" b="1" dirty="0">
              <a:solidFill>
                <a:srgbClr val="002060"/>
              </a:solidFill>
              <a:cs typeface="Tahoma" pitchFamily="34" charset="0"/>
            </a:endParaRP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615950" y="4856444"/>
            <a:ext cx="806450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кг олова надо добавить, чтобы получить сплав, содержащий 30% меди.</a:t>
            </a: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6380885" y="5803570"/>
            <a:ext cx="2299565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5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22" name="Line 29"/>
          <p:cNvSpPr>
            <a:spLocks noChangeShapeType="1"/>
          </p:cNvSpPr>
          <p:nvPr/>
        </p:nvSpPr>
        <p:spPr bwMode="auto">
          <a:xfrm flipH="1" flipV="1">
            <a:off x="7739063" y="331788"/>
            <a:ext cx="361950" cy="723900"/>
          </a:xfrm>
          <a:prstGeom prst="line">
            <a:avLst/>
          </a:prstGeom>
          <a:noFill/>
          <a:ln w="12600">
            <a:solidFill>
              <a:srgbClr val="11111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6655" name="Text Box 31"/>
          <p:cNvSpPr txBox="1">
            <a:spLocks noChangeArrowheads="1"/>
          </p:cNvSpPr>
          <p:nvPr/>
        </p:nvSpPr>
        <p:spPr bwMode="auto">
          <a:xfrm>
            <a:off x="1403648" y="2348880"/>
            <a:ext cx="9366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40%</a:t>
            </a:r>
          </a:p>
        </p:txBody>
      </p:sp>
      <p:sp>
        <p:nvSpPr>
          <p:cNvPr id="26656" name="Text Box 32"/>
          <p:cNvSpPr txBox="1">
            <a:spLocks noChangeArrowheads="1"/>
          </p:cNvSpPr>
          <p:nvPr/>
        </p:nvSpPr>
        <p:spPr bwMode="auto">
          <a:xfrm>
            <a:off x="7164288" y="2348880"/>
            <a:ext cx="10810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30%</a:t>
            </a:r>
          </a:p>
        </p:txBody>
      </p:sp>
      <p:cxnSp>
        <p:nvCxnSpPr>
          <p:cNvPr id="29727" name="Прямая соединительная линия 69"/>
          <p:cNvCxnSpPr>
            <a:cxnSpLocks noChangeShapeType="1"/>
          </p:cNvCxnSpPr>
          <p:nvPr/>
        </p:nvCxnSpPr>
        <p:spPr bwMode="auto">
          <a:xfrm rot="16200000" flipV="1">
            <a:off x="7696200" y="693341"/>
            <a:ext cx="571500" cy="4286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611560" y="116632"/>
            <a:ext cx="7632848" cy="12241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кусок сплава меди с оловом массой 15 кг,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содержащий</a:t>
            </a:r>
          </a:p>
          <a:p>
            <a:pPr algn="ctr">
              <a:spcBef>
                <a:spcPts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40% меди.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 олова надо прибавить к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этому</a:t>
            </a:r>
          </a:p>
          <a:p>
            <a:pPr algn="ctr">
              <a:spcBef>
                <a:spcPts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куску, чтобы получившийся новый сплав содержал 30 % меди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единительная линия 69"/>
          <p:cNvCxnSpPr>
            <a:cxnSpLocks noChangeShapeType="1"/>
          </p:cNvCxnSpPr>
          <p:nvPr/>
        </p:nvCxnSpPr>
        <p:spPr bwMode="auto">
          <a:xfrm rot="16200000" flipV="1">
            <a:off x="7740922" y="692125"/>
            <a:ext cx="571500" cy="4286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4" presetClass="emph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23" dur="2000" fill="hold" masterRel="sameClick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24" dur="2000" fill="hold" masterRel="sameClick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25" dur="2000" fill="hold" masterRel="sameClick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26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2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53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8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24" presetClass="emph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41" dur="2000" fill="hold" masterRel="sameClick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42" dur="2000" fill="hold" masterRel="sameClick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43" dur="2000" fill="hold" masterRel="sameClick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44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" dur="2000" fill="hold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2000" fill="hold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0" dur="2000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52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4" dur="20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5" dur="20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6" dur="20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6000"/>
                            </p:stCondLst>
                            <p:childTnLst>
                              <p:par>
                                <p:cTn id="58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0" dur="20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" dur="20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2" dur="20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8000"/>
                            </p:stCondLst>
                            <p:childTnLst>
                              <p:par>
                                <p:cTn id="64" presetID="53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8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3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0"/>
                            </p:stCondLst>
                            <p:childTnLst>
                              <p:par>
                                <p:cTn id="75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9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2000"/>
                            </p:stCondLst>
                            <p:childTnLst>
                              <p:par>
                                <p:cTn id="81" presetID="24" presetClass="emph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2" dur="2000" fill="hold" masterRel="sameClick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83" dur="2000" fill="hold" masterRel="sameClick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84" dur="2000" fill="hold" masterRel="sameClick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85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4000"/>
                            </p:stCondLst>
                            <p:childTnLst>
                              <p:par>
                                <p:cTn id="8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9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1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6000"/>
                            </p:stCondLst>
                            <p:childTnLst>
                              <p:par>
                                <p:cTn id="93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5" dur="10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6" dur="10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7" dur="10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7000"/>
                            </p:stCondLst>
                            <p:childTnLst>
                              <p:par>
                                <p:cTn id="99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1" dur="20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2" dur="20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3" dur="20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9000"/>
                            </p:stCondLst>
                            <p:childTnLst>
                              <p:par>
                                <p:cTn id="105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7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8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9" dur="2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1000"/>
                            </p:stCondLst>
                            <p:childTnLst>
                              <p:par>
                                <p:cTn id="11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3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4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15" dur="2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3000"/>
                            </p:stCondLst>
                            <p:childTnLst>
                              <p:par>
                                <p:cTn id="11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9" dur="2000" fill="hold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0" dur="2000" fill="hold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21" dur="2000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000"/>
                            </p:stCondLst>
                            <p:childTnLst>
                              <p:par>
                                <p:cTn id="123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5" dur="20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6" dur="20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27" dur="2000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7000"/>
                            </p:stCondLst>
                            <p:childTnLst>
                              <p:par>
                                <p:cTn id="129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1" dur="2000" fill="hold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2" dur="2000" fill="hold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33" dur="2000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9000"/>
                            </p:stCondLst>
                            <p:childTnLst>
                              <p:par>
                                <p:cTn id="135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7" dur="20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8" dur="2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9" dur="2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2400"/>
                            </p:stCondLst>
                            <p:childTnLst>
                              <p:par>
                                <p:cTn id="141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3" dur="2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4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5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6400"/>
                            </p:stCondLst>
                            <p:childTnLst>
                              <p:par>
                                <p:cTn id="147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49" dur="2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50" dur="2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51" dur="20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56" dur="20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57" dur="20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58" dur="20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9000"/>
                            </p:stCondLst>
                            <p:childTnLst>
                              <p:par>
                                <p:cTn id="160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62" dur="3000" fill="hold"/>
                                        <p:tgtEl>
                                          <p:spTgt spid="26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63" dur="3000" fill="hold"/>
                                        <p:tgtEl>
                                          <p:spTgt spid="26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64" dur="3000" fill="hold"/>
                                        <p:tgtEl>
                                          <p:spTgt spid="26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animBg="1"/>
      <p:bldP spid="26626" grpId="0" animBg="1"/>
      <p:bldP spid="26627" grpId="0" animBg="1"/>
      <p:bldP spid="26627" grpId="1" animBg="1"/>
      <p:bldP spid="26628" grpId="0" animBg="1"/>
      <p:bldP spid="26628" grpId="1" animBg="1"/>
      <p:bldP spid="26629" grpId="0" animBg="1"/>
      <p:bldP spid="26629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0"/>
            <a:ext cx="1763712" cy="1844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24" name="Line 3"/>
          <p:cNvSpPr>
            <a:spLocks noChangeShapeType="1"/>
          </p:cNvSpPr>
          <p:nvPr/>
        </p:nvSpPr>
        <p:spPr bwMode="auto">
          <a:xfrm flipH="1" flipV="1">
            <a:off x="7739063" y="331788"/>
            <a:ext cx="361950" cy="723900"/>
          </a:xfrm>
          <a:prstGeom prst="line">
            <a:avLst/>
          </a:prstGeom>
          <a:noFill/>
          <a:ln w="12600">
            <a:solidFill>
              <a:srgbClr val="11111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827088" y="3573463"/>
            <a:ext cx="1800225" cy="1223962"/>
          </a:xfrm>
          <a:prstGeom prst="rect">
            <a:avLst/>
          </a:prstGeom>
          <a:solidFill>
            <a:srgbClr val="00B0F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827088" y="2420938"/>
            <a:ext cx="1800225" cy="1154112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187450" y="1916113"/>
            <a:ext cx="12969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220 г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900113" y="3573463"/>
            <a:ext cx="165735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Спирт 95 %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827088" y="3068638"/>
            <a:ext cx="1800225" cy="576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3348038" y="3213100"/>
            <a:ext cx="1800225" cy="576263"/>
          </a:xfrm>
          <a:prstGeom prst="rect">
            <a:avLst/>
          </a:prstGeom>
          <a:solidFill>
            <a:srgbClr val="00B0F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2843213" y="3357563"/>
            <a:ext cx="3603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>
                <a:solidFill>
                  <a:srgbClr val="002060"/>
                </a:solidFill>
              </a:rPr>
              <a:t>+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5364163" y="3284538"/>
            <a:ext cx="431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>
                <a:solidFill>
                  <a:srgbClr val="002060"/>
                </a:solidFill>
              </a:rPr>
              <a:t>=</a:t>
            </a: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5940425" y="3573463"/>
            <a:ext cx="1800225" cy="1223962"/>
          </a:xfrm>
          <a:prstGeom prst="rect">
            <a:avLst/>
          </a:prstGeom>
          <a:solidFill>
            <a:srgbClr val="00B0F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5940425" y="2420938"/>
            <a:ext cx="1800225" cy="1154112"/>
          </a:xfrm>
          <a:prstGeom prst="rect">
            <a:avLst/>
          </a:prstGeom>
          <a:noFill/>
          <a:ln w="936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6300788" y="1916113"/>
            <a:ext cx="12969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220 г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6011863" y="3644900"/>
            <a:ext cx="165735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Спирт 76 %</a:t>
            </a: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5940425" y="3141663"/>
            <a:ext cx="1792288" cy="576262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3419475" y="3284538"/>
            <a:ext cx="115093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971550" y="3933825"/>
            <a:ext cx="15128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0,95∙220 г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1115616" y="2924944"/>
            <a:ext cx="13684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-0,95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</a:t>
            </a:r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4284663" y="3284538"/>
            <a:ext cx="71913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</a:t>
            </a:r>
          </a:p>
        </p:txBody>
      </p:sp>
      <p:sp>
        <p:nvSpPr>
          <p:cNvPr id="29718" name="Text Box 22"/>
          <p:cNvSpPr txBox="1">
            <a:spLocks noChangeArrowheads="1"/>
          </p:cNvSpPr>
          <p:nvPr/>
        </p:nvSpPr>
        <p:spPr bwMode="auto">
          <a:xfrm>
            <a:off x="827088" y="4292600"/>
            <a:ext cx="2016125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0,95∙220−0,95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6084888" y="4283075"/>
            <a:ext cx="158273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0,76∙220 г</a:t>
            </a:r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2642177" y="4650642"/>
            <a:ext cx="4033837" cy="7895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Массовая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спирта после</a:t>
            </a:r>
          </a:p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добавления воды не изменилась</a:t>
            </a:r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755650" y="5516563"/>
            <a:ext cx="2016125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0,95∙220−0,95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23" name="Text Box 27"/>
          <p:cNvSpPr txBox="1">
            <a:spLocks noChangeArrowheads="1"/>
          </p:cNvSpPr>
          <p:nvPr/>
        </p:nvSpPr>
        <p:spPr bwMode="auto">
          <a:xfrm>
            <a:off x="2483768" y="5517232"/>
            <a:ext cx="4318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</a:rPr>
              <a:t>=</a:t>
            </a:r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2771800" y="5517232"/>
            <a:ext cx="1582738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0,76∙220 </a:t>
            </a:r>
          </a:p>
        </p:txBody>
      </p:sp>
      <p:sp>
        <p:nvSpPr>
          <p:cNvPr id="29725" name="Text Box 29"/>
          <p:cNvSpPr txBox="1">
            <a:spLocks noChangeArrowheads="1"/>
          </p:cNvSpPr>
          <p:nvPr/>
        </p:nvSpPr>
        <p:spPr bwMode="auto">
          <a:xfrm>
            <a:off x="4355976" y="5517232"/>
            <a:ext cx="1871663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=44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26" name="Text Box 30"/>
          <p:cNvSpPr txBox="1">
            <a:spLocks noChangeArrowheads="1"/>
          </p:cNvSpPr>
          <p:nvPr/>
        </p:nvSpPr>
        <p:spPr bwMode="auto">
          <a:xfrm>
            <a:off x="6228184" y="6093296"/>
            <a:ext cx="619283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44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467544" y="0"/>
            <a:ext cx="7632848" cy="12241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приготовления лекарства потребовался 76 %-ный спирт.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Провизор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налил в колбу 220 г 95 %-ного спирта.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отлил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некоторое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спирта 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добавил в колбу столько же воды.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 воды добавил провизор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Прямая соединительная линия 69"/>
          <p:cNvCxnSpPr>
            <a:cxnSpLocks noChangeShapeType="1"/>
          </p:cNvCxnSpPr>
          <p:nvPr/>
        </p:nvCxnSpPr>
        <p:spPr bwMode="auto">
          <a:xfrm rot="16200000" flipV="1">
            <a:off x="7668914" y="548109"/>
            <a:ext cx="571500" cy="4286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22" dur="20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99"/>
                                      </p:to>
                                    </p:animClr>
                                    <p:set>
                                      <p:cBhvr additive="repl">
                                        <p:cTn id="23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25" dur="2000" fill="hold" masterRel="sameClick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99"/>
                                      </p:to>
                                    </p:animClr>
                                    <p:set>
                                      <p:cBhvr additive="repl">
                                        <p:cTn id="26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0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1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00"/>
                            </p:stCondLst>
                            <p:childTnLst>
                              <p:par>
                                <p:cTn id="34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6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7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9" presetClass="exit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 additive="repl">
                                        <p:cTn id="41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8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53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4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9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5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53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9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1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4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5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6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9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0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81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mph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3" dur="indefinite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strVal val="rgb(-1,-52,0)"/>
                                      </p:to>
                                    </p:set>
                                    <p:set>
                                      <p:cBhvr additive="repl">
                                        <p:cTn id="84" dur="indefinite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6" dur="indefinite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strVal val="rgb(-1,-52,0)"/>
                                      </p:to>
                                    </p:set>
                                    <p:set>
                                      <p:cBhvr additive="repl">
                                        <p:cTn id="87" dur="indefinite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91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92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3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300"/>
                            </p:stCondLst>
                            <p:childTnLst>
                              <p:par>
                                <p:cTn id="95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97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98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9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3" dur="1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04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5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800"/>
                            </p:stCondLst>
                            <p:childTnLst>
                              <p:par>
                                <p:cTn id="107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9" dur="10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0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900"/>
                            </p:stCondLst>
                            <p:childTnLst>
                              <p:par>
                                <p:cTn id="113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5" dur="1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6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7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1" dur="10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2" dur="100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3" dur="100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9" presetClass="exit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 additive="repl">
                                        <p:cTn id="125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9" presetClass="exit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 additive="repl">
                                        <p:cTn id="128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800"/>
                            </p:stCondLst>
                            <p:childTnLst>
                              <p:par>
                                <p:cTn id="131" presetID="40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3" dur="10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4" dur="10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5" dur="10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9600"/>
                            </p:stCondLst>
                            <p:childTnLst>
                              <p:par>
                                <p:cTn id="137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39" dur="8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40" dur="8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41" dur="8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1600"/>
                            </p:stCondLst>
                            <p:childTnLst>
                              <p:par>
                                <p:cTn id="143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45" dur="8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46" dur="8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47" dur="8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2200"/>
                            </p:stCondLst>
                            <p:childTnLst>
                              <p:par>
                                <p:cTn id="149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51" dur="80" fill="hold"/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52" dur="80" fill="hold"/>
                                        <p:tgtEl>
                                          <p:spTgt spid="297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53" dur="80" fill="hold"/>
                                        <p:tgtEl>
                                          <p:spTgt spid="297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280"/>
                            </p:stCondLst>
                            <p:childTnLst>
                              <p:par>
                                <p:cTn id="155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57" dur="8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58" dur="8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59" dur="8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640"/>
                            </p:stCondLst>
                            <p:childTnLst>
                              <p:par>
                                <p:cTn id="161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63" dur="8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64" dur="8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65" dur="8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2840"/>
                            </p:stCondLst>
                            <p:childTnLst>
                              <p:par>
                                <p:cTn id="167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69" dur="8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70" dur="8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102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-52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71" dur="8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05" grpId="0" animBg="1"/>
      <p:bldP spid="29705" grpId="1" animBg="1"/>
      <p:bldP spid="29706" grpId="0" animBg="1"/>
      <p:bldP spid="29709" grpId="0" animBg="1"/>
      <p:bldP spid="29710" grpId="0" animBg="1"/>
      <p:bldP spid="297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395536" y="3933056"/>
            <a:ext cx="8398644" cy="225953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Monotype Corsiva" pitchFamily="66" charset="0"/>
              </a:rPr>
              <a:t>     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хотите научиться плавать, то смело входите в воду, а если хотите научиться решать задачи, то решайте их</a:t>
            </a:r>
            <a:b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Дьёрдь Пойа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7620000" cy="3348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00063" y="3071813"/>
            <a:ext cx="1873250" cy="792162"/>
          </a:xfrm>
          <a:prstGeom prst="rect">
            <a:avLst/>
          </a:prstGeom>
          <a:solidFill>
            <a:srgbClr val="00B0F0"/>
          </a:soli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214688" y="2286000"/>
            <a:ext cx="1873250" cy="792163"/>
          </a:xfrm>
          <a:prstGeom prst="rect">
            <a:avLst/>
          </a:prstGeom>
          <a:solidFill>
            <a:srgbClr val="00B0F0"/>
          </a:soli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300788" y="2276475"/>
            <a:ext cx="1873250" cy="792163"/>
          </a:xfrm>
          <a:prstGeom prst="rect">
            <a:avLst/>
          </a:prstGeom>
          <a:solidFill>
            <a:srgbClr val="00B0F0"/>
          </a:soli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00063" y="2286000"/>
            <a:ext cx="1874837" cy="792163"/>
          </a:xfrm>
          <a:prstGeom prst="rect">
            <a:avLst/>
          </a:prstGeom>
          <a:solidFill>
            <a:srgbClr val="00B0F0"/>
          </a:solidFill>
          <a:ln w="936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203575" y="3068638"/>
            <a:ext cx="1871663" cy="792162"/>
          </a:xfrm>
          <a:prstGeom prst="rect">
            <a:avLst/>
          </a:prstGeom>
          <a:solidFill>
            <a:srgbClr val="00B0F0"/>
          </a:soli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6286500" y="3071813"/>
            <a:ext cx="1871663" cy="792162"/>
          </a:xfrm>
          <a:prstGeom prst="rect">
            <a:avLst/>
          </a:prstGeom>
          <a:solidFill>
            <a:srgbClr val="00B0F0"/>
          </a:soli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642938" y="2571750"/>
            <a:ext cx="14398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золото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286125" y="2500313"/>
            <a:ext cx="14398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золото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6286500" y="2500313"/>
            <a:ext cx="14398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золото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6804025" y="1844675"/>
            <a:ext cx="14398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7215188" y="2500313"/>
            <a:ext cx="9366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40%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4143375" y="2500313"/>
            <a:ext cx="8651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60%</a:t>
            </a:r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1500188" y="2571750"/>
            <a:ext cx="93503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35%</a:t>
            </a:r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1187450" y="1844675"/>
            <a:ext cx="12239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3276600" y="1844675"/>
            <a:ext cx="151130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4067175" y="1844675"/>
            <a:ext cx="14398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071563" y="3286125"/>
            <a:ext cx="15843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0,35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3714750" y="3214688"/>
            <a:ext cx="10080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0,6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6572250" y="3214688"/>
            <a:ext cx="18002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0,4(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0741" name="Text Box 21"/>
          <p:cNvSpPr txBox="1">
            <a:spLocks noChangeArrowheads="1"/>
          </p:cNvSpPr>
          <p:nvPr/>
        </p:nvSpPr>
        <p:spPr bwMode="auto">
          <a:xfrm>
            <a:off x="2627313" y="2852738"/>
            <a:ext cx="3603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>
                <a:solidFill>
                  <a:srgbClr val="002060"/>
                </a:solidFill>
              </a:rPr>
              <a:t>+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5508625" y="2852738"/>
            <a:ext cx="50323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>
                <a:solidFill>
                  <a:srgbClr val="002060"/>
                </a:solidFill>
              </a:rPr>
              <a:t>=</a:t>
            </a:r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500063" y="4214813"/>
            <a:ext cx="8280400" cy="963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0,35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+0,6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=0,4(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500063" y="5240338"/>
            <a:ext cx="8064500" cy="14641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4:1</a:t>
            </a: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500"/>
              </a:spcBef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4:1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1769" name="Picture 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4786313"/>
            <a:ext cx="1655762" cy="1655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1770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13" y="214313"/>
            <a:ext cx="1500187" cy="156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36" name="Rectangle 29"/>
          <p:cNvSpPr>
            <a:spLocks noChangeArrowheads="1"/>
          </p:cNvSpPr>
          <p:nvPr/>
        </p:nvSpPr>
        <p:spPr bwMode="auto">
          <a:xfrm>
            <a:off x="285750" y="142875"/>
            <a:ext cx="7991475" cy="12144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1772" name="Text Box 31"/>
          <p:cNvSpPr txBox="1">
            <a:spLocks noChangeArrowheads="1"/>
          </p:cNvSpPr>
          <p:nvPr/>
        </p:nvSpPr>
        <p:spPr bwMode="auto">
          <a:xfrm>
            <a:off x="357188" y="142875"/>
            <a:ext cx="8072437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два сплава с разным содержанием золота. В первом сплаве содержится 35%, а во втором – 60% золота. </a:t>
            </a:r>
            <a:endParaRPr lang="en-US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отношении надо взять первый и второй сплавы, чтобы получить из них новый сплав, содержащий 40% золота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1773" name="Line 29"/>
          <p:cNvSpPr>
            <a:spLocks noChangeShapeType="1"/>
          </p:cNvSpPr>
          <p:nvPr/>
        </p:nvSpPr>
        <p:spPr bwMode="auto">
          <a:xfrm flipH="1" flipV="1">
            <a:off x="7929563" y="428625"/>
            <a:ext cx="361950" cy="723900"/>
          </a:xfrm>
          <a:prstGeom prst="line">
            <a:avLst/>
          </a:prstGeom>
          <a:noFill/>
          <a:ln w="12600">
            <a:solidFill>
              <a:srgbClr val="11111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40" name="Прямоугольник 39"/>
          <p:cNvSpPr>
            <a:spLocks noChangeArrowheads="1"/>
          </p:cNvSpPr>
          <p:nvPr/>
        </p:nvSpPr>
        <p:spPr bwMode="auto">
          <a:xfrm>
            <a:off x="611560" y="4797152"/>
            <a:ext cx="7152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5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6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1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5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9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1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5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6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7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2" dur="500" fill="hold"/>
                                        <p:tgtEl>
                                          <p:spTgt spid="30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3" dur="500" fill="hold"/>
                                        <p:tgtEl>
                                          <p:spTgt spid="30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84" dur="500"/>
                                        <p:tgtEl>
                                          <p:spTgt spid="30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8" dur="500" fill="hold"/>
                                        <p:tgtEl>
                                          <p:spTgt spid="30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9" dur="500" fill="hold"/>
                                        <p:tgtEl>
                                          <p:spTgt spid="30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0" dur="500"/>
                                        <p:tgtEl>
                                          <p:spTgt spid="30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30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30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6" dur="500"/>
                                        <p:tgtEl>
                                          <p:spTgt spid="30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9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0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21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5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6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27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 animBg="1"/>
      <p:bldP spid="30722" grpId="0" animBg="1"/>
      <p:bldP spid="30723" grpId="0" animBg="1"/>
      <p:bldP spid="30724" grpId="0" animBg="1"/>
      <p:bldP spid="30725" grpId="0" animBg="1"/>
      <p:bldP spid="30725" grpId="1" animBg="1"/>
      <p:bldP spid="30726" grpId="0" animBg="1"/>
      <p:bldP spid="30726" grpId="1" animBg="1"/>
      <p:bldP spid="30734" grpId="0"/>
      <p:bldP spid="30743" grpId="0"/>
      <p:bldP spid="30744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32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marL="342900" indent="-341313"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32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5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342900" indent="-341313">
              <a:spcBef>
                <a:spcPts val="5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5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2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5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Ответ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2 части золота 375 пробы и 1 часть золота750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пробы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flipV="1">
            <a:off x="2843213" y="2635250"/>
            <a:ext cx="1008062" cy="939800"/>
          </a:xfrm>
          <a:prstGeom prst="line">
            <a:avLst/>
          </a:prstGeom>
          <a:noFill/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2843213" y="3789363"/>
            <a:ext cx="935037" cy="936625"/>
          </a:xfrm>
          <a:prstGeom prst="line">
            <a:avLst/>
          </a:prstGeom>
          <a:noFill/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 flipV="1">
            <a:off x="4500563" y="2635250"/>
            <a:ext cx="1944687" cy="2092325"/>
          </a:xfrm>
          <a:prstGeom prst="line">
            <a:avLst/>
          </a:prstGeom>
          <a:noFill/>
          <a:ln w="936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4500563" y="2636838"/>
            <a:ext cx="1943100" cy="2232025"/>
          </a:xfrm>
          <a:prstGeom prst="line">
            <a:avLst/>
          </a:prstGeom>
          <a:noFill/>
          <a:ln w="936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785938"/>
            <a:ext cx="1428750" cy="153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2776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4835" y="418308"/>
            <a:ext cx="1571625" cy="1643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441" name="Rectangle 29"/>
          <p:cNvSpPr>
            <a:spLocks noChangeArrowheads="1"/>
          </p:cNvSpPr>
          <p:nvPr/>
        </p:nvSpPr>
        <p:spPr bwMode="auto">
          <a:xfrm>
            <a:off x="500063" y="142875"/>
            <a:ext cx="7777162" cy="1209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>
            <a:off x="719931" y="186553"/>
            <a:ext cx="7704138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каких пропорциях нужно сплавить золото 375 пробы с золотом 750 пробы, чтобы получить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золото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500 пробы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779" name="Прямая соединительная линия 12"/>
          <p:cNvCxnSpPr>
            <a:cxnSpLocks noChangeShapeType="1"/>
          </p:cNvCxnSpPr>
          <p:nvPr/>
        </p:nvCxnSpPr>
        <p:spPr bwMode="auto">
          <a:xfrm rot="16200000" flipV="1">
            <a:off x="7777162" y="1009867"/>
            <a:ext cx="571500" cy="4286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Прямоугольник 11"/>
          <p:cNvSpPr/>
          <p:nvPr/>
        </p:nvSpPr>
        <p:spPr>
          <a:xfrm>
            <a:off x="2214563" y="3429000"/>
            <a:ext cx="71437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500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7625" y="2357438"/>
            <a:ext cx="7143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375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86188" y="4429125"/>
            <a:ext cx="71437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750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43688" y="4572000"/>
            <a:ext cx="71437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125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72250" y="2357438"/>
            <a:ext cx="100012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250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43688" y="3429000"/>
            <a:ext cx="7223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:</a:t>
            </a:r>
            <a:endParaRPr lang="ru-RU" sz="24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2771" grpId="0" animBg="1"/>
      <p:bldP spid="32772" grpId="0" animBg="1"/>
      <p:bldP spid="32773" grpId="0" animBg="1"/>
      <p:bldP spid="32774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457200" y="2000250"/>
            <a:ext cx="8472488" cy="4095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80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45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1313">
              <a:spcBef>
                <a:spcPts val="45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взять 7 частей пресной воды  и 3 части морской воды. По условию </a:t>
            </a:r>
          </a:p>
          <a:p>
            <a:pPr marL="342900" indent="-341313">
              <a:spcBef>
                <a:spcPts val="450"/>
              </a:spcBef>
              <a:buClrTx/>
              <a:buSzPct val="65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морской воды 30 кг и это 3 части, а 7 частей пресной воды – это 70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5" name="Line 2"/>
          <p:cNvSpPr>
            <a:spLocks noChangeShapeType="1"/>
          </p:cNvSpPr>
          <p:nvPr/>
        </p:nvSpPr>
        <p:spPr bwMode="auto">
          <a:xfrm flipV="1">
            <a:off x="2500313" y="2786063"/>
            <a:ext cx="1285875" cy="1009650"/>
          </a:xfrm>
          <a:prstGeom prst="line">
            <a:avLst/>
          </a:prstGeom>
          <a:noFill/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3796" name="Line 3"/>
          <p:cNvSpPr>
            <a:spLocks noChangeShapeType="1"/>
          </p:cNvSpPr>
          <p:nvPr/>
        </p:nvSpPr>
        <p:spPr bwMode="auto">
          <a:xfrm>
            <a:off x="2500313" y="3857625"/>
            <a:ext cx="1357312" cy="928688"/>
          </a:xfrm>
          <a:prstGeom prst="line">
            <a:avLst/>
          </a:prstGeom>
          <a:noFill/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3797" name="Line 4"/>
          <p:cNvSpPr>
            <a:spLocks noChangeShapeType="1"/>
          </p:cNvSpPr>
          <p:nvPr/>
        </p:nvSpPr>
        <p:spPr bwMode="auto">
          <a:xfrm flipV="1">
            <a:off x="4286250" y="2857500"/>
            <a:ext cx="1928813" cy="2000250"/>
          </a:xfrm>
          <a:prstGeom prst="line">
            <a:avLst/>
          </a:prstGeom>
          <a:noFill/>
          <a:ln w="936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33798" name="Line 5"/>
          <p:cNvSpPr>
            <a:spLocks noChangeShapeType="1"/>
          </p:cNvSpPr>
          <p:nvPr/>
        </p:nvSpPr>
        <p:spPr bwMode="auto">
          <a:xfrm>
            <a:off x="4214813" y="2786063"/>
            <a:ext cx="2159000" cy="2162175"/>
          </a:xfrm>
          <a:prstGeom prst="line">
            <a:avLst/>
          </a:prstGeom>
          <a:noFill/>
          <a:ln w="9360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pic>
        <p:nvPicPr>
          <p:cNvPr id="3379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42938"/>
            <a:ext cx="2540000" cy="1071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3800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75" y="642938"/>
            <a:ext cx="1571625" cy="1643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65" name="Rectangle 29"/>
          <p:cNvSpPr>
            <a:spLocks noChangeArrowheads="1"/>
          </p:cNvSpPr>
          <p:nvPr/>
        </p:nvSpPr>
        <p:spPr bwMode="auto">
          <a:xfrm>
            <a:off x="2786063" y="500063"/>
            <a:ext cx="5419725" cy="13573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Морская вода содержит  5 % соли по массе.</a:t>
            </a:r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br>
              <a:rPr lang="ru-RU" sz="1400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Сколько пресной воды нужно добавить к 30 кг</a:t>
            </a:r>
            <a:br>
              <a:rPr lang="ru-RU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 морской воды, чтобы концентрация соли</a:t>
            </a:r>
            <a:br>
              <a:rPr lang="ru-RU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 составляла 1,5 %?</a:t>
            </a:r>
          </a:p>
        </p:txBody>
      </p:sp>
      <p:cxnSp>
        <p:nvCxnSpPr>
          <p:cNvPr id="33802" name="Прямая соединительная линия 12"/>
          <p:cNvCxnSpPr>
            <a:cxnSpLocks noChangeShapeType="1"/>
          </p:cNvCxnSpPr>
          <p:nvPr/>
        </p:nvCxnSpPr>
        <p:spPr bwMode="auto">
          <a:xfrm rot="16200000" flipV="1">
            <a:off x="7858125" y="1214438"/>
            <a:ext cx="428625" cy="2857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1" name="Прямоугольник 10"/>
          <p:cNvSpPr/>
          <p:nvPr/>
        </p:nvSpPr>
        <p:spPr>
          <a:xfrm>
            <a:off x="1643063" y="3571875"/>
            <a:ext cx="7223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1,5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86188" y="2500313"/>
            <a:ext cx="35242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14750" y="4643438"/>
            <a:ext cx="72231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5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86500" y="4643438"/>
            <a:ext cx="928688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1,5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72188" y="2571750"/>
            <a:ext cx="928687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3,5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86500" y="3571875"/>
            <a:ext cx="722313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:</a:t>
            </a:r>
            <a:endParaRPr lang="ru-RU" sz="2400" dirty="0"/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2786063" y="500063"/>
            <a:ext cx="5419725" cy="1357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вода содержит  5 % соли по массе. 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пресной воды нужно добавить к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кг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морской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воды, чтобы концентрация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составляла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1,5 %?</a:t>
            </a:r>
          </a:p>
        </p:txBody>
      </p:sp>
      <p:sp>
        <p:nvSpPr>
          <p:cNvPr id="33810" name="Line 3"/>
          <p:cNvSpPr>
            <a:spLocks noChangeShapeType="1"/>
          </p:cNvSpPr>
          <p:nvPr/>
        </p:nvSpPr>
        <p:spPr bwMode="auto">
          <a:xfrm flipH="1" flipV="1">
            <a:off x="7858125" y="1000125"/>
            <a:ext cx="361950" cy="723900"/>
          </a:xfrm>
          <a:prstGeom prst="line">
            <a:avLst/>
          </a:prstGeom>
          <a:noFill/>
          <a:ln w="12600">
            <a:solidFill>
              <a:srgbClr val="11111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3795" grpId="0" animBg="1"/>
      <p:bldP spid="33796" grpId="0" animBg="1"/>
      <p:bldP spid="33797" grpId="0" animBg="1"/>
      <p:bldP spid="33798" grpId="0" animBg="1"/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Line 2"/>
          <p:cNvSpPr>
            <a:spLocks noChangeShapeType="1"/>
          </p:cNvSpPr>
          <p:nvPr/>
        </p:nvSpPr>
        <p:spPr bwMode="auto">
          <a:xfrm>
            <a:off x="250825" y="5589588"/>
            <a:ext cx="8642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9221" name="Group 10"/>
          <p:cNvGrpSpPr>
            <a:grpSpLocks/>
          </p:cNvGrpSpPr>
          <p:nvPr/>
        </p:nvGrpSpPr>
        <p:grpSpPr bwMode="auto">
          <a:xfrm>
            <a:off x="250825" y="190500"/>
            <a:ext cx="3602038" cy="6480175"/>
            <a:chOff x="158" y="119"/>
            <a:chExt cx="2269" cy="4082"/>
          </a:xfrm>
        </p:grpSpPr>
        <p:grpSp>
          <p:nvGrpSpPr>
            <p:cNvPr id="9262" name="Group 11"/>
            <p:cNvGrpSpPr>
              <a:grpSpLocks/>
            </p:cNvGrpSpPr>
            <p:nvPr/>
          </p:nvGrpSpPr>
          <p:grpSpPr bwMode="auto">
            <a:xfrm>
              <a:off x="158" y="119"/>
              <a:ext cx="908" cy="4082"/>
              <a:chOff x="158" y="119"/>
              <a:chExt cx="908" cy="4082"/>
            </a:xfrm>
          </p:grpSpPr>
          <p:sp>
            <p:nvSpPr>
              <p:cNvPr id="9267" name="Line 12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9268" name="Line 13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9269" name="Line 14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9263" name="Group 15"/>
            <p:cNvGrpSpPr>
              <a:grpSpLocks/>
            </p:cNvGrpSpPr>
            <p:nvPr/>
          </p:nvGrpSpPr>
          <p:grpSpPr bwMode="auto">
            <a:xfrm>
              <a:off x="1519" y="119"/>
              <a:ext cx="908" cy="4082"/>
              <a:chOff x="158" y="119"/>
              <a:chExt cx="908" cy="4082"/>
            </a:xfrm>
          </p:grpSpPr>
          <p:sp>
            <p:nvSpPr>
              <p:cNvPr id="9264" name="Line 16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9265" name="Line 17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9266" name="Line 18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9222" name="Group 19"/>
          <p:cNvGrpSpPr>
            <a:grpSpLocks/>
          </p:cNvGrpSpPr>
          <p:nvPr/>
        </p:nvGrpSpPr>
        <p:grpSpPr bwMode="auto">
          <a:xfrm>
            <a:off x="285750" y="214313"/>
            <a:ext cx="8643938" cy="6480175"/>
            <a:chOff x="158" y="119"/>
            <a:chExt cx="5445" cy="4082"/>
          </a:xfrm>
        </p:grpSpPr>
        <p:grpSp>
          <p:nvGrpSpPr>
            <p:cNvPr id="9240" name="Group 20"/>
            <p:cNvGrpSpPr>
              <a:grpSpLocks/>
            </p:cNvGrpSpPr>
            <p:nvPr/>
          </p:nvGrpSpPr>
          <p:grpSpPr bwMode="auto">
            <a:xfrm>
              <a:off x="158" y="119"/>
              <a:ext cx="5445" cy="4082"/>
              <a:chOff x="158" y="119"/>
              <a:chExt cx="5445" cy="4082"/>
            </a:xfrm>
          </p:grpSpPr>
          <p:grpSp>
            <p:nvGrpSpPr>
              <p:cNvPr id="9242" name="Group 21"/>
              <p:cNvGrpSpPr>
                <a:grpSpLocks/>
              </p:cNvGrpSpPr>
              <p:nvPr/>
            </p:nvGrpSpPr>
            <p:grpSpPr bwMode="auto">
              <a:xfrm>
                <a:off x="158" y="2614"/>
                <a:ext cx="5444" cy="1360"/>
                <a:chOff x="158" y="346"/>
                <a:chExt cx="5444" cy="1360"/>
              </a:xfrm>
            </p:grpSpPr>
            <p:sp>
              <p:nvSpPr>
                <p:cNvPr id="9258" name="Line 22"/>
                <p:cNvSpPr>
                  <a:spLocks noChangeShapeType="1"/>
                </p:cNvSpPr>
                <p:nvPr/>
              </p:nvSpPr>
              <p:spPr bwMode="auto">
                <a:xfrm>
                  <a:off x="158" y="346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9259" name="Line 23"/>
                <p:cNvSpPr>
                  <a:spLocks noChangeShapeType="1"/>
                </p:cNvSpPr>
                <p:nvPr/>
              </p:nvSpPr>
              <p:spPr bwMode="auto">
                <a:xfrm>
                  <a:off x="158" y="799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9260" name="Line 24"/>
                <p:cNvSpPr>
                  <a:spLocks noChangeShapeType="1"/>
                </p:cNvSpPr>
                <p:nvPr/>
              </p:nvSpPr>
              <p:spPr bwMode="auto">
                <a:xfrm>
                  <a:off x="158" y="1253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9261" name="Line 25"/>
                <p:cNvSpPr>
                  <a:spLocks noChangeShapeType="1"/>
                </p:cNvSpPr>
                <p:nvPr/>
              </p:nvSpPr>
              <p:spPr bwMode="auto">
                <a:xfrm>
                  <a:off x="158" y="1706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grpSp>
            <p:nvGrpSpPr>
              <p:cNvPr id="9243" name="Group 26"/>
              <p:cNvGrpSpPr>
                <a:grpSpLocks/>
              </p:cNvGrpSpPr>
              <p:nvPr/>
            </p:nvGrpSpPr>
            <p:grpSpPr bwMode="auto">
              <a:xfrm>
                <a:off x="158" y="119"/>
                <a:ext cx="5445" cy="4082"/>
                <a:chOff x="158" y="119"/>
                <a:chExt cx="5445" cy="4082"/>
              </a:xfrm>
            </p:grpSpPr>
            <p:grpSp>
              <p:nvGrpSpPr>
                <p:cNvPr id="9244" name="Group 27"/>
                <p:cNvGrpSpPr>
                  <a:grpSpLocks/>
                </p:cNvGrpSpPr>
                <p:nvPr/>
              </p:nvGrpSpPr>
              <p:grpSpPr bwMode="auto">
                <a:xfrm>
                  <a:off x="158" y="346"/>
                  <a:ext cx="5444" cy="1360"/>
                  <a:chOff x="158" y="346"/>
                  <a:chExt cx="5444" cy="1360"/>
                </a:xfrm>
              </p:grpSpPr>
              <p:sp>
                <p:nvSpPr>
                  <p:cNvPr id="9254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346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9255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799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9256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1253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9257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1706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9245" name="Group 32"/>
                <p:cNvGrpSpPr>
                  <a:grpSpLocks/>
                </p:cNvGrpSpPr>
                <p:nvPr/>
              </p:nvGrpSpPr>
              <p:grpSpPr bwMode="auto">
                <a:xfrm>
                  <a:off x="3334" y="119"/>
                  <a:ext cx="2269" cy="4082"/>
                  <a:chOff x="158" y="119"/>
                  <a:chExt cx="2269" cy="4082"/>
                </a:xfrm>
              </p:grpSpPr>
              <p:grpSp>
                <p:nvGrpSpPr>
                  <p:cNvPr id="9246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158" y="119"/>
                    <a:ext cx="908" cy="4082"/>
                    <a:chOff x="158" y="119"/>
                    <a:chExt cx="908" cy="4082"/>
                  </a:xfrm>
                </p:grpSpPr>
                <p:sp>
                  <p:nvSpPr>
                    <p:cNvPr id="9251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9252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9253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6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</p:grpSp>
              <p:grpSp>
                <p:nvGrpSpPr>
                  <p:cNvPr id="9247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1519" y="119"/>
                    <a:ext cx="908" cy="4082"/>
                    <a:chOff x="158" y="119"/>
                    <a:chExt cx="908" cy="4082"/>
                  </a:xfrm>
                </p:grpSpPr>
                <p:sp>
                  <p:nvSpPr>
                    <p:cNvPr id="9248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9249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9250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6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</p:grpSp>
            </p:grpSp>
          </p:grpSp>
        </p:grpSp>
        <p:sp>
          <p:nvSpPr>
            <p:cNvPr id="9241" name="Line 41"/>
            <p:cNvSpPr>
              <a:spLocks noChangeShapeType="1"/>
            </p:cNvSpPr>
            <p:nvPr/>
          </p:nvSpPr>
          <p:spPr bwMode="auto">
            <a:xfrm>
              <a:off x="158" y="2160"/>
              <a:ext cx="54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9223" name="Line 65"/>
          <p:cNvSpPr>
            <a:spLocks noChangeShapeType="1"/>
          </p:cNvSpPr>
          <p:nvPr/>
        </p:nvSpPr>
        <p:spPr bwMode="auto">
          <a:xfrm>
            <a:off x="4572000" y="152400"/>
            <a:ext cx="0" cy="647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9224" name="Line 67"/>
          <p:cNvSpPr>
            <a:spLocks noChangeShapeType="1"/>
          </p:cNvSpPr>
          <p:nvPr/>
        </p:nvSpPr>
        <p:spPr bwMode="auto">
          <a:xfrm flipV="1">
            <a:off x="1676400" y="304800"/>
            <a:ext cx="0" cy="5257800"/>
          </a:xfrm>
          <a:prstGeom prst="line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9225" name="Line 68"/>
          <p:cNvSpPr>
            <a:spLocks noChangeShapeType="1"/>
          </p:cNvSpPr>
          <p:nvPr/>
        </p:nvSpPr>
        <p:spPr bwMode="auto">
          <a:xfrm flipV="1">
            <a:off x="7467600" y="381000"/>
            <a:ext cx="0" cy="5181600"/>
          </a:xfrm>
          <a:prstGeom prst="line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9226" name="Rectangle 70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9227" name="Rectangle 72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graphicFrame>
        <p:nvGraphicFramePr>
          <p:cNvPr id="9218" name="Object 71"/>
          <p:cNvGraphicFramePr>
            <a:graphicFrameLocks noChangeAspect="1"/>
          </p:cNvGraphicFramePr>
          <p:nvPr/>
        </p:nvGraphicFramePr>
        <p:xfrm>
          <a:off x="7500938" y="214313"/>
          <a:ext cx="698500" cy="401637"/>
        </p:xfrm>
        <a:graphic>
          <a:graphicData uri="http://schemas.openxmlformats.org/presentationml/2006/ole">
            <p:oleObj spid="_x0000_s9224" name="Формула" r:id="rId3" imgW="380835" imgH="215806" progId="Equation.3">
              <p:embed/>
            </p:oleObj>
          </a:graphicData>
        </a:graphic>
      </p:graphicFrame>
      <p:sp>
        <p:nvSpPr>
          <p:cNvPr id="9228" name="Text Box 73"/>
          <p:cNvSpPr txBox="1">
            <a:spLocks noChangeArrowheads="1"/>
          </p:cNvSpPr>
          <p:nvPr/>
        </p:nvSpPr>
        <p:spPr bwMode="auto">
          <a:xfrm>
            <a:off x="2819400" y="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9229" name="Text Box 74"/>
          <p:cNvSpPr txBox="1">
            <a:spLocks noChangeArrowheads="1"/>
          </p:cNvSpPr>
          <p:nvPr/>
        </p:nvSpPr>
        <p:spPr bwMode="auto">
          <a:xfrm>
            <a:off x="1357313" y="5500688"/>
            <a:ext cx="533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0</a:t>
            </a:r>
          </a:p>
        </p:txBody>
      </p:sp>
      <p:sp>
        <p:nvSpPr>
          <p:cNvPr id="9230" name="Text Box 75"/>
          <p:cNvSpPr txBox="1">
            <a:spLocks noChangeArrowheads="1"/>
          </p:cNvSpPr>
          <p:nvPr/>
        </p:nvSpPr>
        <p:spPr bwMode="auto">
          <a:xfrm>
            <a:off x="3500430" y="592933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300</a:t>
            </a:r>
          </a:p>
        </p:txBody>
      </p:sp>
      <p:sp>
        <p:nvSpPr>
          <p:cNvPr id="9231" name="Text Box 76"/>
          <p:cNvSpPr txBox="1">
            <a:spLocks noChangeArrowheads="1"/>
          </p:cNvSpPr>
          <p:nvPr/>
        </p:nvSpPr>
        <p:spPr bwMode="auto">
          <a:xfrm>
            <a:off x="7429500" y="5572125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400</a:t>
            </a:r>
          </a:p>
        </p:txBody>
      </p:sp>
      <p:sp>
        <p:nvSpPr>
          <p:cNvPr id="9232" name="Text Box 77"/>
          <p:cNvSpPr txBox="1">
            <a:spLocks noChangeArrowheads="1"/>
          </p:cNvSpPr>
          <p:nvPr/>
        </p:nvSpPr>
        <p:spPr bwMode="auto">
          <a:xfrm>
            <a:off x="1143000" y="2357438"/>
            <a:ext cx="91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9233" name="Text Box 78"/>
          <p:cNvSpPr txBox="1">
            <a:spLocks noChangeArrowheads="1"/>
          </p:cNvSpPr>
          <p:nvPr/>
        </p:nvSpPr>
        <p:spPr bwMode="auto">
          <a:xfrm>
            <a:off x="7500938" y="3786188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1343" name="Line 79"/>
          <p:cNvSpPr>
            <a:spLocks noChangeShapeType="1"/>
          </p:cNvSpPr>
          <p:nvPr/>
        </p:nvSpPr>
        <p:spPr bwMode="auto">
          <a:xfrm flipH="1" flipV="1">
            <a:off x="1676400" y="2743200"/>
            <a:ext cx="5791200" cy="14478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1344" name="Line 80"/>
          <p:cNvSpPr>
            <a:spLocks noChangeShapeType="1"/>
          </p:cNvSpPr>
          <p:nvPr/>
        </p:nvSpPr>
        <p:spPr bwMode="auto">
          <a:xfrm flipV="1">
            <a:off x="6019800" y="3810000"/>
            <a:ext cx="0" cy="1752600"/>
          </a:xfrm>
          <a:prstGeom prst="line">
            <a:avLst/>
          </a:prstGeom>
          <a:noFill/>
          <a:ln w="571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1345" name="Line 81"/>
          <p:cNvSpPr>
            <a:spLocks noChangeShapeType="1"/>
          </p:cNvSpPr>
          <p:nvPr/>
        </p:nvSpPr>
        <p:spPr bwMode="auto">
          <a:xfrm flipH="1">
            <a:off x="1571604" y="3857628"/>
            <a:ext cx="43434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1346" name="Text Box 82"/>
          <p:cNvSpPr txBox="1">
            <a:spLocks noChangeArrowheads="1"/>
          </p:cNvSpPr>
          <p:nvPr/>
        </p:nvSpPr>
        <p:spPr bwMode="auto">
          <a:xfrm>
            <a:off x="785786" y="3571876"/>
            <a:ext cx="985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12,5%</a:t>
            </a:r>
          </a:p>
        </p:txBody>
      </p:sp>
      <p:sp>
        <p:nvSpPr>
          <p:cNvPr id="9238" name="Text Box 85"/>
          <p:cNvSpPr txBox="1">
            <a:spLocks noChangeArrowheads="1"/>
          </p:cNvSpPr>
          <p:nvPr/>
        </p:nvSpPr>
        <p:spPr bwMode="auto">
          <a:xfrm>
            <a:off x="5500694" y="6357958"/>
            <a:ext cx="3276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Ответ: 12,5%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879475" y="142875"/>
          <a:ext cx="652463" cy="401638"/>
        </p:xfrm>
        <a:graphic>
          <a:graphicData uri="http://schemas.openxmlformats.org/presentationml/2006/ole">
            <p:oleObj spid="_x0000_s9225" name="Формула" r:id="rId4" imgW="355292" imgH="215713" progId="Equation.3">
              <p:embed/>
            </p:oleObj>
          </a:graphicData>
        </a:graphic>
      </p:graphicFrame>
      <p:sp>
        <p:nvSpPr>
          <p:cNvPr id="54" name="Скругленный прямоугольник 53"/>
          <p:cNvSpPr/>
          <p:nvPr/>
        </p:nvSpPr>
        <p:spPr>
          <a:xfrm>
            <a:off x="2357422" y="285728"/>
            <a:ext cx="1643074" cy="285752"/>
          </a:xfrm>
          <a:prstGeom prst="roundRect">
            <a:avLst/>
          </a:prstGeom>
          <a:solidFill>
            <a:srgbClr val="FF8989"/>
          </a:solidFill>
          <a:ln>
            <a:solidFill>
              <a:srgbClr val="FF8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071802" y="571480"/>
            <a:ext cx="785818" cy="285752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2357422" y="571480"/>
            <a:ext cx="500066" cy="2857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2357422" y="785794"/>
            <a:ext cx="4643470" cy="28575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8" name="Прямоугольник 64"/>
          <p:cNvSpPr>
            <a:spLocks noChangeArrowheads="1"/>
          </p:cNvSpPr>
          <p:nvPr/>
        </p:nvSpPr>
        <p:spPr bwMode="auto">
          <a:xfrm>
            <a:off x="2285984" y="214290"/>
            <a:ext cx="550072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100 г 20%-ного раствора соли добавили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300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её 10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%-ного раствора</a:t>
            </a: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7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процентную концентрацию раствора</a:t>
            </a:r>
          </a:p>
        </p:txBody>
      </p:sp>
      <p:sp>
        <p:nvSpPr>
          <p:cNvPr id="60" name="AutoShape 59"/>
          <p:cNvSpPr>
            <a:spLocks/>
          </p:cNvSpPr>
          <p:nvPr/>
        </p:nvSpPr>
        <p:spPr bwMode="auto">
          <a:xfrm rot="16200000">
            <a:off x="3595683" y="3548062"/>
            <a:ext cx="452438" cy="4357719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61" name="Text Box 75"/>
          <p:cNvSpPr txBox="1">
            <a:spLocks noChangeArrowheads="1"/>
          </p:cNvSpPr>
          <p:nvPr/>
        </p:nvSpPr>
        <p:spPr bwMode="auto">
          <a:xfrm>
            <a:off x="6444208" y="5949280"/>
            <a:ext cx="121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AutoShape 59"/>
          <p:cNvSpPr>
            <a:spLocks/>
          </p:cNvSpPr>
          <p:nvPr/>
        </p:nvSpPr>
        <p:spPr bwMode="auto">
          <a:xfrm rot="16200000">
            <a:off x="6560361" y="5012540"/>
            <a:ext cx="381000" cy="1500199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1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1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2000"/>
                                        <p:tgtEl>
                                          <p:spTgt spid="11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000"/>
                                        <p:tgtEl>
                                          <p:spTgt spid="11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/>
      <p:bldP spid="9231" grpId="0"/>
      <p:bldP spid="9232" grpId="0"/>
      <p:bldP spid="9233" grpId="0"/>
      <p:bldP spid="11343" grpId="0" animBg="1"/>
      <p:bldP spid="11344" grpId="0" animBg="1"/>
      <p:bldP spid="11345" grpId="0" animBg="1"/>
      <p:bldP spid="11346" grpId="0"/>
      <p:bldP spid="9238" grpId="0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60" grpId="0" animBg="1"/>
      <p:bldP spid="61" grpId="0"/>
      <p:bldP spid="6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Line 2"/>
          <p:cNvSpPr>
            <a:spLocks noChangeShapeType="1"/>
          </p:cNvSpPr>
          <p:nvPr/>
        </p:nvSpPr>
        <p:spPr bwMode="auto">
          <a:xfrm>
            <a:off x="357188" y="5072063"/>
            <a:ext cx="8642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10245" name="Group 10"/>
          <p:cNvGrpSpPr>
            <a:grpSpLocks/>
          </p:cNvGrpSpPr>
          <p:nvPr/>
        </p:nvGrpSpPr>
        <p:grpSpPr bwMode="auto">
          <a:xfrm>
            <a:off x="214313" y="285750"/>
            <a:ext cx="3602037" cy="6480175"/>
            <a:chOff x="158" y="119"/>
            <a:chExt cx="2269" cy="4082"/>
          </a:xfrm>
        </p:grpSpPr>
        <p:grpSp>
          <p:nvGrpSpPr>
            <p:cNvPr id="10297" name="Group 11"/>
            <p:cNvGrpSpPr>
              <a:grpSpLocks/>
            </p:cNvGrpSpPr>
            <p:nvPr/>
          </p:nvGrpSpPr>
          <p:grpSpPr bwMode="auto">
            <a:xfrm>
              <a:off x="158" y="119"/>
              <a:ext cx="908" cy="4082"/>
              <a:chOff x="158" y="119"/>
              <a:chExt cx="908" cy="4082"/>
            </a:xfrm>
          </p:grpSpPr>
          <p:sp>
            <p:nvSpPr>
              <p:cNvPr id="10302" name="Line 12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0303" name="Line 13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0304" name="Line 14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10298" name="Group 15"/>
            <p:cNvGrpSpPr>
              <a:grpSpLocks/>
            </p:cNvGrpSpPr>
            <p:nvPr/>
          </p:nvGrpSpPr>
          <p:grpSpPr bwMode="auto">
            <a:xfrm>
              <a:off x="1519" y="119"/>
              <a:ext cx="908" cy="4082"/>
              <a:chOff x="158" y="119"/>
              <a:chExt cx="908" cy="4082"/>
            </a:xfrm>
          </p:grpSpPr>
          <p:sp>
            <p:nvSpPr>
              <p:cNvPr id="10299" name="Line 16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0300" name="Line 17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0301" name="Line 18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10246" name="Group 19"/>
          <p:cNvGrpSpPr>
            <a:grpSpLocks/>
          </p:cNvGrpSpPr>
          <p:nvPr/>
        </p:nvGrpSpPr>
        <p:grpSpPr bwMode="auto">
          <a:xfrm>
            <a:off x="285750" y="377825"/>
            <a:ext cx="8643938" cy="6480175"/>
            <a:chOff x="158" y="119"/>
            <a:chExt cx="5445" cy="4082"/>
          </a:xfrm>
        </p:grpSpPr>
        <p:grpSp>
          <p:nvGrpSpPr>
            <p:cNvPr id="10275" name="Group 20"/>
            <p:cNvGrpSpPr>
              <a:grpSpLocks/>
            </p:cNvGrpSpPr>
            <p:nvPr/>
          </p:nvGrpSpPr>
          <p:grpSpPr bwMode="auto">
            <a:xfrm>
              <a:off x="158" y="119"/>
              <a:ext cx="5445" cy="4082"/>
              <a:chOff x="158" y="119"/>
              <a:chExt cx="5445" cy="4082"/>
            </a:xfrm>
          </p:grpSpPr>
          <p:grpSp>
            <p:nvGrpSpPr>
              <p:cNvPr id="10277" name="Group 21"/>
              <p:cNvGrpSpPr>
                <a:grpSpLocks/>
              </p:cNvGrpSpPr>
              <p:nvPr/>
            </p:nvGrpSpPr>
            <p:grpSpPr bwMode="auto">
              <a:xfrm>
                <a:off x="158" y="2614"/>
                <a:ext cx="5444" cy="1360"/>
                <a:chOff x="158" y="346"/>
                <a:chExt cx="5444" cy="1360"/>
              </a:xfrm>
            </p:grpSpPr>
            <p:sp>
              <p:nvSpPr>
                <p:cNvPr id="10293" name="Line 22"/>
                <p:cNvSpPr>
                  <a:spLocks noChangeShapeType="1"/>
                </p:cNvSpPr>
                <p:nvPr/>
              </p:nvSpPr>
              <p:spPr bwMode="auto">
                <a:xfrm>
                  <a:off x="158" y="346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0294" name="Line 23"/>
                <p:cNvSpPr>
                  <a:spLocks noChangeShapeType="1"/>
                </p:cNvSpPr>
                <p:nvPr/>
              </p:nvSpPr>
              <p:spPr bwMode="auto">
                <a:xfrm>
                  <a:off x="158" y="799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0295" name="Line 24"/>
                <p:cNvSpPr>
                  <a:spLocks noChangeShapeType="1"/>
                </p:cNvSpPr>
                <p:nvPr/>
              </p:nvSpPr>
              <p:spPr bwMode="auto">
                <a:xfrm>
                  <a:off x="158" y="1253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0296" name="Line 25"/>
                <p:cNvSpPr>
                  <a:spLocks noChangeShapeType="1"/>
                </p:cNvSpPr>
                <p:nvPr/>
              </p:nvSpPr>
              <p:spPr bwMode="auto">
                <a:xfrm>
                  <a:off x="158" y="1706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grpSp>
            <p:nvGrpSpPr>
              <p:cNvPr id="10278" name="Group 26"/>
              <p:cNvGrpSpPr>
                <a:grpSpLocks/>
              </p:cNvGrpSpPr>
              <p:nvPr/>
            </p:nvGrpSpPr>
            <p:grpSpPr bwMode="auto">
              <a:xfrm>
                <a:off x="158" y="119"/>
                <a:ext cx="5445" cy="4082"/>
                <a:chOff x="158" y="119"/>
                <a:chExt cx="5445" cy="4082"/>
              </a:xfrm>
            </p:grpSpPr>
            <p:grpSp>
              <p:nvGrpSpPr>
                <p:cNvPr id="10279" name="Group 27"/>
                <p:cNvGrpSpPr>
                  <a:grpSpLocks/>
                </p:cNvGrpSpPr>
                <p:nvPr/>
              </p:nvGrpSpPr>
              <p:grpSpPr bwMode="auto">
                <a:xfrm>
                  <a:off x="158" y="346"/>
                  <a:ext cx="5444" cy="1360"/>
                  <a:chOff x="158" y="346"/>
                  <a:chExt cx="5444" cy="1360"/>
                </a:xfrm>
              </p:grpSpPr>
              <p:sp>
                <p:nvSpPr>
                  <p:cNvPr id="10289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346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290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799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291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1253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0292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1706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0280" name="Group 32"/>
                <p:cNvGrpSpPr>
                  <a:grpSpLocks/>
                </p:cNvGrpSpPr>
                <p:nvPr/>
              </p:nvGrpSpPr>
              <p:grpSpPr bwMode="auto">
                <a:xfrm>
                  <a:off x="3334" y="119"/>
                  <a:ext cx="2269" cy="4082"/>
                  <a:chOff x="158" y="119"/>
                  <a:chExt cx="2269" cy="4082"/>
                </a:xfrm>
              </p:grpSpPr>
              <p:grpSp>
                <p:nvGrpSpPr>
                  <p:cNvPr id="10281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158" y="119"/>
                    <a:ext cx="908" cy="4082"/>
                    <a:chOff x="158" y="119"/>
                    <a:chExt cx="908" cy="4082"/>
                  </a:xfrm>
                </p:grpSpPr>
                <p:sp>
                  <p:nvSpPr>
                    <p:cNvPr id="10286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10287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10288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6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</p:grpSp>
              <p:grpSp>
                <p:nvGrpSpPr>
                  <p:cNvPr id="10282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1519" y="119"/>
                    <a:ext cx="908" cy="4082"/>
                    <a:chOff x="158" y="119"/>
                    <a:chExt cx="908" cy="4082"/>
                  </a:xfrm>
                </p:grpSpPr>
                <p:sp>
                  <p:nvSpPr>
                    <p:cNvPr id="10283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10284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10285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6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</p:grpSp>
            </p:grpSp>
          </p:grpSp>
        </p:grpSp>
        <p:sp>
          <p:nvSpPr>
            <p:cNvPr id="10276" name="Line 41"/>
            <p:cNvSpPr>
              <a:spLocks noChangeShapeType="1"/>
            </p:cNvSpPr>
            <p:nvPr/>
          </p:nvSpPr>
          <p:spPr bwMode="auto">
            <a:xfrm>
              <a:off x="158" y="2160"/>
              <a:ext cx="54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10247" name="Line 65"/>
          <p:cNvSpPr>
            <a:spLocks noChangeShapeType="1"/>
          </p:cNvSpPr>
          <p:nvPr/>
        </p:nvSpPr>
        <p:spPr bwMode="auto">
          <a:xfrm>
            <a:off x="4500563" y="381000"/>
            <a:ext cx="0" cy="647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5128" name="Line 67"/>
          <p:cNvSpPr>
            <a:spLocks noChangeShapeType="1"/>
          </p:cNvSpPr>
          <p:nvPr/>
        </p:nvSpPr>
        <p:spPr bwMode="auto">
          <a:xfrm flipV="1">
            <a:off x="1643063" y="500063"/>
            <a:ext cx="46037" cy="4572000"/>
          </a:xfrm>
          <a:prstGeom prst="line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129" name="Line 68"/>
          <p:cNvSpPr>
            <a:spLocks noChangeShapeType="1"/>
          </p:cNvSpPr>
          <p:nvPr/>
        </p:nvSpPr>
        <p:spPr bwMode="auto">
          <a:xfrm flipV="1">
            <a:off x="8169275" y="571500"/>
            <a:ext cx="46038" cy="4500563"/>
          </a:xfrm>
          <a:prstGeom prst="line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250" name="Rectangle 70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10251" name="Rectangle 72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graphicFrame>
        <p:nvGraphicFramePr>
          <p:cNvPr id="10242" name="Object 71"/>
          <p:cNvGraphicFramePr>
            <a:graphicFrameLocks noChangeAspect="1"/>
          </p:cNvGraphicFramePr>
          <p:nvPr/>
        </p:nvGraphicFramePr>
        <p:xfrm>
          <a:off x="8286750" y="357188"/>
          <a:ext cx="698500" cy="401637"/>
        </p:xfrm>
        <a:graphic>
          <a:graphicData uri="http://schemas.openxmlformats.org/presentationml/2006/ole">
            <p:oleObj spid="_x0000_s10248" name="Формула" r:id="rId3" imgW="380835" imgH="215806" progId="Equation.3">
              <p:embed/>
            </p:oleObj>
          </a:graphicData>
        </a:graphic>
      </p:graphicFrame>
      <p:sp>
        <p:nvSpPr>
          <p:cNvPr id="10252" name="Text Box 73"/>
          <p:cNvSpPr txBox="1">
            <a:spLocks noChangeArrowheads="1"/>
          </p:cNvSpPr>
          <p:nvPr/>
        </p:nvSpPr>
        <p:spPr bwMode="auto">
          <a:xfrm>
            <a:off x="2819400" y="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0253" name="Text Box 74"/>
          <p:cNvSpPr txBox="1">
            <a:spLocks noChangeArrowheads="1"/>
          </p:cNvSpPr>
          <p:nvPr/>
        </p:nvSpPr>
        <p:spPr bwMode="auto">
          <a:xfrm>
            <a:off x="1428750" y="4714875"/>
            <a:ext cx="53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0</a:t>
            </a:r>
          </a:p>
        </p:txBody>
      </p:sp>
      <p:sp>
        <p:nvSpPr>
          <p:cNvPr id="5134" name="Text Box 75"/>
          <p:cNvSpPr txBox="1">
            <a:spLocks noChangeArrowheads="1"/>
          </p:cNvSpPr>
          <p:nvPr/>
        </p:nvSpPr>
        <p:spPr bwMode="auto">
          <a:xfrm>
            <a:off x="5857875" y="5000625"/>
            <a:ext cx="1219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/>
              <a:t>2</a:t>
            </a:r>
          </a:p>
        </p:txBody>
      </p:sp>
      <p:sp>
        <p:nvSpPr>
          <p:cNvPr id="5135" name="Text Box 76"/>
          <p:cNvSpPr txBox="1">
            <a:spLocks noChangeArrowheads="1"/>
          </p:cNvSpPr>
          <p:nvPr/>
        </p:nvSpPr>
        <p:spPr bwMode="auto">
          <a:xfrm>
            <a:off x="8215313" y="5072063"/>
            <a:ext cx="1371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3</a:t>
            </a:r>
          </a:p>
        </p:txBody>
      </p:sp>
      <p:sp>
        <p:nvSpPr>
          <p:cNvPr id="5136" name="Text Box 77"/>
          <p:cNvSpPr txBox="1">
            <a:spLocks noChangeArrowheads="1"/>
          </p:cNvSpPr>
          <p:nvPr/>
        </p:nvSpPr>
        <p:spPr bwMode="auto">
          <a:xfrm>
            <a:off x="1071563" y="3286125"/>
            <a:ext cx="91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5137" name="Text Box 78"/>
          <p:cNvSpPr txBox="1">
            <a:spLocks noChangeArrowheads="1"/>
          </p:cNvSpPr>
          <p:nvPr/>
        </p:nvSpPr>
        <p:spPr bwMode="auto">
          <a:xfrm>
            <a:off x="8229600" y="107156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</p:txBody>
      </p:sp>
      <p:sp>
        <p:nvSpPr>
          <p:cNvPr id="11343" name="Line 79"/>
          <p:cNvSpPr>
            <a:spLocks noChangeShapeType="1"/>
          </p:cNvSpPr>
          <p:nvPr/>
        </p:nvSpPr>
        <p:spPr bwMode="auto">
          <a:xfrm flipH="1">
            <a:off x="1714500" y="1428750"/>
            <a:ext cx="6577013" cy="2214563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1344" name="Line 80"/>
          <p:cNvSpPr>
            <a:spLocks noChangeShapeType="1"/>
          </p:cNvSpPr>
          <p:nvPr/>
        </p:nvSpPr>
        <p:spPr bwMode="auto">
          <a:xfrm flipV="1">
            <a:off x="6026479" y="2214554"/>
            <a:ext cx="45719" cy="2786082"/>
          </a:xfrm>
          <a:prstGeom prst="line">
            <a:avLst/>
          </a:prstGeom>
          <a:noFill/>
          <a:ln w="571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1345" name="Line 81"/>
          <p:cNvSpPr>
            <a:spLocks noChangeShapeType="1"/>
          </p:cNvSpPr>
          <p:nvPr/>
        </p:nvSpPr>
        <p:spPr bwMode="auto">
          <a:xfrm flipH="1">
            <a:off x="6072188" y="2143125"/>
            <a:ext cx="2128837" cy="46038"/>
          </a:xfrm>
          <a:prstGeom prst="line">
            <a:avLst/>
          </a:prstGeom>
          <a:noFill/>
          <a:ln w="571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1346" name="Text Box 82"/>
          <p:cNvSpPr txBox="1">
            <a:spLocks noChangeArrowheads="1"/>
          </p:cNvSpPr>
          <p:nvPr/>
        </p:nvSpPr>
        <p:spPr bwMode="auto">
          <a:xfrm>
            <a:off x="8286750" y="1857375"/>
            <a:ext cx="985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5144" name="Text Box 85"/>
          <p:cNvSpPr txBox="1">
            <a:spLocks noChangeArrowheads="1"/>
          </p:cNvSpPr>
          <p:nvPr/>
        </p:nvSpPr>
        <p:spPr bwMode="auto">
          <a:xfrm>
            <a:off x="5214938" y="6215063"/>
            <a:ext cx="3276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1кг, 2кг</a:t>
            </a:r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785813" y="285750"/>
          <a:ext cx="652462" cy="401638"/>
        </p:xfrm>
        <a:graphic>
          <a:graphicData uri="http://schemas.openxmlformats.org/presentationml/2006/ole">
            <p:oleObj spid="_x0000_s10249" name="Формула" r:id="rId4" imgW="355292" imgH="215713" progId="Equation.3">
              <p:embed/>
            </p:oleObj>
          </a:graphicData>
        </a:graphic>
      </p:graphicFrame>
      <p:sp>
        <p:nvSpPr>
          <p:cNvPr id="57" name="AutoShape 59"/>
          <p:cNvSpPr>
            <a:spLocks/>
          </p:cNvSpPr>
          <p:nvPr/>
        </p:nvSpPr>
        <p:spPr bwMode="auto">
          <a:xfrm rot="-5400000">
            <a:off x="3631407" y="3369469"/>
            <a:ext cx="381000" cy="4357687"/>
          </a:xfrm>
          <a:prstGeom prst="leftBrace">
            <a:avLst>
              <a:gd name="adj1" fmla="val 65130"/>
              <a:gd name="adj2" fmla="val 5043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8" name="AutoShape 59"/>
          <p:cNvSpPr>
            <a:spLocks/>
          </p:cNvSpPr>
          <p:nvPr/>
        </p:nvSpPr>
        <p:spPr bwMode="auto">
          <a:xfrm rot="-5400000">
            <a:off x="6881813" y="4476750"/>
            <a:ext cx="381000" cy="2143125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9" name="AutoShape 59"/>
          <p:cNvSpPr>
            <a:spLocks/>
          </p:cNvSpPr>
          <p:nvPr/>
        </p:nvSpPr>
        <p:spPr bwMode="auto">
          <a:xfrm rot="-5400000">
            <a:off x="4810126" y="2119312"/>
            <a:ext cx="309562" cy="6500813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1857375" y="714375"/>
            <a:ext cx="1928813" cy="285750"/>
          </a:xfrm>
          <a:prstGeom prst="roundRect">
            <a:avLst/>
          </a:prstGeom>
          <a:solidFill>
            <a:srgbClr val="FF8989"/>
          </a:solidFill>
          <a:ln>
            <a:solidFill>
              <a:srgbClr val="FF8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1857375" y="1000125"/>
            <a:ext cx="1785938" cy="2857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6143625" y="714375"/>
            <a:ext cx="1714500" cy="2857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3929063" y="714375"/>
            <a:ext cx="1000125" cy="285750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3643313" y="1000125"/>
            <a:ext cx="4071937" cy="28575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1857375" y="1285875"/>
            <a:ext cx="3286125" cy="28575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72" name="Прямоугольник 67"/>
          <p:cNvSpPr>
            <a:spLocks noChangeArrowheads="1"/>
          </p:cNvSpPr>
          <p:nvPr/>
        </p:nvSpPr>
        <p:spPr bwMode="auto">
          <a:xfrm>
            <a:off x="1857356" y="714356"/>
            <a:ext cx="6429375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Смешали 10%-ный и 25%-ный растворы соли и получили  3 кг 20%-ного раствора. Какое количество каждого раствора в килограммах было использовано? </a:t>
            </a:r>
          </a:p>
        </p:txBody>
      </p:sp>
      <p:sp>
        <p:nvSpPr>
          <p:cNvPr id="64" name="Text Box 75"/>
          <p:cNvSpPr txBox="1">
            <a:spLocks noChangeArrowheads="1"/>
          </p:cNvSpPr>
          <p:nvPr/>
        </p:nvSpPr>
        <p:spPr bwMode="auto">
          <a:xfrm>
            <a:off x="3643313" y="5715000"/>
            <a:ext cx="1219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65" name="Text Box 75"/>
          <p:cNvSpPr txBox="1">
            <a:spLocks noChangeArrowheads="1"/>
          </p:cNvSpPr>
          <p:nvPr/>
        </p:nvSpPr>
        <p:spPr bwMode="auto">
          <a:xfrm>
            <a:off x="6858000" y="5715000"/>
            <a:ext cx="1219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rgbClr val="002060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000"/>
                                        <p:tgtEl>
                                          <p:spTgt spid="1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8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2000"/>
                                        <p:tgtEl>
                                          <p:spTgt spid="11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000"/>
                                        <p:tgtEl>
                                          <p:spTgt spid="1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/>
      <p:bldP spid="5135" grpId="0"/>
      <p:bldP spid="5136" grpId="0"/>
      <p:bldP spid="5137" grpId="0"/>
      <p:bldP spid="11343" grpId="0" animBg="1"/>
      <p:bldP spid="11344" grpId="0" animBg="1"/>
      <p:bldP spid="11345" grpId="0" animBg="1"/>
      <p:bldP spid="5144" grpId="0"/>
      <p:bldP spid="57" grpId="0" animBg="1"/>
      <p:bldP spid="58" grpId="0" animBg="1"/>
      <p:bldP spid="59" grpId="0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6" grpId="0" animBg="1"/>
      <p:bldP spid="66" grpId="1" animBg="1"/>
      <p:bldP spid="67" grpId="0" animBg="1"/>
      <p:bldP spid="67" grpId="1" animBg="1"/>
      <p:bldP spid="64" grpId="0"/>
      <p:bldP spid="6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1"/>
          <p:cNvGrpSpPr>
            <a:grpSpLocks/>
          </p:cNvGrpSpPr>
          <p:nvPr/>
        </p:nvGrpSpPr>
        <p:grpSpPr bwMode="auto">
          <a:xfrm>
            <a:off x="1643063" y="2143125"/>
            <a:ext cx="5902325" cy="3022600"/>
            <a:chOff x="1035" y="1350"/>
            <a:chExt cx="3718" cy="1904"/>
          </a:xfrm>
        </p:grpSpPr>
        <p:sp>
          <p:nvSpPr>
            <p:cNvPr id="34823" name="Line 2"/>
            <p:cNvSpPr>
              <a:spLocks noChangeShapeType="1"/>
            </p:cNvSpPr>
            <p:nvPr/>
          </p:nvSpPr>
          <p:spPr bwMode="auto">
            <a:xfrm>
              <a:off x="1035" y="1985"/>
              <a:ext cx="37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4824" name="Line 3"/>
            <p:cNvSpPr>
              <a:spLocks noChangeShapeType="1"/>
            </p:cNvSpPr>
            <p:nvPr/>
          </p:nvSpPr>
          <p:spPr bwMode="auto">
            <a:xfrm>
              <a:off x="1035" y="2121"/>
              <a:ext cx="37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4825" name="Line 4"/>
            <p:cNvSpPr>
              <a:spLocks noChangeShapeType="1"/>
            </p:cNvSpPr>
            <p:nvPr/>
          </p:nvSpPr>
          <p:spPr bwMode="auto">
            <a:xfrm>
              <a:off x="1035" y="2438"/>
              <a:ext cx="37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4826" name="Line 5"/>
            <p:cNvSpPr>
              <a:spLocks noChangeShapeType="1"/>
            </p:cNvSpPr>
            <p:nvPr/>
          </p:nvSpPr>
          <p:spPr bwMode="auto">
            <a:xfrm>
              <a:off x="1035" y="2575"/>
              <a:ext cx="3719" cy="1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4827" name="Line 6"/>
            <p:cNvSpPr>
              <a:spLocks noChangeShapeType="1"/>
            </p:cNvSpPr>
            <p:nvPr/>
          </p:nvSpPr>
          <p:spPr bwMode="auto">
            <a:xfrm flipH="1">
              <a:off x="1215" y="1350"/>
              <a:ext cx="909" cy="1769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4828" name="Line 7"/>
            <p:cNvSpPr>
              <a:spLocks noChangeShapeType="1"/>
            </p:cNvSpPr>
            <p:nvPr/>
          </p:nvSpPr>
          <p:spPr bwMode="auto">
            <a:xfrm flipH="1">
              <a:off x="2149" y="1395"/>
              <a:ext cx="909" cy="1769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4829" name="Line 8"/>
            <p:cNvSpPr>
              <a:spLocks noChangeShapeType="1"/>
            </p:cNvSpPr>
            <p:nvPr/>
          </p:nvSpPr>
          <p:spPr bwMode="auto">
            <a:xfrm flipH="1">
              <a:off x="3211" y="1486"/>
              <a:ext cx="909" cy="1769"/>
            </a:xfrm>
            <a:prstGeom prst="line">
              <a:avLst/>
            </a:prstGeom>
            <a:noFill/>
            <a:ln w="126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00063" y="2000250"/>
            <a:ext cx="7858125" cy="2125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Прототипы задач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ЕГЭ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500958" y="6357958"/>
            <a:ext cx="1500198" cy="3077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3" action="ppaction://hlinksldjump"/>
              </a:rPr>
              <a:t>Оглавление</a:t>
            </a:r>
            <a:endParaRPr lang="ru-RU" sz="1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4821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928813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0"/>
            <a:ext cx="2286000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ый прямоугольник 31"/>
          <p:cNvSpPr/>
          <p:nvPr/>
        </p:nvSpPr>
        <p:spPr>
          <a:xfrm>
            <a:off x="5000625" y="2500313"/>
            <a:ext cx="431800" cy="64770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2195736" y="3501008"/>
            <a:ext cx="360362" cy="288925"/>
          </a:xfrm>
          <a:prstGeom prst="ellipse">
            <a:avLst/>
          </a:prstGeom>
          <a:solidFill>
            <a:srgbClr val="2DFF8C"/>
          </a:solidFill>
          <a:ln>
            <a:solidFill>
              <a:srgbClr val="2DF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611560" y="3429000"/>
            <a:ext cx="7056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Получили (х+у+10) кг раствора, в котором (0,3х+0,6у) кислоты.</a:t>
            </a: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357188" y="2500313"/>
            <a:ext cx="82819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- масса 30%-ого раствора кислоты, в котором 0,3х «чистой» кислоты</a:t>
            </a: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357188" y="2857500"/>
            <a:ext cx="79930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- масса 60%-ого раствора кислоты, в котором 0,6у «чистой» кислоты</a:t>
            </a:r>
          </a:p>
        </p:txBody>
      </p:sp>
      <p:graphicFrame>
        <p:nvGraphicFramePr>
          <p:cNvPr id="34" name="Object 3"/>
          <p:cNvGraphicFramePr>
            <a:graphicFrameLocks noChangeAspect="1"/>
          </p:cNvGraphicFramePr>
          <p:nvPr/>
        </p:nvGraphicFramePr>
        <p:xfrm>
          <a:off x="395288" y="4724400"/>
          <a:ext cx="1803400" cy="596900"/>
        </p:xfrm>
        <a:graphic>
          <a:graphicData uri="http://schemas.openxmlformats.org/presentationml/2006/ole">
            <p:oleObj spid="_x0000_s12300" name="Формула" r:id="rId3" imgW="1803400" imgH="596900" progId="Equation.3">
              <p:embed/>
            </p:oleObj>
          </a:graphicData>
        </a:graphic>
      </p:graphicFrame>
      <p:graphicFrame>
        <p:nvGraphicFramePr>
          <p:cNvPr id="39" name="Object 4"/>
          <p:cNvGraphicFramePr>
            <a:graphicFrameLocks noChangeAspect="1"/>
          </p:cNvGraphicFramePr>
          <p:nvPr/>
        </p:nvGraphicFramePr>
        <p:xfrm>
          <a:off x="395288" y="5445125"/>
          <a:ext cx="2667000" cy="596900"/>
        </p:xfrm>
        <a:graphic>
          <a:graphicData uri="http://schemas.openxmlformats.org/presentationml/2006/ole">
            <p:oleObj spid="_x0000_s12301" name="Формула" r:id="rId4" imgW="2667000" imgH="596900" progId="Equation.3">
              <p:embed/>
            </p:oleObj>
          </a:graphicData>
        </a:graphic>
      </p:graphicFrame>
      <p:sp>
        <p:nvSpPr>
          <p:cNvPr id="40" name="Левая фигурная скобка 39"/>
          <p:cNvSpPr/>
          <p:nvPr/>
        </p:nvSpPr>
        <p:spPr>
          <a:xfrm>
            <a:off x="250825" y="4652963"/>
            <a:ext cx="144463" cy="1439862"/>
          </a:xfrm>
          <a:prstGeom prst="leftBrac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3348038" y="4868863"/>
          <a:ext cx="3898900" cy="723900"/>
        </p:xfrm>
        <a:graphic>
          <a:graphicData uri="http://schemas.openxmlformats.org/presentationml/2006/ole">
            <p:oleObj spid="_x0000_s12302" name="Формула" r:id="rId5" imgW="3898900" imgH="723900" progId="Equation.3">
              <p:embed/>
            </p:oleObj>
          </a:graphicData>
        </a:graphic>
      </p:graphicFrame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929313" y="6215063"/>
            <a:ext cx="3214687" cy="500062"/>
            <a:chOff x="3168" y="3410"/>
            <a:chExt cx="2313" cy="409"/>
          </a:xfrm>
        </p:grpSpPr>
        <p:grpSp>
          <p:nvGrpSpPr>
            <p:cNvPr id="12313" name="Group 15"/>
            <p:cNvGrpSpPr>
              <a:grpSpLocks/>
            </p:cNvGrpSpPr>
            <p:nvPr/>
          </p:nvGrpSpPr>
          <p:grpSpPr bwMode="auto">
            <a:xfrm>
              <a:off x="4531" y="3499"/>
              <a:ext cx="578" cy="234"/>
              <a:chOff x="1849" y="2478"/>
              <a:chExt cx="657" cy="374"/>
            </a:xfrm>
          </p:grpSpPr>
          <p:sp>
            <p:nvSpPr>
              <p:cNvPr id="12328" name="Text Box 16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3</a:t>
                </a:r>
              </a:p>
            </p:txBody>
          </p:sp>
          <p:sp>
            <p:nvSpPr>
              <p:cNvPr id="12329" name="Text Box 17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  <p:sp>
            <p:nvSpPr>
              <p:cNvPr id="12330" name="Text Box 18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1</a:t>
                </a:r>
              </a:p>
            </p:txBody>
          </p:sp>
          <p:sp>
            <p:nvSpPr>
              <p:cNvPr id="12331" name="Text Box 19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0</a:t>
                </a:r>
              </a:p>
            </p:txBody>
          </p:sp>
          <p:sp>
            <p:nvSpPr>
              <p:cNvPr id="12332" name="Text Box 20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</p:grpSp>
        <p:sp>
          <p:nvSpPr>
            <p:cNvPr id="12314" name="Rectangle 21"/>
            <p:cNvSpPr>
              <a:spLocks noChangeArrowheads="1"/>
            </p:cNvSpPr>
            <p:nvPr/>
          </p:nvSpPr>
          <p:spPr bwMode="auto">
            <a:xfrm>
              <a:off x="3168" y="3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315" name="AutoShape 22"/>
            <p:cNvSpPr>
              <a:spLocks noChangeArrowheads="1"/>
            </p:cNvSpPr>
            <p:nvPr/>
          </p:nvSpPr>
          <p:spPr bwMode="auto">
            <a:xfrm>
              <a:off x="3208" y="3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316" name="Text Box 23"/>
            <p:cNvSpPr txBox="1">
              <a:spLocks noChangeArrowheads="1"/>
            </p:cNvSpPr>
            <p:nvPr/>
          </p:nvSpPr>
          <p:spPr bwMode="auto">
            <a:xfrm>
              <a:off x="3288" y="3499"/>
              <a:ext cx="439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 dirty="0" smtClean="0">
                  <a:solidFill>
                    <a:srgbClr val="002060"/>
                  </a:solidFill>
                </a:rPr>
                <a:t>10</a:t>
              </a:r>
              <a:endParaRPr lang="ru-RU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12317" name="Rectangle 24"/>
            <p:cNvSpPr>
              <a:spLocks noChangeArrowheads="1"/>
            </p:cNvSpPr>
            <p:nvPr/>
          </p:nvSpPr>
          <p:spPr bwMode="auto">
            <a:xfrm>
              <a:off x="3806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318" name="Rectangle 25"/>
            <p:cNvSpPr>
              <a:spLocks noChangeArrowheads="1"/>
            </p:cNvSpPr>
            <p:nvPr/>
          </p:nvSpPr>
          <p:spPr bwMode="auto">
            <a:xfrm>
              <a:off x="4093" y="3468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319" name="Rectangle 26"/>
            <p:cNvSpPr>
              <a:spLocks noChangeArrowheads="1"/>
            </p:cNvSpPr>
            <p:nvPr/>
          </p:nvSpPr>
          <p:spPr bwMode="auto">
            <a:xfrm>
              <a:off x="436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320" name="Rectangle 27"/>
            <p:cNvSpPr>
              <a:spLocks noChangeArrowheads="1"/>
            </p:cNvSpPr>
            <p:nvPr/>
          </p:nvSpPr>
          <p:spPr bwMode="auto">
            <a:xfrm>
              <a:off x="464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321" name="Rectangle 28"/>
            <p:cNvSpPr>
              <a:spLocks noChangeArrowheads="1"/>
            </p:cNvSpPr>
            <p:nvPr/>
          </p:nvSpPr>
          <p:spPr bwMode="auto">
            <a:xfrm>
              <a:off x="4922" y="3475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dirty="0"/>
            </a:p>
          </p:txBody>
        </p:sp>
        <p:sp>
          <p:nvSpPr>
            <p:cNvPr id="12322" name="Rectangle 29"/>
            <p:cNvSpPr>
              <a:spLocks noChangeArrowheads="1"/>
            </p:cNvSpPr>
            <p:nvPr/>
          </p:nvSpPr>
          <p:spPr bwMode="auto">
            <a:xfrm>
              <a:off x="5202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323" name="Text Box 30"/>
            <p:cNvSpPr txBox="1">
              <a:spLocks noChangeArrowheads="1"/>
            </p:cNvSpPr>
            <p:nvPr/>
          </p:nvSpPr>
          <p:spPr bwMode="auto">
            <a:xfrm>
              <a:off x="4067" y="3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dirty="0"/>
            </a:p>
          </p:txBody>
        </p:sp>
        <p:sp>
          <p:nvSpPr>
            <p:cNvPr id="12324" name="Text Box 31"/>
            <p:cNvSpPr txBox="1">
              <a:spLocks noChangeArrowheads="1"/>
            </p:cNvSpPr>
            <p:nvPr/>
          </p:nvSpPr>
          <p:spPr bwMode="auto">
            <a:xfrm>
              <a:off x="4630" y="3415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dirty="0"/>
            </a:p>
          </p:txBody>
        </p:sp>
        <p:sp>
          <p:nvSpPr>
            <p:cNvPr id="12325" name="Text Box 32"/>
            <p:cNvSpPr txBox="1">
              <a:spLocks noChangeArrowheads="1"/>
            </p:cNvSpPr>
            <p:nvPr/>
          </p:nvSpPr>
          <p:spPr bwMode="auto">
            <a:xfrm>
              <a:off x="3836" y="3468"/>
              <a:ext cx="19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0000"/>
                  </a:solidFill>
                </a:rPr>
                <a:t>6</a:t>
              </a:r>
              <a:endParaRPr lang="ru-RU" sz="2000" dirty="0">
                <a:solidFill>
                  <a:srgbClr val="FF0000"/>
                </a:solidFill>
              </a:endParaRPr>
            </a:p>
          </p:txBody>
        </p:sp>
        <p:sp>
          <p:nvSpPr>
            <p:cNvPr id="12326" name="Text Box 33"/>
            <p:cNvSpPr txBox="1">
              <a:spLocks noChangeArrowheads="1"/>
            </p:cNvSpPr>
            <p:nvPr/>
          </p:nvSpPr>
          <p:spPr bwMode="auto">
            <a:xfrm>
              <a:off x="4093" y="3468"/>
              <a:ext cx="1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0000"/>
                  </a:solidFill>
                </a:rPr>
                <a:t>0</a:t>
              </a:r>
              <a:endParaRPr lang="ru-RU" sz="2000" dirty="0">
                <a:solidFill>
                  <a:srgbClr val="FF0000"/>
                </a:solidFill>
              </a:endParaRPr>
            </a:p>
          </p:txBody>
        </p:sp>
        <p:sp>
          <p:nvSpPr>
            <p:cNvPr id="12327" name="Text Box 34"/>
            <p:cNvSpPr txBox="1">
              <a:spLocks noChangeArrowheads="1"/>
            </p:cNvSpPr>
            <p:nvPr/>
          </p:nvSpPr>
          <p:spPr bwMode="auto">
            <a:xfrm>
              <a:off x="4351" y="3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dirty="0"/>
            </a:p>
          </p:txBody>
        </p:sp>
      </p:grpSp>
      <p:pic>
        <p:nvPicPr>
          <p:cNvPr id="12302" name="Picture 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75" y="642938"/>
            <a:ext cx="1571625" cy="1643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5" name="Rectangle 29"/>
          <p:cNvSpPr>
            <a:spLocks noChangeArrowheads="1"/>
          </p:cNvSpPr>
          <p:nvPr/>
        </p:nvSpPr>
        <p:spPr bwMode="auto">
          <a:xfrm>
            <a:off x="93616" y="100343"/>
            <a:ext cx="8286750" cy="13573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142875" y="214313"/>
            <a:ext cx="2071688" cy="214312"/>
          </a:xfrm>
          <a:prstGeom prst="roundRect">
            <a:avLst/>
          </a:prstGeom>
          <a:solidFill>
            <a:srgbClr val="FF8989"/>
          </a:solidFill>
          <a:ln>
            <a:solidFill>
              <a:srgbClr val="FF8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357438" y="214313"/>
            <a:ext cx="3214687" cy="214312"/>
          </a:xfrm>
          <a:prstGeom prst="roundRect">
            <a:avLst/>
          </a:prstGeom>
          <a:solidFill>
            <a:srgbClr val="6DD9FF"/>
          </a:solidFill>
          <a:ln>
            <a:solidFill>
              <a:srgbClr val="6DD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72125" y="214313"/>
            <a:ext cx="2786063" cy="214312"/>
          </a:xfrm>
          <a:prstGeom prst="rect">
            <a:avLst/>
          </a:prstGeom>
          <a:solidFill>
            <a:srgbClr val="2DFF8C"/>
          </a:solidFill>
          <a:ln>
            <a:solidFill>
              <a:srgbClr val="2DF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9" name="Прямоугольная выноска 48"/>
          <p:cNvSpPr/>
          <p:nvPr/>
        </p:nvSpPr>
        <p:spPr>
          <a:xfrm>
            <a:off x="928688" y="357188"/>
            <a:ext cx="287337" cy="288925"/>
          </a:xfrm>
          <a:prstGeom prst="wedgeRectCallout">
            <a:avLst>
              <a:gd name="adj1" fmla="val 302158"/>
              <a:gd name="adj2" fmla="val 1508209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857625" y="428625"/>
            <a:ext cx="4500563" cy="571500"/>
          </a:xfrm>
          <a:prstGeom prst="roundRect">
            <a:avLst>
              <a:gd name="adj" fmla="val 1698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142875" y="785813"/>
            <a:ext cx="3714750" cy="214312"/>
          </a:xfrm>
          <a:prstGeom prst="roundRect">
            <a:avLst>
              <a:gd name="adj" fmla="val 0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2" name="Прямоугольная выноска 51"/>
          <p:cNvSpPr>
            <a:spLocks noChangeArrowheads="1"/>
          </p:cNvSpPr>
          <p:nvPr/>
        </p:nvSpPr>
        <p:spPr bwMode="auto">
          <a:xfrm>
            <a:off x="5000625" y="500063"/>
            <a:ext cx="285750" cy="285750"/>
          </a:xfrm>
          <a:prstGeom prst="wedgeRectCallout">
            <a:avLst>
              <a:gd name="adj1" fmla="val -791740"/>
              <a:gd name="adj2" fmla="val 1711346"/>
            </a:avLst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311" name="Содержимое 2"/>
          <p:cNvSpPr txBox="1">
            <a:spLocks/>
          </p:cNvSpPr>
          <p:nvPr/>
        </p:nvSpPr>
        <p:spPr bwMode="auto">
          <a:xfrm>
            <a:off x="169809" y="171952"/>
            <a:ext cx="8929688" cy="1643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buFont typeface="Arial" pitchFamily="34" charset="0"/>
              <a:buNone/>
            </a:pPr>
            <a:r>
              <a:rPr lang="ru-RU" sz="1300" b="1" dirty="0">
                <a:solidFill>
                  <a:schemeClr val="tx1"/>
                </a:solidFill>
              </a:rPr>
              <a:t>Смешав 30-процентный и 60-процентный растворы кислоты и добавив 10 кг чистой воды, получили 36-процентный раствор кислоты. Если бы вместо 10 кг воды добавили 10 кг 50-процентного раствора той же кислоты, то получили бы 41-процентный раствор кислоты.      Сколько килограммов 30-процентного раствора использовали для получения смеси?</a:t>
            </a:r>
          </a:p>
        </p:txBody>
      </p:sp>
      <p:sp>
        <p:nvSpPr>
          <p:cNvPr id="12312" name="Line 29"/>
          <p:cNvSpPr>
            <a:spLocks noChangeShapeType="1"/>
          </p:cNvSpPr>
          <p:nvPr/>
        </p:nvSpPr>
        <p:spPr bwMode="auto">
          <a:xfrm flipH="1" flipV="1">
            <a:off x="7858125" y="857250"/>
            <a:ext cx="361950" cy="723900"/>
          </a:xfrm>
          <a:prstGeom prst="line">
            <a:avLst/>
          </a:prstGeom>
          <a:noFill/>
          <a:ln w="12600">
            <a:solidFill>
              <a:srgbClr val="11111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3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3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0" grpId="0" animBg="1"/>
      <p:bldP spid="30" grpId="1" animBg="1"/>
      <p:bldP spid="40" grpId="0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1619250" y="4149725"/>
            <a:ext cx="1439863" cy="1439863"/>
          </a:xfrm>
          <a:prstGeom prst="rect">
            <a:avLst/>
          </a:prstGeom>
          <a:solidFill>
            <a:srgbClr val="B2ACFA"/>
          </a:solidFill>
          <a:ln>
            <a:solidFill>
              <a:srgbClr val="B2AC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3606874"/>
            <a:ext cx="81369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 в третьем сплаве 30%, значит масса меди в третьем сплаве 0,3 (2х +3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29590722"/>
              </p:ext>
            </p:extLst>
          </p:nvPr>
        </p:nvGraphicFramePr>
        <p:xfrm>
          <a:off x="340158" y="4234494"/>
          <a:ext cx="4608513" cy="1295400"/>
        </p:xfrm>
        <a:graphic>
          <a:graphicData uri="http://schemas.openxmlformats.org/drawingml/2006/table">
            <a:tbl>
              <a:tblPr/>
              <a:tblGrid>
                <a:gridCol w="12541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399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Медь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кг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Масса сплава в кг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сплав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сплав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сплав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5111750" y="5072063"/>
            <a:ext cx="4032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0,1х + 0,4х + 1,2 =0,6х + 0,9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51520" y="5805264"/>
            <a:ext cx="6624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3(кг) масса первого сплава, масса третьего сплава 9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95536" y="1628800"/>
            <a:ext cx="5834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Проследим за количеством меди в каждом сплаве. 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395536" y="2132856"/>
            <a:ext cx="7112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 первого сплава, (х + 3)кг масса второго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сплава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3708400" y="4508500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3635375" y="4868863"/>
            <a:ext cx="547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х+3</a:t>
            </a: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395536" y="2564904"/>
            <a:ext cx="7561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 в первом сплаве 10%, значит масса меди в первом сплаве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1979712" y="4509120"/>
            <a:ext cx="647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0,1х</a:t>
            </a: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467544" y="2924944"/>
            <a:ext cx="8407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 во втором сплаве 40%, значит масса меди во втором сплаве   0,4(х + 3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1763713" y="4797425"/>
            <a:ext cx="1162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0,4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(х + 3)</a:t>
            </a: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467544" y="3284984"/>
            <a:ext cx="40137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Масса третьего сплава (х +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+ 3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кг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3419475" y="5157788"/>
            <a:ext cx="1025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+ х + 3</a:t>
            </a: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1692275" y="5157788"/>
            <a:ext cx="1277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0,3 (2х + 3)</a:t>
            </a:r>
          </a:p>
        </p:txBody>
      </p: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5000625" y="4071938"/>
            <a:ext cx="39608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уравнение, исходя из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количества меди в каждом сплаве</a:t>
            </a:r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5143500" y="4714875"/>
            <a:ext cx="32704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0х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+ 0,4 (х + 3) = 0,3 ( 2х + 3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latin typeface="Calibri" pitchFamily="34" charset="0"/>
              </a:rPr>
              <a:t>,1</a:t>
            </a:r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5214938" y="5715000"/>
            <a:ext cx="628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х = 3</a:t>
            </a:r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5143500" y="5429250"/>
            <a:ext cx="12763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-0,1х = -0,3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929313" y="6215063"/>
            <a:ext cx="3214687" cy="500062"/>
            <a:chOff x="3168" y="3410"/>
            <a:chExt cx="2313" cy="409"/>
          </a:xfrm>
        </p:grpSpPr>
        <p:grpSp>
          <p:nvGrpSpPr>
            <p:cNvPr id="35895" name="Group 15"/>
            <p:cNvGrpSpPr>
              <a:grpSpLocks/>
            </p:cNvGrpSpPr>
            <p:nvPr/>
          </p:nvGrpSpPr>
          <p:grpSpPr bwMode="auto">
            <a:xfrm>
              <a:off x="4531" y="3499"/>
              <a:ext cx="578" cy="234"/>
              <a:chOff x="1849" y="2478"/>
              <a:chExt cx="657" cy="374"/>
            </a:xfrm>
          </p:grpSpPr>
          <p:sp>
            <p:nvSpPr>
              <p:cNvPr id="35910" name="Text Box 16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3</a:t>
                </a:r>
              </a:p>
            </p:txBody>
          </p:sp>
          <p:sp>
            <p:nvSpPr>
              <p:cNvPr id="35911" name="Text Box 17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  <p:sp>
            <p:nvSpPr>
              <p:cNvPr id="35912" name="Text Box 18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1</a:t>
                </a:r>
              </a:p>
            </p:txBody>
          </p:sp>
          <p:sp>
            <p:nvSpPr>
              <p:cNvPr id="35913" name="Text Box 19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0</a:t>
                </a:r>
              </a:p>
            </p:txBody>
          </p:sp>
          <p:sp>
            <p:nvSpPr>
              <p:cNvPr id="35914" name="Text Box 20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</p:grpSp>
        <p:sp>
          <p:nvSpPr>
            <p:cNvPr id="35896" name="Rectangle 21"/>
            <p:cNvSpPr>
              <a:spLocks noChangeArrowheads="1"/>
            </p:cNvSpPr>
            <p:nvPr/>
          </p:nvSpPr>
          <p:spPr bwMode="auto">
            <a:xfrm>
              <a:off x="3168" y="3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5897" name="AutoShape 22"/>
            <p:cNvSpPr>
              <a:spLocks noChangeArrowheads="1"/>
            </p:cNvSpPr>
            <p:nvPr/>
          </p:nvSpPr>
          <p:spPr bwMode="auto">
            <a:xfrm>
              <a:off x="3208" y="3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5898" name="Text Box 23"/>
            <p:cNvSpPr txBox="1">
              <a:spLocks noChangeArrowheads="1"/>
            </p:cNvSpPr>
            <p:nvPr/>
          </p:nvSpPr>
          <p:spPr bwMode="auto">
            <a:xfrm>
              <a:off x="3288" y="3499"/>
              <a:ext cx="439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 dirty="0" smtClean="0">
                  <a:solidFill>
                    <a:srgbClr val="002060"/>
                  </a:solidFill>
                </a:rPr>
                <a:t>10</a:t>
              </a:r>
              <a:endParaRPr lang="ru-RU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35899" name="Rectangle 24"/>
            <p:cNvSpPr>
              <a:spLocks noChangeArrowheads="1"/>
            </p:cNvSpPr>
            <p:nvPr/>
          </p:nvSpPr>
          <p:spPr bwMode="auto">
            <a:xfrm>
              <a:off x="3806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5900" name="Rectangle 25"/>
            <p:cNvSpPr>
              <a:spLocks noChangeArrowheads="1"/>
            </p:cNvSpPr>
            <p:nvPr/>
          </p:nvSpPr>
          <p:spPr bwMode="auto">
            <a:xfrm>
              <a:off x="4093" y="3468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5901" name="Rectangle 26"/>
            <p:cNvSpPr>
              <a:spLocks noChangeArrowheads="1"/>
            </p:cNvSpPr>
            <p:nvPr/>
          </p:nvSpPr>
          <p:spPr bwMode="auto">
            <a:xfrm>
              <a:off x="436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5902" name="Rectangle 27"/>
            <p:cNvSpPr>
              <a:spLocks noChangeArrowheads="1"/>
            </p:cNvSpPr>
            <p:nvPr/>
          </p:nvSpPr>
          <p:spPr bwMode="auto">
            <a:xfrm>
              <a:off x="464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5903" name="Rectangle 28"/>
            <p:cNvSpPr>
              <a:spLocks noChangeArrowheads="1"/>
            </p:cNvSpPr>
            <p:nvPr/>
          </p:nvSpPr>
          <p:spPr bwMode="auto">
            <a:xfrm>
              <a:off x="4922" y="3475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dirty="0"/>
            </a:p>
          </p:txBody>
        </p:sp>
        <p:sp>
          <p:nvSpPr>
            <p:cNvPr id="35904" name="Rectangle 29"/>
            <p:cNvSpPr>
              <a:spLocks noChangeArrowheads="1"/>
            </p:cNvSpPr>
            <p:nvPr/>
          </p:nvSpPr>
          <p:spPr bwMode="auto">
            <a:xfrm>
              <a:off x="5202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5905" name="Text Box 30"/>
            <p:cNvSpPr txBox="1">
              <a:spLocks noChangeArrowheads="1"/>
            </p:cNvSpPr>
            <p:nvPr/>
          </p:nvSpPr>
          <p:spPr bwMode="auto">
            <a:xfrm>
              <a:off x="4067" y="3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dirty="0"/>
            </a:p>
          </p:txBody>
        </p:sp>
        <p:sp>
          <p:nvSpPr>
            <p:cNvPr id="35906" name="Text Box 31"/>
            <p:cNvSpPr txBox="1">
              <a:spLocks noChangeArrowheads="1"/>
            </p:cNvSpPr>
            <p:nvPr/>
          </p:nvSpPr>
          <p:spPr bwMode="auto">
            <a:xfrm>
              <a:off x="4630" y="3415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dirty="0"/>
            </a:p>
          </p:txBody>
        </p:sp>
        <p:sp>
          <p:nvSpPr>
            <p:cNvPr id="35907" name="Text Box 32"/>
            <p:cNvSpPr txBox="1">
              <a:spLocks noChangeArrowheads="1"/>
            </p:cNvSpPr>
            <p:nvPr/>
          </p:nvSpPr>
          <p:spPr bwMode="auto">
            <a:xfrm>
              <a:off x="3836" y="3468"/>
              <a:ext cx="19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0000"/>
                  </a:solidFill>
                </a:rPr>
                <a:t>9</a:t>
              </a:r>
              <a:endParaRPr lang="ru-RU" sz="2000" dirty="0">
                <a:solidFill>
                  <a:srgbClr val="FF0000"/>
                </a:solidFill>
              </a:endParaRPr>
            </a:p>
          </p:txBody>
        </p:sp>
        <p:sp>
          <p:nvSpPr>
            <p:cNvPr id="35908" name="Text Box 33"/>
            <p:cNvSpPr txBox="1">
              <a:spLocks noChangeArrowheads="1"/>
            </p:cNvSpPr>
            <p:nvPr/>
          </p:nvSpPr>
          <p:spPr bwMode="auto">
            <a:xfrm>
              <a:off x="4093" y="3468"/>
              <a:ext cx="1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000" dirty="0">
                <a:solidFill>
                  <a:srgbClr val="FF0000"/>
                </a:solidFill>
              </a:endParaRPr>
            </a:p>
          </p:txBody>
        </p:sp>
        <p:sp>
          <p:nvSpPr>
            <p:cNvPr id="35909" name="Text Box 34"/>
            <p:cNvSpPr txBox="1">
              <a:spLocks noChangeArrowheads="1"/>
            </p:cNvSpPr>
            <p:nvPr/>
          </p:nvSpPr>
          <p:spPr bwMode="auto">
            <a:xfrm>
              <a:off x="4351" y="3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dirty="0"/>
            </a:p>
          </p:txBody>
        </p:sp>
      </p:grpSp>
      <p:pic>
        <p:nvPicPr>
          <p:cNvPr id="35884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75" y="357188"/>
            <a:ext cx="1571625" cy="1643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3" name="Rectangle 29"/>
          <p:cNvSpPr>
            <a:spLocks noChangeArrowheads="1"/>
          </p:cNvSpPr>
          <p:nvPr/>
        </p:nvSpPr>
        <p:spPr bwMode="auto">
          <a:xfrm>
            <a:off x="0" y="0"/>
            <a:ext cx="8429625" cy="134076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0" y="0"/>
            <a:ext cx="4143375" cy="285750"/>
          </a:xfrm>
          <a:prstGeom prst="roundRect">
            <a:avLst/>
          </a:prstGeom>
          <a:solidFill>
            <a:srgbClr val="6DD9FF"/>
          </a:solidFill>
          <a:ln>
            <a:solidFill>
              <a:srgbClr val="6DD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4143375" y="0"/>
            <a:ext cx="2357438" cy="285750"/>
          </a:xfrm>
          <a:prstGeom prst="roundRect">
            <a:avLst/>
          </a:prstGeom>
          <a:solidFill>
            <a:srgbClr val="F793E9"/>
          </a:solidFill>
          <a:ln>
            <a:solidFill>
              <a:srgbClr val="F793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500813" y="0"/>
            <a:ext cx="1714500" cy="28575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0" y="285750"/>
            <a:ext cx="5572125" cy="285750"/>
          </a:xfrm>
          <a:prstGeom prst="roundRect">
            <a:avLst>
              <a:gd name="adj" fmla="val 33498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1214438" y="571500"/>
            <a:ext cx="4429125" cy="285750"/>
          </a:xfrm>
          <a:prstGeom prst="roundRect">
            <a:avLst>
              <a:gd name="adj" fmla="val 0"/>
            </a:avLst>
          </a:prstGeom>
          <a:solidFill>
            <a:srgbClr val="2DFF8C"/>
          </a:solidFill>
          <a:ln>
            <a:solidFill>
              <a:srgbClr val="2DF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5643563" y="571500"/>
            <a:ext cx="2786062" cy="285750"/>
          </a:xfrm>
          <a:prstGeom prst="roundRect">
            <a:avLst>
              <a:gd name="adj" fmla="val 16667"/>
            </a:avLst>
          </a:prstGeom>
          <a:solidFill>
            <a:srgbClr val="FF8989"/>
          </a:solidFill>
          <a:ln>
            <a:solidFill>
              <a:srgbClr val="FF8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0" y="857250"/>
            <a:ext cx="3143250" cy="285750"/>
          </a:xfrm>
          <a:prstGeom prst="roundRect">
            <a:avLst>
              <a:gd name="adj" fmla="val 16667"/>
            </a:avLst>
          </a:prstGeom>
          <a:solidFill>
            <a:srgbClr val="FF8989"/>
          </a:solidFill>
          <a:ln>
            <a:solidFill>
              <a:srgbClr val="FF89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893" name="Содержимое 2"/>
          <p:cNvSpPr txBox="1">
            <a:spLocks/>
          </p:cNvSpPr>
          <p:nvPr/>
        </p:nvSpPr>
        <p:spPr bwMode="auto">
          <a:xfrm>
            <a:off x="0" y="0"/>
            <a:ext cx="8964613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buFont typeface="Arial" pitchFamily="34" charset="0"/>
              <a:buNone/>
            </a:pPr>
            <a:r>
              <a:rPr lang="ru-RU" b="1" dirty="0">
                <a:solidFill>
                  <a:schemeClr val="tx1"/>
                </a:solidFill>
              </a:rPr>
              <a:t>Первый сплав содержит 10% меди, второй – 40% меди. Масса второго сплава больше массы первого на 3 килограмма. Из этих двух сплавов получили третий сплав, содержащий 30% меди. Найдите массу третьего сплава. Ответ дайте в кг.</a:t>
            </a:r>
          </a:p>
        </p:txBody>
      </p:sp>
      <p:sp>
        <p:nvSpPr>
          <p:cNvPr id="35894" name="Line 3"/>
          <p:cNvSpPr>
            <a:spLocks noChangeShapeType="1"/>
          </p:cNvSpPr>
          <p:nvPr/>
        </p:nvSpPr>
        <p:spPr bwMode="auto">
          <a:xfrm flipH="1" flipV="1">
            <a:off x="7929563" y="785813"/>
            <a:ext cx="361950" cy="723900"/>
          </a:xfrm>
          <a:prstGeom prst="line">
            <a:avLst/>
          </a:prstGeom>
          <a:noFill/>
          <a:ln w="12600">
            <a:solidFill>
              <a:srgbClr val="11111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0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000"/>
                            </p:stCondLst>
                            <p:childTnLst>
                              <p:par>
                                <p:cTn id="1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000"/>
                            </p:stCondLst>
                            <p:childTnLst>
                              <p:par>
                                <p:cTn id="1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8000"/>
                            </p:stCondLst>
                            <p:childTnLst>
                              <p:par>
                                <p:cTn id="1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3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21505" grpId="0"/>
      <p:bldP spid="15" grpId="0"/>
      <p:bldP spid="21506" grpId="0"/>
      <p:bldP spid="20" grpId="0"/>
      <p:bldP spid="22" grpId="0"/>
      <p:bldP spid="23" grpId="0"/>
      <p:bldP spid="24" grpId="0"/>
      <p:bldP spid="25" grpId="0"/>
      <p:bldP spid="28" grpId="0"/>
      <p:bldP spid="29" grpId="0"/>
      <p:bldP spid="32" grpId="0"/>
      <p:bldP spid="34" grpId="0"/>
      <p:bldP spid="35" grpId="0"/>
      <p:bldP spid="37" grpId="0"/>
      <p:bldP spid="38" grpId="0"/>
      <p:bldP spid="39" grpId="0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2" grpId="0" animBg="1"/>
      <p:bldP spid="62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ая выноска 59"/>
          <p:cNvSpPr>
            <a:spLocks noChangeArrowheads="1"/>
          </p:cNvSpPr>
          <p:nvPr/>
        </p:nvSpPr>
        <p:spPr bwMode="auto">
          <a:xfrm>
            <a:off x="3929063" y="4286250"/>
            <a:ext cx="642937" cy="428625"/>
          </a:xfrm>
          <a:prstGeom prst="wedgeRectCallout">
            <a:avLst>
              <a:gd name="adj1" fmla="val -266912"/>
              <a:gd name="adj2" fmla="val 247426"/>
            </a:avLst>
          </a:prstGeom>
          <a:solidFill>
            <a:srgbClr val="6DD9FF"/>
          </a:solidFill>
          <a:ln w="25400" algn="ctr">
            <a:solidFill>
              <a:srgbClr val="6DD9FF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59" name="Прямоугольная выноска 58"/>
          <p:cNvSpPr>
            <a:spLocks noChangeArrowheads="1"/>
          </p:cNvSpPr>
          <p:nvPr/>
        </p:nvSpPr>
        <p:spPr bwMode="auto">
          <a:xfrm>
            <a:off x="3071813" y="4292600"/>
            <a:ext cx="642937" cy="422275"/>
          </a:xfrm>
          <a:prstGeom prst="wedgeRectCallout">
            <a:avLst>
              <a:gd name="adj1" fmla="val -126397"/>
              <a:gd name="adj2" fmla="val 92120"/>
            </a:avLst>
          </a:prstGeom>
          <a:solidFill>
            <a:srgbClr val="A9DA74"/>
          </a:solidFill>
          <a:ln w="25400" algn="ctr">
            <a:solidFill>
              <a:srgbClr val="A9DA74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41" name="Прямоугольник с двумя скругленными соседними углами 40"/>
          <p:cNvSpPr/>
          <p:nvPr/>
        </p:nvSpPr>
        <p:spPr>
          <a:xfrm>
            <a:off x="2000250" y="3000375"/>
            <a:ext cx="1008063" cy="86995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6DD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Прямоугольник с двумя скругленными соседними углами 39"/>
          <p:cNvSpPr/>
          <p:nvPr/>
        </p:nvSpPr>
        <p:spPr>
          <a:xfrm>
            <a:off x="428625" y="3286125"/>
            <a:ext cx="928688" cy="571500"/>
          </a:xfrm>
          <a:prstGeom prst="round2SameRect">
            <a:avLst>
              <a:gd name="adj1" fmla="val 8289"/>
              <a:gd name="adj2" fmla="val 13545"/>
            </a:avLst>
          </a:pr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321" name="Rectangle 1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>
              <a:latin typeface="Calibri" pitchFamily="34" charset="0"/>
            </a:endParaRPr>
          </a:p>
        </p:txBody>
      </p:sp>
      <p:sp>
        <p:nvSpPr>
          <p:cNvPr id="22" name="Прямоугольник с двумя скругленными соседними углами 21"/>
          <p:cNvSpPr/>
          <p:nvPr/>
        </p:nvSpPr>
        <p:spPr>
          <a:xfrm>
            <a:off x="395288" y="2276475"/>
            <a:ext cx="944562" cy="1584325"/>
          </a:xfrm>
          <a:prstGeom prst="round2SameRect">
            <a:avLst>
              <a:gd name="adj1" fmla="val 16667"/>
              <a:gd name="adj2" fmla="val 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Прямоугольник с двумя скругленными соседними углами 24"/>
          <p:cNvSpPr/>
          <p:nvPr/>
        </p:nvSpPr>
        <p:spPr>
          <a:xfrm>
            <a:off x="1979613" y="2276475"/>
            <a:ext cx="1008062" cy="1584325"/>
          </a:xfrm>
          <a:prstGeom prst="round2Same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Прямоугольник с двумя скругленными соседними углами 25"/>
          <p:cNvSpPr/>
          <p:nvPr/>
        </p:nvSpPr>
        <p:spPr>
          <a:xfrm>
            <a:off x="3492500" y="2276475"/>
            <a:ext cx="1008063" cy="1584325"/>
          </a:xfrm>
          <a:prstGeom prst="round2Same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323528" y="3284984"/>
            <a:ext cx="10810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15 % 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4 л</a:t>
            </a:r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1476375" y="2924175"/>
            <a:ext cx="26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+</a:t>
            </a: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2123728" y="3212976"/>
            <a:ext cx="10795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25 %  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л</a:t>
            </a: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3132138" y="2924175"/>
            <a:ext cx="261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=</a:t>
            </a:r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251520" y="3933056"/>
            <a:ext cx="41285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 всего раствора:   4л + 6 л = 10л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619250" y="5373688"/>
            <a:ext cx="288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6</a:t>
            </a:r>
            <a:endParaRPr lang="ru-RU" dirty="0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1619250" y="4797425"/>
            <a:ext cx="3127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  <a:endParaRPr lang="ru-RU" sz="2000" dirty="0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1643063" y="4786313"/>
            <a:ext cx="3127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619250" y="5373688"/>
            <a:ext cx="300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6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979613" y="4724400"/>
            <a:ext cx="504825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0,6</a:t>
            </a:r>
            <a:endParaRPr lang="ru-RU" sz="2000" dirty="0"/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2051050" y="5373688"/>
            <a:ext cx="506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1,5</a:t>
            </a:r>
            <a:endParaRPr lang="ru-RU" sz="2000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075238" y="5000623"/>
            <a:ext cx="1154112" cy="584478"/>
            <a:chOff x="3874" y="1829"/>
            <a:chExt cx="659" cy="296"/>
          </a:xfrm>
        </p:grpSpPr>
        <p:sp>
          <p:nvSpPr>
            <p:cNvPr id="13380" name="Line 14"/>
            <p:cNvSpPr>
              <a:spLocks noChangeShapeType="1"/>
            </p:cNvSpPr>
            <p:nvPr/>
          </p:nvSpPr>
          <p:spPr bwMode="auto">
            <a:xfrm flipV="1">
              <a:off x="3874" y="1908"/>
              <a:ext cx="6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4158" y="1829"/>
              <a:ext cx="322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+</a:t>
              </a:r>
              <a:r>
                <a:rPr lang="ru-RU" sz="3200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 </a:t>
              </a:r>
              <a:endParaRPr lang="ru-RU" dirty="0"/>
            </a:p>
          </p:txBody>
        </p:sp>
      </p:grp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2000250" y="4786313"/>
            <a:ext cx="504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0,6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2051050" y="5373688"/>
            <a:ext cx="506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</a:rPr>
              <a:t>1,5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323850" y="4797424"/>
            <a:ext cx="1727200" cy="999297"/>
            <a:chOff x="144" y="1632"/>
            <a:chExt cx="1056" cy="762"/>
          </a:xfrm>
        </p:grpSpPr>
        <p:sp>
          <p:nvSpPr>
            <p:cNvPr id="13378" name="Rectangle 20"/>
            <p:cNvSpPr>
              <a:spLocks noChangeArrowheads="1"/>
            </p:cNvSpPr>
            <p:nvPr/>
          </p:nvSpPr>
          <p:spPr bwMode="auto">
            <a:xfrm>
              <a:off x="144" y="1632"/>
              <a:ext cx="1056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 раствор</a:t>
              </a:r>
            </a:p>
          </p:txBody>
        </p:sp>
        <p:sp>
          <p:nvSpPr>
            <p:cNvPr id="13379" name="Rectangle 21"/>
            <p:cNvSpPr>
              <a:spLocks noChangeArrowheads="1"/>
            </p:cNvSpPr>
            <p:nvPr/>
          </p:nvSpPr>
          <p:spPr bwMode="auto">
            <a:xfrm>
              <a:off x="144" y="2112"/>
              <a:ext cx="1056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 раствор</a:t>
              </a:r>
            </a:p>
          </p:txBody>
        </p:sp>
      </p:grp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5508625" y="4652963"/>
            <a:ext cx="4619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>
            <a:spLocks noChangeArrowheads="1"/>
          </p:cNvSpPr>
          <p:nvPr/>
        </p:nvSpPr>
        <p:spPr bwMode="auto">
          <a:xfrm>
            <a:off x="179512" y="4293096"/>
            <a:ext cx="698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Вещества в растворе будет</a:t>
            </a:r>
            <a:r>
              <a:rPr lang="ru-RU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:</a:t>
            </a:r>
            <a:r>
              <a:rPr lang="ru-RU" dirty="0">
                <a:latin typeface="Calibri" pitchFamily="34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0,15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⋅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dirty="0">
                <a:latin typeface="Calibri" pitchFamily="34" charset="0"/>
                <a:cs typeface="Times New Roman" pitchFamily="18" charset="0"/>
              </a:rPr>
              <a:t>+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0,25⋅6</a:t>
            </a:r>
            <a:r>
              <a:rPr lang="ru-RU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0,6 + 1,5 = 2,1 литров </a:t>
            </a:r>
          </a:p>
        </p:txBody>
      </p:sp>
      <p:sp>
        <p:nvSpPr>
          <p:cNvPr id="57" name="Прямоугольник 56"/>
          <p:cNvSpPr>
            <a:spLocks noChangeArrowheads="1"/>
          </p:cNvSpPr>
          <p:nvPr/>
        </p:nvSpPr>
        <p:spPr bwMode="auto">
          <a:xfrm>
            <a:off x="2771775" y="4941888"/>
            <a:ext cx="23833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Концентрация равна</a:t>
            </a:r>
          </a:p>
        </p:txBody>
      </p:sp>
      <p:graphicFrame>
        <p:nvGraphicFramePr>
          <p:cNvPr id="63" name="Object 26"/>
          <p:cNvGraphicFramePr>
            <a:graphicFrameLocks noChangeAspect="1"/>
          </p:cNvGraphicFramePr>
          <p:nvPr/>
        </p:nvGraphicFramePr>
        <p:xfrm>
          <a:off x="6429375" y="4857750"/>
          <a:ext cx="1854200" cy="546100"/>
        </p:xfrm>
        <a:graphic>
          <a:graphicData uri="http://schemas.openxmlformats.org/presentationml/2006/ole">
            <p:oleObj spid="_x0000_s13320" name="Формула" r:id="rId3" imgW="1853396" imgH="545863" progId="Equation.3">
              <p:embed/>
            </p:oleObj>
          </a:graphicData>
        </a:graphic>
      </p:graphicFrame>
      <p:grpSp>
        <p:nvGrpSpPr>
          <p:cNvPr id="4" name="Group 56"/>
          <p:cNvGrpSpPr>
            <a:grpSpLocks/>
          </p:cNvGrpSpPr>
          <p:nvPr/>
        </p:nvGrpSpPr>
        <p:grpSpPr bwMode="auto">
          <a:xfrm>
            <a:off x="4500563" y="3357563"/>
            <a:ext cx="6067425" cy="366712"/>
            <a:chOff x="279" y="1351"/>
            <a:chExt cx="4800" cy="359"/>
          </a:xfrm>
        </p:grpSpPr>
        <p:sp>
          <p:nvSpPr>
            <p:cNvPr id="13377" name="Rectangle 57"/>
            <p:cNvSpPr>
              <a:spLocks noChangeArrowheads="1"/>
            </p:cNvSpPr>
            <p:nvPr/>
          </p:nvSpPr>
          <p:spPr bwMode="auto">
            <a:xfrm>
              <a:off x="279" y="1351"/>
              <a:ext cx="4800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dirty="0">
                  <a:solidFill>
                    <a:schemeClr val="tx1"/>
                  </a:solidFill>
                  <a:latin typeface="Calibri" pitchFamily="34" charset="0"/>
                </a:rPr>
                <a:t>  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1) 4   0,15 = 0,6 (л) вещества в 1 </a:t>
              </a:r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растворе</a:t>
              </a: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13316" name="Object 58"/>
            <p:cNvGraphicFramePr>
              <a:graphicFrameLocks noChangeAspect="1"/>
            </p:cNvGraphicFramePr>
            <p:nvPr/>
          </p:nvGraphicFramePr>
          <p:xfrm>
            <a:off x="675" y="1421"/>
            <a:ext cx="181" cy="210"/>
          </p:xfrm>
          <a:graphic>
            <a:graphicData uri="http://schemas.openxmlformats.org/presentationml/2006/ole">
              <p:oleObj spid="_x0000_s13321" name="Формула" r:id="rId4" imgW="75969" imgH="75969" progId="Equation.3">
                <p:embed/>
              </p:oleObj>
            </a:graphicData>
          </a:graphic>
        </p:graphicFrame>
      </p:grpSp>
      <p:grpSp>
        <p:nvGrpSpPr>
          <p:cNvPr id="5" name="Group 59"/>
          <p:cNvGrpSpPr>
            <a:grpSpLocks/>
          </p:cNvGrpSpPr>
          <p:nvPr/>
        </p:nvGrpSpPr>
        <p:grpSpPr bwMode="auto">
          <a:xfrm>
            <a:off x="4643438" y="3714750"/>
            <a:ext cx="6067425" cy="366713"/>
            <a:chOff x="336" y="1349"/>
            <a:chExt cx="4800" cy="359"/>
          </a:xfrm>
        </p:grpSpPr>
        <p:sp>
          <p:nvSpPr>
            <p:cNvPr id="13376" name="Rectangle 60"/>
            <p:cNvSpPr>
              <a:spLocks noChangeArrowheads="1"/>
            </p:cNvSpPr>
            <p:nvPr/>
          </p:nvSpPr>
          <p:spPr bwMode="auto">
            <a:xfrm>
              <a:off x="336" y="1349"/>
              <a:ext cx="4800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2) 6    0,25 = 1,5 (л) вещества во 2 </a:t>
              </a:r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растворе</a:t>
              </a: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13315" name="Object 61"/>
            <p:cNvGraphicFramePr>
              <a:graphicFrameLocks noChangeAspect="1"/>
            </p:cNvGraphicFramePr>
            <p:nvPr/>
          </p:nvGraphicFramePr>
          <p:xfrm>
            <a:off x="675" y="1419"/>
            <a:ext cx="155" cy="210"/>
          </p:xfrm>
          <a:graphic>
            <a:graphicData uri="http://schemas.openxmlformats.org/presentationml/2006/ole">
              <p:oleObj spid="_x0000_s13322" name="Формула" r:id="rId5" imgW="75969" imgH="75969" progId="Equation.3">
                <p:embed/>
              </p:oleObj>
            </a:graphicData>
          </a:graphic>
        </p:graphicFrame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5929313" y="6215063"/>
            <a:ext cx="3214687" cy="500062"/>
            <a:chOff x="3168" y="3410"/>
            <a:chExt cx="2313" cy="409"/>
          </a:xfrm>
        </p:grpSpPr>
        <p:grpSp>
          <p:nvGrpSpPr>
            <p:cNvPr id="13356" name="Group 15"/>
            <p:cNvGrpSpPr>
              <a:grpSpLocks/>
            </p:cNvGrpSpPr>
            <p:nvPr/>
          </p:nvGrpSpPr>
          <p:grpSpPr bwMode="auto">
            <a:xfrm>
              <a:off x="4531" y="3499"/>
              <a:ext cx="578" cy="234"/>
              <a:chOff x="1849" y="2478"/>
              <a:chExt cx="657" cy="374"/>
            </a:xfrm>
          </p:grpSpPr>
          <p:sp>
            <p:nvSpPr>
              <p:cNvPr id="13371" name="Text Box 16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3</a:t>
                </a:r>
              </a:p>
            </p:txBody>
          </p:sp>
          <p:sp>
            <p:nvSpPr>
              <p:cNvPr id="13372" name="Text Box 17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  <p:sp>
            <p:nvSpPr>
              <p:cNvPr id="13373" name="Text Box 18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1</a:t>
                </a:r>
              </a:p>
            </p:txBody>
          </p:sp>
          <p:sp>
            <p:nvSpPr>
              <p:cNvPr id="13374" name="Text Box 19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0</a:t>
                </a:r>
              </a:p>
            </p:txBody>
          </p:sp>
          <p:sp>
            <p:nvSpPr>
              <p:cNvPr id="13375" name="Text Box 20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</p:grpSp>
        <p:sp>
          <p:nvSpPr>
            <p:cNvPr id="13357" name="Rectangle 21"/>
            <p:cNvSpPr>
              <a:spLocks noChangeArrowheads="1"/>
            </p:cNvSpPr>
            <p:nvPr/>
          </p:nvSpPr>
          <p:spPr bwMode="auto">
            <a:xfrm>
              <a:off x="3168" y="3455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358" name="AutoShape 22"/>
            <p:cNvSpPr>
              <a:spLocks noChangeArrowheads="1"/>
            </p:cNvSpPr>
            <p:nvPr/>
          </p:nvSpPr>
          <p:spPr bwMode="auto">
            <a:xfrm>
              <a:off x="3208" y="3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359" name="Text Box 23"/>
            <p:cNvSpPr txBox="1">
              <a:spLocks noChangeArrowheads="1"/>
            </p:cNvSpPr>
            <p:nvPr/>
          </p:nvSpPr>
          <p:spPr bwMode="auto">
            <a:xfrm>
              <a:off x="3288" y="3499"/>
              <a:ext cx="439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 dirty="0" smtClean="0">
                  <a:solidFill>
                    <a:srgbClr val="002060"/>
                  </a:solidFill>
                </a:rPr>
                <a:t>10</a:t>
              </a:r>
              <a:endParaRPr lang="ru-RU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13360" name="Rectangle 24"/>
            <p:cNvSpPr>
              <a:spLocks noChangeArrowheads="1"/>
            </p:cNvSpPr>
            <p:nvPr/>
          </p:nvSpPr>
          <p:spPr bwMode="auto">
            <a:xfrm>
              <a:off x="3806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361" name="Rectangle 25"/>
            <p:cNvSpPr>
              <a:spLocks noChangeArrowheads="1"/>
            </p:cNvSpPr>
            <p:nvPr/>
          </p:nvSpPr>
          <p:spPr bwMode="auto">
            <a:xfrm>
              <a:off x="4093" y="3468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362" name="Rectangle 26"/>
            <p:cNvSpPr>
              <a:spLocks noChangeArrowheads="1"/>
            </p:cNvSpPr>
            <p:nvPr/>
          </p:nvSpPr>
          <p:spPr bwMode="auto">
            <a:xfrm>
              <a:off x="436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363" name="Rectangle 27"/>
            <p:cNvSpPr>
              <a:spLocks noChangeArrowheads="1"/>
            </p:cNvSpPr>
            <p:nvPr/>
          </p:nvSpPr>
          <p:spPr bwMode="auto">
            <a:xfrm>
              <a:off x="464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364" name="Rectangle 28"/>
            <p:cNvSpPr>
              <a:spLocks noChangeArrowheads="1"/>
            </p:cNvSpPr>
            <p:nvPr/>
          </p:nvSpPr>
          <p:spPr bwMode="auto">
            <a:xfrm>
              <a:off x="4922" y="3475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dirty="0"/>
            </a:p>
          </p:txBody>
        </p:sp>
        <p:sp>
          <p:nvSpPr>
            <p:cNvPr id="13365" name="Rectangle 29"/>
            <p:cNvSpPr>
              <a:spLocks noChangeArrowheads="1"/>
            </p:cNvSpPr>
            <p:nvPr/>
          </p:nvSpPr>
          <p:spPr bwMode="auto">
            <a:xfrm>
              <a:off x="5202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366" name="Text Box 30"/>
            <p:cNvSpPr txBox="1">
              <a:spLocks noChangeArrowheads="1"/>
            </p:cNvSpPr>
            <p:nvPr/>
          </p:nvSpPr>
          <p:spPr bwMode="auto">
            <a:xfrm>
              <a:off x="4067" y="3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dirty="0"/>
            </a:p>
          </p:txBody>
        </p:sp>
        <p:sp>
          <p:nvSpPr>
            <p:cNvPr id="13367" name="Text Box 31"/>
            <p:cNvSpPr txBox="1">
              <a:spLocks noChangeArrowheads="1"/>
            </p:cNvSpPr>
            <p:nvPr/>
          </p:nvSpPr>
          <p:spPr bwMode="auto">
            <a:xfrm>
              <a:off x="4630" y="3415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dirty="0"/>
            </a:p>
          </p:txBody>
        </p:sp>
        <p:sp>
          <p:nvSpPr>
            <p:cNvPr id="13368" name="Text Box 32"/>
            <p:cNvSpPr txBox="1">
              <a:spLocks noChangeArrowheads="1"/>
            </p:cNvSpPr>
            <p:nvPr/>
          </p:nvSpPr>
          <p:spPr bwMode="auto">
            <a:xfrm>
              <a:off x="3836" y="3468"/>
              <a:ext cx="19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0000"/>
                  </a:solidFill>
                </a:rPr>
                <a:t>2</a:t>
              </a:r>
              <a:endParaRPr lang="ru-RU" sz="2000" dirty="0">
                <a:solidFill>
                  <a:srgbClr val="FF0000"/>
                </a:solidFill>
              </a:endParaRPr>
            </a:p>
          </p:txBody>
        </p:sp>
        <p:sp>
          <p:nvSpPr>
            <p:cNvPr id="13369" name="Text Box 33"/>
            <p:cNvSpPr txBox="1">
              <a:spLocks noChangeArrowheads="1"/>
            </p:cNvSpPr>
            <p:nvPr/>
          </p:nvSpPr>
          <p:spPr bwMode="auto">
            <a:xfrm>
              <a:off x="4093" y="3468"/>
              <a:ext cx="18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FF0000"/>
                  </a:solidFill>
                </a:rPr>
                <a:t>1</a:t>
              </a:r>
              <a:endParaRPr lang="ru-RU" sz="2000" dirty="0">
                <a:solidFill>
                  <a:srgbClr val="FF0000"/>
                </a:solidFill>
              </a:endParaRPr>
            </a:p>
          </p:txBody>
        </p:sp>
        <p:sp>
          <p:nvSpPr>
            <p:cNvPr id="13370" name="Text Box 34"/>
            <p:cNvSpPr txBox="1">
              <a:spLocks noChangeArrowheads="1"/>
            </p:cNvSpPr>
            <p:nvPr/>
          </p:nvSpPr>
          <p:spPr bwMode="auto">
            <a:xfrm>
              <a:off x="4351" y="3410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dirty="0"/>
            </a:p>
          </p:txBody>
        </p:sp>
      </p:grpSp>
      <p:sp>
        <p:nvSpPr>
          <p:cNvPr id="70" name="Прямоугольник с двумя скругленными соседними углами 69"/>
          <p:cNvSpPr/>
          <p:nvPr/>
        </p:nvSpPr>
        <p:spPr>
          <a:xfrm>
            <a:off x="3500438" y="2286000"/>
            <a:ext cx="1008062" cy="1584325"/>
          </a:xfrm>
          <a:prstGeom prst="round2Same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1" name="Прямоугольник 70"/>
          <p:cNvSpPr>
            <a:spLocks noChangeArrowheads="1"/>
          </p:cNvSpPr>
          <p:nvPr/>
        </p:nvSpPr>
        <p:spPr bwMode="auto">
          <a:xfrm>
            <a:off x="3635896" y="3284984"/>
            <a:ext cx="1079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10 л</a:t>
            </a:r>
          </a:p>
        </p:txBody>
      </p:sp>
      <p:sp>
        <p:nvSpPr>
          <p:cNvPr id="66" name="Прямоугольник 65"/>
          <p:cNvSpPr>
            <a:spLocks noChangeArrowheads="1"/>
          </p:cNvSpPr>
          <p:nvPr/>
        </p:nvSpPr>
        <p:spPr bwMode="auto">
          <a:xfrm>
            <a:off x="3779912" y="2852936"/>
            <a:ext cx="6446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р%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600" b="1" dirty="0">
              <a:solidFill>
                <a:srgbClr val="C2FF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49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75" y="714375"/>
            <a:ext cx="1571625" cy="1643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2" name="Rectangle 29"/>
          <p:cNvSpPr>
            <a:spLocks noChangeArrowheads="1"/>
          </p:cNvSpPr>
          <p:nvPr/>
        </p:nvSpPr>
        <p:spPr bwMode="auto">
          <a:xfrm>
            <a:off x="142875" y="214313"/>
            <a:ext cx="8358188" cy="15001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142875" y="214313"/>
            <a:ext cx="6572250" cy="407987"/>
          </a:xfrm>
          <a:prstGeom prst="roundRect">
            <a:avLst/>
          </a:pr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643063" y="642938"/>
            <a:ext cx="6810375" cy="360362"/>
          </a:xfrm>
          <a:prstGeom prst="roundRect">
            <a:avLst/>
          </a:prstGeom>
          <a:solidFill>
            <a:srgbClr val="6DD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5" name="Параллелограмм 74"/>
          <p:cNvSpPr/>
          <p:nvPr/>
        </p:nvSpPr>
        <p:spPr>
          <a:xfrm>
            <a:off x="0" y="1000108"/>
            <a:ext cx="8135939" cy="714380"/>
          </a:xfrm>
          <a:prstGeom prst="parallelogram">
            <a:avLst>
              <a:gd name="adj" fmla="val 2364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354" name="Прямоугольник 6"/>
          <p:cNvSpPr>
            <a:spLocks noChangeArrowheads="1"/>
          </p:cNvSpPr>
          <p:nvPr/>
        </p:nvSpPr>
        <p:spPr bwMode="auto">
          <a:xfrm>
            <a:off x="179388" y="214313"/>
            <a:ext cx="820903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Смешали 4 литра 15-процентного водного раствора некоторого вещества с 6 литрами 25-процентного водного раствора этого же вещества. Сколько процентов составляет концентрация получившегося раствора?</a:t>
            </a:r>
          </a:p>
        </p:txBody>
      </p:sp>
      <p:sp>
        <p:nvSpPr>
          <p:cNvPr id="13355" name="Line 3"/>
          <p:cNvSpPr>
            <a:spLocks noChangeShapeType="1"/>
          </p:cNvSpPr>
          <p:nvPr/>
        </p:nvSpPr>
        <p:spPr bwMode="auto">
          <a:xfrm flipH="1" flipV="1">
            <a:off x="7929563" y="1000125"/>
            <a:ext cx="361950" cy="723900"/>
          </a:xfrm>
          <a:prstGeom prst="line">
            <a:avLst/>
          </a:prstGeom>
          <a:noFill/>
          <a:ln w="12600">
            <a:solidFill>
              <a:srgbClr val="11111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500"/>
                            </p:stCondLst>
                            <p:childTnLst>
                              <p:par>
                                <p:cTn id="3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3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7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0648 L 0.40434 0.04838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0" y="270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1065 L 0.47934 -0.0375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0" y="-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2948E-6 L 0.35035 0.00486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00" y="20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1042 L 0.40955 -0.08171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00" y="-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0"/>
                            </p:stCondLst>
                            <p:childTnLst>
                              <p:par>
                                <p:cTn id="1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1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9" grpId="0" animBg="1"/>
      <p:bldP spid="59" grpId="1" animBg="1"/>
      <p:bldP spid="27" grpId="0" autoUpdateAnimBg="0"/>
      <p:bldP spid="28" grpId="0" autoUpdateAnimBg="0"/>
      <p:bldP spid="29" grpId="0" autoUpdateAnimBg="0"/>
      <p:bldP spid="30" grpId="0" autoUpdateAnimBg="0"/>
      <p:bldP spid="32" grpId="0" autoUpdateAnimBg="0"/>
      <p:bldP spid="1031" grpId="0"/>
      <p:bldP spid="1032" grpId="0"/>
      <p:bldP spid="1033" grpId="0"/>
      <p:bldP spid="1035" grpId="0"/>
      <p:bldP spid="1036" grpId="0"/>
      <p:bldP spid="1041" grpId="0"/>
      <p:bldP spid="1041" grpId="1"/>
      <p:bldP spid="1042" grpId="0"/>
      <p:bldP spid="1042" grpId="1"/>
      <p:bldP spid="1046" grpId="0"/>
      <p:bldP spid="56" grpId="0"/>
      <p:bldP spid="57" grpId="0"/>
      <p:bldP spid="71" grpId="0" autoUpdateAnimBg="0"/>
      <p:bldP spid="66" grpId="0" build="allAtOnce" autoUpdateAnimBg="0"/>
      <p:bldP spid="73" grpId="0" animBg="1" autoUpdateAnimBg="0"/>
      <p:bldP spid="74" grpId="0" animBg="1" autoUpdateAnimBg="0"/>
      <p:bldP spid="75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65" name="Rectangle 109"/>
          <p:cNvSpPr>
            <a:spLocks noChangeArrowheads="1"/>
          </p:cNvSpPr>
          <p:nvPr/>
        </p:nvSpPr>
        <p:spPr bwMode="auto">
          <a:xfrm>
            <a:off x="683568" y="5661248"/>
            <a:ext cx="74564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же смешать равные массы этих растворов (допустим, по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кг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168" name="Rectangle 112"/>
          <p:cNvSpPr>
            <a:spLocks noChangeArrowheads="1"/>
          </p:cNvSpPr>
          <p:nvPr/>
        </p:nvSpPr>
        <p:spPr bwMode="auto">
          <a:xfrm>
            <a:off x="1357290" y="307181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dirty="0"/>
              <a:t>+</a:t>
            </a:r>
          </a:p>
        </p:txBody>
      </p:sp>
      <p:sp>
        <p:nvSpPr>
          <p:cNvPr id="45169" name="Rectangle 113"/>
          <p:cNvSpPr>
            <a:spLocks noChangeArrowheads="1"/>
          </p:cNvSpPr>
          <p:nvPr/>
        </p:nvSpPr>
        <p:spPr bwMode="auto">
          <a:xfrm>
            <a:off x="1331913" y="3933825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45170" name="Rectangle 114"/>
          <p:cNvSpPr>
            <a:spLocks noChangeArrowheads="1"/>
          </p:cNvSpPr>
          <p:nvPr/>
        </p:nvSpPr>
        <p:spPr bwMode="auto">
          <a:xfrm>
            <a:off x="539750" y="4580216"/>
            <a:ext cx="72324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х%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концентрация кислоты в первом сосуде,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у%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во втором. </a:t>
            </a:r>
          </a:p>
        </p:txBody>
      </p:sp>
      <p:sp>
        <p:nvSpPr>
          <p:cNvPr id="45171" name="Rectangle 115"/>
          <p:cNvSpPr>
            <a:spLocks noChangeArrowheads="1"/>
          </p:cNvSpPr>
          <p:nvPr/>
        </p:nvSpPr>
        <p:spPr bwMode="auto">
          <a:xfrm>
            <a:off x="2417763" y="2876550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х</a:t>
            </a:r>
          </a:p>
        </p:txBody>
      </p:sp>
      <p:sp>
        <p:nvSpPr>
          <p:cNvPr id="45172" name="Rectangle 116"/>
          <p:cNvSpPr>
            <a:spLocks noChangeArrowheads="1"/>
          </p:cNvSpPr>
          <p:nvPr/>
        </p:nvSpPr>
        <p:spPr bwMode="auto">
          <a:xfrm>
            <a:off x="2411413" y="3429000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у</a:t>
            </a:r>
          </a:p>
        </p:txBody>
      </p:sp>
      <p:sp>
        <p:nvSpPr>
          <p:cNvPr id="45174" name="Rectangle 118"/>
          <p:cNvSpPr>
            <a:spLocks noChangeArrowheads="1"/>
          </p:cNvSpPr>
          <p:nvPr/>
        </p:nvSpPr>
        <p:spPr bwMode="auto">
          <a:xfrm>
            <a:off x="2339975" y="3933825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ru-RU" sz="1600" dirty="0">
                <a:solidFill>
                  <a:schemeClr val="tx1"/>
                </a:solidFill>
              </a:rPr>
              <a:t>68</a:t>
            </a:r>
          </a:p>
        </p:txBody>
      </p:sp>
      <p:graphicFrame>
        <p:nvGraphicFramePr>
          <p:cNvPr id="45181" name="Object 125"/>
          <p:cNvGraphicFramePr>
            <a:graphicFrameLocks noChangeAspect="1"/>
          </p:cNvGraphicFramePr>
          <p:nvPr/>
        </p:nvGraphicFramePr>
        <p:xfrm>
          <a:off x="683568" y="5013176"/>
          <a:ext cx="2010075" cy="300572"/>
        </p:xfrm>
        <a:graphic>
          <a:graphicData uri="http://schemas.openxmlformats.org/presentationml/2006/ole">
            <p:oleObj spid="_x0000_s15371" name="Формула" r:id="rId3" imgW="1358310" imgH="203112" progId="Equation.3">
              <p:embed/>
            </p:oleObj>
          </a:graphicData>
        </a:graphic>
      </p:graphicFrame>
      <p:sp>
        <p:nvSpPr>
          <p:cNvPr id="45185" name="Rectangle 129"/>
          <p:cNvSpPr>
            <a:spLocks noChangeArrowheads="1"/>
          </p:cNvSpPr>
          <p:nvPr/>
        </p:nvSpPr>
        <p:spPr bwMode="auto">
          <a:xfrm>
            <a:off x="5929322" y="2857496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ru-RU" sz="16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5186" name="Rectangle 130"/>
          <p:cNvSpPr>
            <a:spLocks noChangeArrowheads="1"/>
          </p:cNvSpPr>
          <p:nvPr/>
        </p:nvSpPr>
        <p:spPr bwMode="auto">
          <a:xfrm>
            <a:off x="5929322" y="3357562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5187" name="Rectangle 131"/>
          <p:cNvSpPr>
            <a:spLocks noChangeArrowheads="1"/>
          </p:cNvSpPr>
          <p:nvPr/>
        </p:nvSpPr>
        <p:spPr bwMode="auto">
          <a:xfrm>
            <a:off x="5929322" y="3071810"/>
            <a:ext cx="331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/>
              <a:t>+</a:t>
            </a:r>
          </a:p>
        </p:txBody>
      </p:sp>
      <p:sp>
        <p:nvSpPr>
          <p:cNvPr id="45188" name="Rectangle 132"/>
          <p:cNvSpPr>
            <a:spLocks noChangeArrowheads="1"/>
          </p:cNvSpPr>
          <p:nvPr/>
        </p:nvSpPr>
        <p:spPr bwMode="auto">
          <a:xfrm>
            <a:off x="5929322" y="3857628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45192" name="Rectangle 136"/>
          <p:cNvSpPr>
            <a:spLocks noChangeArrowheads="1"/>
          </p:cNvSpPr>
          <p:nvPr/>
        </p:nvSpPr>
        <p:spPr bwMode="auto">
          <a:xfrm>
            <a:off x="7000892" y="3857628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70</a:t>
            </a:r>
          </a:p>
        </p:txBody>
      </p:sp>
      <p:graphicFrame>
        <p:nvGraphicFramePr>
          <p:cNvPr id="45197" name="Object 141"/>
          <p:cNvGraphicFramePr>
            <a:graphicFrameLocks noChangeAspect="1"/>
          </p:cNvGraphicFramePr>
          <p:nvPr/>
        </p:nvGraphicFramePr>
        <p:xfrm>
          <a:off x="755576" y="5301208"/>
          <a:ext cx="1854969" cy="302852"/>
        </p:xfrm>
        <a:graphic>
          <a:graphicData uri="http://schemas.openxmlformats.org/presentationml/2006/ole">
            <p:oleObj spid="_x0000_s15372" name="Формула" r:id="rId4" imgW="1244600" imgH="203200" progId="Equation.3">
              <p:embed/>
            </p:oleObj>
          </a:graphicData>
        </a:graphic>
      </p:graphicFrame>
      <p:sp>
        <p:nvSpPr>
          <p:cNvPr id="45200" name="AutoShape 144"/>
          <p:cNvSpPr>
            <a:spLocks/>
          </p:cNvSpPr>
          <p:nvPr/>
        </p:nvSpPr>
        <p:spPr bwMode="auto">
          <a:xfrm>
            <a:off x="323528" y="4941168"/>
            <a:ext cx="288925" cy="647700"/>
          </a:xfrm>
          <a:prstGeom prst="leftBrace">
            <a:avLst>
              <a:gd name="adj1" fmla="val 1868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graphicFrame>
        <p:nvGraphicFramePr>
          <p:cNvPr id="45204" name="Object 148"/>
          <p:cNvGraphicFramePr>
            <a:graphicFrameLocks noChangeAspect="1"/>
          </p:cNvGraphicFramePr>
          <p:nvPr/>
        </p:nvGraphicFramePr>
        <p:xfrm>
          <a:off x="3203848" y="5013176"/>
          <a:ext cx="797123" cy="717410"/>
        </p:xfrm>
        <a:graphic>
          <a:graphicData uri="http://schemas.openxmlformats.org/presentationml/2006/ole">
            <p:oleObj spid="_x0000_s15373" name="Формула" r:id="rId5" imgW="508000" imgH="457200" progId="Equation.3">
              <p:embed/>
            </p:oleObj>
          </a:graphicData>
        </a:graphic>
      </p:graphicFrame>
      <p:graphicFrame>
        <p:nvGraphicFramePr>
          <p:cNvPr id="45214" name="Object 158"/>
          <p:cNvGraphicFramePr>
            <a:graphicFrameLocks noChangeAspect="1"/>
          </p:cNvGraphicFramePr>
          <p:nvPr/>
        </p:nvGraphicFramePr>
        <p:xfrm>
          <a:off x="4860032" y="5013176"/>
          <a:ext cx="3905836" cy="576064"/>
        </p:xfrm>
        <a:graphic>
          <a:graphicData uri="http://schemas.openxmlformats.org/presentationml/2006/ole">
            <p:oleObj spid="_x0000_s15374" name="Формула" r:id="rId6" imgW="1981080" imgH="291960" progId="Equation.3">
              <p:embed/>
            </p:oleObj>
          </a:graphicData>
        </a:graphic>
      </p:graphicFrame>
      <p:pic>
        <p:nvPicPr>
          <p:cNvPr id="15382" name="Picture 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2" y="564993"/>
            <a:ext cx="1509579" cy="15781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5" name="Rectangle 29"/>
          <p:cNvSpPr>
            <a:spLocks noChangeArrowheads="1"/>
          </p:cNvSpPr>
          <p:nvPr/>
        </p:nvSpPr>
        <p:spPr bwMode="auto">
          <a:xfrm>
            <a:off x="214282" y="142852"/>
            <a:ext cx="8286808" cy="15001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2428860" y="142852"/>
            <a:ext cx="6072230" cy="64294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42844" y="428604"/>
            <a:ext cx="3929090" cy="64294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4071934" y="785793"/>
            <a:ext cx="4429156" cy="857257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143240" y="2857496"/>
            <a:ext cx="1071563" cy="1428750"/>
          </a:xfrm>
          <a:prstGeom prst="roundRect">
            <a:avLst>
              <a:gd name="adj" fmla="val 15582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71438" y="1071563"/>
            <a:ext cx="5045075" cy="5715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89" name="Rectangle 12"/>
          <p:cNvSpPr>
            <a:spLocks noChangeArrowheads="1"/>
          </p:cNvSpPr>
          <p:nvPr/>
        </p:nvSpPr>
        <p:spPr bwMode="auto">
          <a:xfrm>
            <a:off x="142844" y="142852"/>
            <a:ext cx="87852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Имеется два сосуда. Первый содержит 30 кг, а второй  — 20 кг раствора кислоты различной концентрации. Если эти растворы смешать, то получится раствор, содержащий 68% кислоты. Если же смешать равные массы этих растворов, то получится раствор, содержащий 70% кислоты. Сколько килограммов кислоты содержится в первом сосуде? 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7786710" y="2857496"/>
            <a:ext cx="1000125" cy="1500198"/>
          </a:xfrm>
          <a:prstGeom prst="roundRect">
            <a:avLst>
              <a:gd name="adj" fmla="val 1558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65" name="Group 157"/>
          <p:cNvGraphicFramePr>
            <a:graphicFrameLocks noGrp="1"/>
          </p:cNvGraphicFramePr>
          <p:nvPr/>
        </p:nvGraphicFramePr>
        <p:xfrm>
          <a:off x="285720" y="2214554"/>
          <a:ext cx="3960813" cy="2143571"/>
        </p:xfrm>
        <a:graphic>
          <a:graphicData uri="http://schemas.openxmlformats.org/drawingml/2006/table">
            <a:tbl>
              <a:tblPr/>
              <a:tblGrid>
                <a:gridCol w="7080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318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90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318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322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сосуд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DejaVu Sans" charset="0"/>
                          <a:cs typeface="DejaVu Sans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Масса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всего р-ра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Кислоты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в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Кислоты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в  кг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Arial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Arial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Arial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Arial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6" name="Rectangle 119"/>
          <p:cNvSpPr>
            <a:spLocks noChangeArrowheads="1"/>
          </p:cNvSpPr>
          <p:nvPr/>
        </p:nvSpPr>
        <p:spPr bwMode="auto">
          <a:xfrm>
            <a:off x="3357554" y="2857496"/>
            <a:ext cx="579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0,3х</a:t>
            </a:r>
          </a:p>
        </p:txBody>
      </p:sp>
      <p:sp>
        <p:nvSpPr>
          <p:cNvPr id="67" name="Rectangle 120"/>
          <p:cNvSpPr>
            <a:spLocks noChangeArrowheads="1"/>
          </p:cNvSpPr>
          <p:nvPr/>
        </p:nvSpPr>
        <p:spPr bwMode="auto">
          <a:xfrm>
            <a:off x="3357554" y="3429000"/>
            <a:ext cx="579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ru-RU" sz="1600" dirty="0">
                <a:solidFill>
                  <a:schemeClr val="tx1"/>
                </a:solidFill>
              </a:rPr>
              <a:t>0,2у</a:t>
            </a:r>
          </a:p>
        </p:txBody>
      </p:sp>
      <p:sp>
        <p:nvSpPr>
          <p:cNvPr id="68" name="Rectangle 121"/>
          <p:cNvSpPr>
            <a:spLocks noChangeArrowheads="1"/>
          </p:cNvSpPr>
          <p:nvPr/>
        </p:nvSpPr>
        <p:spPr bwMode="auto">
          <a:xfrm>
            <a:off x="3286116" y="3857628"/>
            <a:ext cx="873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50</a:t>
            </a:r>
            <a:r>
              <a:rPr lang="en-US" sz="1600" dirty="0">
                <a:solidFill>
                  <a:schemeClr val="tx1"/>
                </a:solidFill>
              </a:rPr>
              <a:t>·</a:t>
            </a:r>
            <a:r>
              <a:rPr lang="ru-RU" sz="1600" dirty="0">
                <a:solidFill>
                  <a:schemeClr val="tx1"/>
                </a:solidFill>
              </a:rPr>
              <a:t>0,68</a:t>
            </a:r>
          </a:p>
        </p:txBody>
      </p:sp>
      <p:sp>
        <p:nvSpPr>
          <p:cNvPr id="69" name="Oval 135"/>
          <p:cNvSpPr>
            <a:spLocks noChangeArrowheads="1"/>
          </p:cNvSpPr>
          <p:nvPr/>
        </p:nvSpPr>
        <p:spPr bwMode="auto">
          <a:xfrm>
            <a:off x="2500298" y="571480"/>
            <a:ext cx="642937" cy="4286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0" name="Oval 117"/>
          <p:cNvSpPr>
            <a:spLocks noChangeArrowheads="1"/>
          </p:cNvSpPr>
          <p:nvPr/>
        </p:nvSpPr>
        <p:spPr bwMode="auto">
          <a:xfrm>
            <a:off x="5143504" y="928670"/>
            <a:ext cx="647700" cy="4318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graphicFrame>
        <p:nvGraphicFramePr>
          <p:cNvPr id="72" name="Group 128"/>
          <p:cNvGraphicFramePr>
            <a:graphicFrameLocks noGrp="1"/>
          </p:cNvGraphicFramePr>
          <p:nvPr>
            <p:ph sz="half" idx="1"/>
          </p:nvPr>
        </p:nvGraphicFramePr>
        <p:xfrm>
          <a:off x="4929190" y="2214554"/>
          <a:ext cx="3889375" cy="2143140"/>
        </p:xfrm>
        <a:graphic>
          <a:graphicData uri="http://schemas.openxmlformats.org/drawingml/2006/table">
            <a:tbl>
              <a:tblPr/>
              <a:tblGrid>
                <a:gridCol w="7191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747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0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322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сосуд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Масса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всего р-ра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Кислоты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в %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Кислоты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в  кг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DejaVu Sans" charset="0"/>
                          <a:cs typeface="DejaVu Sans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DejaVu Sans" charset="0"/>
                          <a:cs typeface="DejaVu Sans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28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DejaVu Sans" charset="0"/>
                          <a:cs typeface="DejaVu Sans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Calibri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04A7B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3" name="Rectangle 137"/>
          <p:cNvSpPr>
            <a:spLocks noChangeArrowheads="1"/>
          </p:cNvSpPr>
          <p:nvPr/>
        </p:nvSpPr>
        <p:spPr bwMode="auto">
          <a:xfrm>
            <a:off x="7929586" y="2928934"/>
            <a:ext cx="579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ru-RU" sz="1600" dirty="0">
                <a:solidFill>
                  <a:schemeClr val="tx1"/>
                </a:solidFill>
              </a:rPr>
              <a:t>0,1х</a:t>
            </a:r>
          </a:p>
        </p:txBody>
      </p:sp>
      <p:sp>
        <p:nvSpPr>
          <p:cNvPr id="74" name="Rectangle 138"/>
          <p:cNvSpPr>
            <a:spLocks noChangeArrowheads="1"/>
          </p:cNvSpPr>
          <p:nvPr/>
        </p:nvSpPr>
        <p:spPr bwMode="auto">
          <a:xfrm>
            <a:off x="7929586" y="3429000"/>
            <a:ext cx="579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ru-RU" sz="1600" dirty="0">
                <a:solidFill>
                  <a:schemeClr val="tx1"/>
                </a:solidFill>
              </a:rPr>
              <a:t>0,1у</a:t>
            </a:r>
          </a:p>
        </p:txBody>
      </p:sp>
      <p:sp>
        <p:nvSpPr>
          <p:cNvPr id="75" name="Rectangle 139"/>
          <p:cNvSpPr>
            <a:spLocks noChangeArrowheads="1"/>
          </p:cNvSpPr>
          <p:nvPr/>
        </p:nvSpPr>
        <p:spPr bwMode="auto">
          <a:xfrm>
            <a:off x="7858148" y="3857628"/>
            <a:ext cx="760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ru-RU" sz="1600" dirty="0">
                <a:solidFill>
                  <a:schemeClr val="tx1"/>
                </a:solidFill>
              </a:rPr>
              <a:t>20</a:t>
            </a:r>
            <a:r>
              <a:rPr lang="en-US" sz="1600" dirty="0">
                <a:solidFill>
                  <a:schemeClr val="tx1"/>
                </a:solidFill>
              </a:rPr>
              <a:t>·</a:t>
            </a:r>
            <a:r>
              <a:rPr lang="ru-RU" sz="1600" dirty="0">
                <a:solidFill>
                  <a:schemeClr val="tx1"/>
                </a:solidFill>
              </a:rPr>
              <a:t>0,7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1" name="Group 17"/>
          <p:cNvGrpSpPr>
            <a:grpSpLocks/>
          </p:cNvGrpSpPr>
          <p:nvPr/>
        </p:nvGrpSpPr>
        <p:grpSpPr bwMode="auto">
          <a:xfrm>
            <a:off x="5286380" y="6001117"/>
            <a:ext cx="3671887" cy="646067"/>
            <a:chOff x="3168" y="3314"/>
            <a:chExt cx="2313" cy="509"/>
          </a:xfrm>
        </p:grpSpPr>
        <p:grpSp>
          <p:nvGrpSpPr>
            <p:cNvPr id="42" name="Group 18"/>
            <p:cNvGrpSpPr>
              <a:grpSpLocks/>
            </p:cNvGrpSpPr>
            <p:nvPr/>
          </p:nvGrpSpPr>
          <p:grpSpPr bwMode="auto">
            <a:xfrm>
              <a:off x="4531" y="3499"/>
              <a:ext cx="578" cy="234"/>
              <a:chOff x="1849" y="2478"/>
              <a:chExt cx="657" cy="374"/>
            </a:xfrm>
          </p:grpSpPr>
          <p:sp>
            <p:nvSpPr>
              <p:cNvPr id="71" name="Text Box 19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3</a:t>
                </a:r>
              </a:p>
            </p:txBody>
          </p:sp>
          <p:sp>
            <p:nvSpPr>
              <p:cNvPr id="76" name="Text Box 20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  <p:sp>
            <p:nvSpPr>
              <p:cNvPr id="77" name="Text Box 21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1</a:t>
                </a:r>
              </a:p>
            </p:txBody>
          </p:sp>
          <p:sp>
            <p:nvSpPr>
              <p:cNvPr id="78" name="Text Box 22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0</a:t>
                </a:r>
              </a:p>
            </p:txBody>
          </p:sp>
          <p:sp>
            <p:nvSpPr>
              <p:cNvPr id="79" name="Text Box 23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</p:grpSp>
        <p:sp>
          <p:nvSpPr>
            <p:cNvPr id="43" name="Rectangle 24"/>
            <p:cNvSpPr>
              <a:spLocks noChangeArrowheads="1"/>
            </p:cNvSpPr>
            <p:nvPr/>
          </p:nvSpPr>
          <p:spPr bwMode="auto">
            <a:xfrm>
              <a:off x="3168" y="3460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4" name="AutoShape 25"/>
            <p:cNvSpPr>
              <a:spLocks noChangeArrowheads="1"/>
            </p:cNvSpPr>
            <p:nvPr/>
          </p:nvSpPr>
          <p:spPr bwMode="auto">
            <a:xfrm>
              <a:off x="3208" y="3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5" name="Text Box 26"/>
            <p:cNvSpPr txBox="1">
              <a:spLocks noChangeArrowheads="1"/>
            </p:cNvSpPr>
            <p:nvPr/>
          </p:nvSpPr>
          <p:spPr bwMode="auto">
            <a:xfrm>
              <a:off x="3288" y="3499"/>
              <a:ext cx="43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Rectangle 27"/>
            <p:cNvSpPr>
              <a:spLocks noChangeArrowheads="1"/>
            </p:cNvSpPr>
            <p:nvPr/>
          </p:nvSpPr>
          <p:spPr bwMode="auto">
            <a:xfrm>
              <a:off x="3798" y="3505"/>
              <a:ext cx="239" cy="27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7" name="Rectangle 28"/>
            <p:cNvSpPr>
              <a:spLocks noChangeArrowheads="1"/>
            </p:cNvSpPr>
            <p:nvPr/>
          </p:nvSpPr>
          <p:spPr bwMode="auto">
            <a:xfrm>
              <a:off x="4086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9" name="Rectangle 29"/>
            <p:cNvSpPr>
              <a:spLocks noChangeArrowheads="1"/>
            </p:cNvSpPr>
            <p:nvPr/>
          </p:nvSpPr>
          <p:spPr bwMode="auto">
            <a:xfrm>
              <a:off x="436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0" name="Rectangle 30"/>
            <p:cNvSpPr>
              <a:spLocks noChangeArrowheads="1"/>
            </p:cNvSpPr>
            <p:nvPr/>
          </p:nvSpPr>
          <p:spPr bwMode="auto">
            <a:xfrm>
              <a:off x="464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1" name="Rectangle 31"/>
            <p:cNvSpPr>
              <a:spLocks noChangeArrowheads="1"/>
            </p:cNvSpPr>
            <p:nvPr/>
          </p:nvSpPr>
          <p:spPr bwMode="auto">
            <a:xfrm>
              <a:off x="4922" y="3475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dirty="0"/>
            </a:p>
          </p:txBody>
        </p:sp>
        <p:sp>
          <p:nvSpPr>
            <p:cNvPr id="52" name="Rectangle 32"/>
            <p:cNvSpPr>
              <a:spLocks noChangeArrowheads="1"/>
            </p:cNvSpPr>
            <p:nvPr/>
          </p:nvSpPr>
          <p:spPr bwMode="auto">
            <a:xfrm>
              <a:off x="5202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3" name="Text Box 33"/>
            <p:cNvSpPr txBox="1">
              <a:spLocks noChangeArrowheads="1"/>
            </p:cNvSpPr>
            <p:nvPr/>
          </p:nvSpPr>
          <p:spPr bwMode="auto">
            <a:xfrm>
              <a:off x="4067" y="3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dirty="0"/>
            </a:p>
          </p:txBody>
        </p:sp>
        <p:sp>
          <p:nvSpPr>
            <p:cNvPr id="54" name="Text Box 34"/>
            <p:cNvSpPr txBox="1">
              <a:spLocks noChangeArrowheads="1"/>
            </p:cNvSpPr>
            <p:nvPr/>
          </p:nvSpPr>
          <p:spPr bwMode="auto">
            <a:xfrm>
              <a:off x="4630" y="3415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dirty="0"/>
            </a:p>
          </p:txBody>
        </p:sp>
        <p:sp>
          <p:nvSpPr>
            <p:cNvPr id="61" name="Text Box 35"/>
            <p:cNvSpPr txBox="1">
              <a:spLocks noChangeArrowheads="1"/>
            </p:cNvSpPr>
            <p:nvPr/>
          </p:nvSpPr>
          <p:spPr bwMode="auto">
            <a:xfrm>
              <a:off x="3798" y="3314"/>
              <a:ext cx="270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ru-RU" sz="3600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 Box 36"/>
            <p:cNvSpPr txBox="1">
              <a:spLocks noChangeArrowheads="1"/>
            </p:cNvSpPr>
            <p:nvPr/>
          </p:nvSpPr>
          <p:spPr bwMode="auto">
            <a:xfrm>
              <a:off x="4113" y="3483"/>
              <a:ext cx="22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 smtClean="0">
                  <a:solidFill>
                    <a:srgbClr val="FF0000"/>
                  </a:solidFill>
                </a:rPr>
                <a:t>8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 Box 37"/>
            <p:cNvSpPr txBox="1">
              <a:spLocks noChangeArrowheads="1"/>
            </p:cNvSpPr>
            <p:nvPr/>
          </p:nvSpPr>
          <p:spPr bwMode="auto">
            <a:xfrm>
              <a:off x="4388" y="3530"/>
              <a:ext cx="30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dirty="0">
                <a:solidFill>
                  <a:srgbClr val="FF0000"/>
                </a:solidFill>
              </a:endParaRPr>
            </a:p>
          </p:txBody>
        </p:sp>
      </p:grpSp>
      <p:sp>
        <p:nvSpPr>
          <p:cNvPr id="80" name="Line 29"/>
          <p:cNvSpPr>
            <a:spLocks noChangeShapeType="1"/>
          </p:cNvSpPr>
          <p:nvPr/>
        </p:nvSpPr>
        <p:spPr bwMode="auto">
          <a:xfrm flipH="1" flipV="1">
            <a:off x="8215338" y="1071546"/>
            <a:ext cx="361950" cy="723900"/>
          </a:xfrm>
          <a:prstGeom prst="line">
            <a:avLst/>
          </a:prstGeom>
          <a:noFill/>
          <a:ln w="12600">
            <a:solidFill>
              <a:srgbClr val="111111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5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3000"/>
                                        <p:tgtEl>
                                          <p:spTgt spid="4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5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5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2000"/>
                                        <p:tgtEl>
                                          <p:spTgt spid="4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4" dur="2000"/>
                                        <p:tgtEl>
                                          <p:spTgt spid="4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5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5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5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5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45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5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5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000"/>
                            </p:stCondLst>
                            <p:childTnLst>
                              <p:par>
                                <p:cTn id="124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000" fill="hold"/>
                                        <p:tgtEl>
                                          <p:spTgt spid="45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45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000"/>
                                        <p:tgtEl>
                                          <p:spTgt spid="45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2000" fill="hold"/>
                                        <p:tgtEl>
                                          <p:spTgt spid="45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2000" fill="hold"/>
                                        <p:tgtEl>
                                          <p:spTgt spid="45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4" dur="2000"/>
                                        <p:tgtEl>
                                          <p:spTgt spid="45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000"/>
                            </p:stCondLst>
                            <p:childTnLst>
                              <p:par>
                                <p:cTn id="1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1000"/>
                                        <p:tgtEl>
                                          <p:spTgt spid="45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2000"/>
                                        <p:tgtEl>
                                          <p:spTgt spid="45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1" dur="2000"/>
                                        <p:tgtEl>
                                          <p:spTgt spid="45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000"/>
                            </p:stCondLst>
                            <p:childTnLst>
                              <p:par>
                                <p:cTn id="1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65" grpId="0"/>
      <p:bldP spid="45165" grpId="1"/>
      <p:bldP spid="45168" grpId="0"/>
      <p:bldP spid="45168" grpId="1"/>
      <p:bldP spid="45169" grpId="0"/>
      <p:bldP spid="45170" grpId="0"/>
      <p:bldP spid="45171" grpId="0"/>
      <p:bldP spid="45172" grpId="0"/>
      <p:bldP spid="45174" grpId="0"/>
      <p:bldP spid="45185" grpId="0"/>
      <p:bldP spid="45186" grpId="0"/>
      <p:bldP spid="45187" grpId="0"/>
      <p:bldP spid="45187" grpId="1"/>
      <p:bldP spid="45188" grpId="0"/>
      <p:bldP spid="45192" grpId="0"/>
      <p:bldP spid="45200" grpId="0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2" grpId="0" animBg="1"/>
      <p:bldP spid="62" grpId="1" animBg="1"/>
      <p:bldP spid="66" grpId="0"/>
      <p:bldP spid="67" grpId="0"/>
      <p:bldP spid="68" grpId="0"/>
      <p:bldP spid="69" grpId="0" animBg="1"/>
      <p:bldP spid="69" grpId="1" animBg="1"/>
      <p:bldP spid="70" grpId="0" animBg="1"/>
      <p:bldP spid="70" grpId="1" animBg="1"/>
      <p:bldP spid="73" grpId="0"/>
      <p:bldP spid="74" grpId="0"/>
      <p:bldP spid="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28596" y="428604"/>
            <a:ext cx="8286750" cy="1357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dirty="0">
                <a:solidFill>
                  <a:srgbClr val="FF0000"/>
                </a:solidFill>
                <a:latin typeface="Monotype Corsiva" pitchFamily="66" charset="0"/>
              </a:rPr>
              <a:t>Оглавление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опорных знаний 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i="1" dirty="0">
                <a:latin typeface="Monotype Corsiva" pitchFamily="66" charset="0"/>
              </a:rPr>
              <a:t>                             </a:t>
            </a:r>
            <a:endParaRPr lang="ru-RU" sz="3600" dirty="0">
              <a:solidFill>
                <a:srgbClr val="E5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285875" y="214313"/>
            <a:ext cx="4768850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3200" dirty="0">
              <a:solidFill>
                <a:srgbClr val="E5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3200" dirty="0">
              <a:solidFill>
                <a:srgbClr val="E5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357188" y="1214438"/>
            <a:ext cx="8286750" cy="1357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i="1" dirty="0">
                <a:solidFill>
                  <a:srgbClr val="002060"/>
                </a:solidFill>
                <a:latin typeface="Monotype Corsiva" pitchFamily="66" charset="0"/>
              </a:rPr>
              <a:t>                             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214313" y="1714500"/>
            <a:ext cx="8286750" cy="1357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>
                <a:solidFill>
                  <a:schemeClr val="tx1"/>
                </a:solidFill>
                <a:latin typeface="Monotype Corsiva" pitchFamily="66" charset="0"/>
              </a:rPr>
              <a:t> 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решения задач на смеси, растворы и сплавы: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i="1" dirty="0">
                <a:latin typeface="Monotype Corsiva" pitchFamily="66" charset="0"/>
              </a:rPr>
              <a:t>                             </a:t>
            </a:r>
            <a:endParaRPr lang="ru-RU" sz="3600" dirty="0">
              <a:solidFill>
                <a:srgbClr val="E5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22534" name="Прямоугольник 9"/>
          <p:cNvSpPr>
            <a:spLocks noChangeArrowheads="1"/>
          </p:cNvSpPr>
          <p:nvPr/>
        </p:nvSpPr>
        <p:spPr bwMode="auto">
          <a:xfrm>
            <a:off x="785813" y="2571750"/>
            <a:ext cx="4386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задач с помощью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5" name="Прямоугольник 10"/>
          <p:cNvSpPr>
            <a:spLocks noChangeArrowheads="1"/>
          </p:cNvSpPr>
          <p:nvPr/>
        </p:nvSpPr>
        <p:spPr bwMode="auto">
          <a:xfrm>
            <a:off x="785813" y="3000375"/>
            <a:ext cx="5929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задач с помощью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модели-схемы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6" name="Прямоугольник 71"/>
          <p:cNvSpPr>
            <a:spLocks noChangeArrowheads="1"/>
          </p:cNvSpPr>
          <p:nvPr/>
        </p:nvSpPr>
        <p:spPr bwMode="auto">
          <a:xfrm>
            <a:off x="785813" y="3500438"/>
            <a:ext cx="5214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 креста или квадрат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Пирсона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293544" y="4385396"/>
            <a:ext cx="8286750" cy="1357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>
                <a:solidFill>
                  <a:schemeClr val="tx1"/>
                </a:solidFill>
                <a:latin typeface="Monotype Corsiva" pitchFamily="66" charset="0"/>
              </a:rPr>
              <a:t>  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для первичного закрепления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dirty="0">
                <a:solidFill>
                  <a:schemeClr val="tx1"/>
                </a:solidFill>
                <a:latin typeface="Monotype Corsiva" pitchFamily="66" charset="0"/>
              </a:rPr>
              <a:t>   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Прототипы задач ЕГЭ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i="1" dirty="0">
                <a:latin typeface="Monotype Corsiva" pitchFamily="66" charset="0"/>
              </a:rPr>
              <a:t>                             </a:t>
            </a:r>
            <a:endParaRPr lang="ru-RU" sz="3600" dirty="0">
              <a:solidFill>
                <a:srgbClr val="E5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-252536" y="4693625"/>
            <a:ext cx="8286751" cy="1325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50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8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</a:rPr>
              <a:t>  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для  самопроверки</a:t>
            </a:r>
          </a:p>
        </p:txBody>
      </p:sp>
      <p:sp>
        <p:nvSpPr>
          <p:cNvPr id="22540" name="Управляющая кнопка: далее 2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39952" y="1628800"/>
            <a:ext cx="285750" cy="142875"/>
          </a:xfrm>
          <a:prstGeom prst="actionButtonForwardNex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 dirty="0">
              <a:latin typeface="Times New Roman" pitchFamily="18" charset="0"/>
            </a:endParaRPr>
          </a:p>
        </p:txBody>
      </p:sp>
      <p:sp>
        <p:nvSpPr>
          <p:cNvPr id="22541" name="Управляющая кнопка: далее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19672" y="2276872"/>
            <a:ext cx="285750" cy="142875"/>
          </a:xfrm>
          <a:prstGeom prst="actionButtonForwardNex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 dirty="0">
              <a:latin typeface="Times New Roman" pitchFamily="18" charset="0"/>
            </a:endParaRPr>
          </a:p>
        </p:txBody>
      </p:sp>
      <p:sp>
        <p:nvSpPr>
          <p:cNvPr id="22542" name="Управляющая кнопка: далее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16216" y="4581128"/>
            <a:ext cx="357187" cy="142875"/>
          </a:xfrm>
          <a:prstGeom prst="actionButtonForwardNex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 dirty="0">
              <a:latin typeface="Times New Roman" pitchFamily="18" charset="0"/>
            </a:endParaRPr>
          </a:p>
        </p:txBody>
      </p:sp>
      <p:sp>
        <p:nvSpPr>
          <p:cNvPr id="22543" name="Управляющая кнопка: далее 2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64088" y="5517232"/>
            <a:ext cx="357188" cy="142875"/>
          </a:xfrm>
          <a:prstGeom prst="actionButtonForwardNex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 dirty="0">
              <a:latin typeface="Times New Roman" pitchFamily="18" charset="0"/>
            </a:endParaRPr>
          </a:p>
        </p:txBody>
      </p:sp>
      <p:sp>
        <p:nvSpPr>
          <p:cNvPr id="22545" name="Управляющая кнопка: далее 2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24128" y="1052736"/>
            <a:ext cx="285750" cy="142875"/>
          </a:xfrm>
          <a:prstGeom prst="actionButtonForwardNex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 dirty="0">
              <a:latin typeface="Times New Roman" pitchFamily="18" charset="0"/>
            </a:endParaRPr>
          </a:p>
        </p:txBody>
      </p:sp>
      <p:sp>
        <p:nvSpPr>
          <p:cNvPr id="22546" name="Управляющая кнопка: далее 24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 flipV="1">
            <a:off x="4788024" y="4941168"/>
            <a:ext cx="357188" cy="142875"/>
          </a:xfrm>
          <a:prstGeom prst="actionButtonForwardNex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 dirty="0">
              <a:latin typeface="Times New Roman" pitchFamily="18" charset="0"/>
            </a:endParaRPr>
          </a:p>
        </p:txBody>
      </p:sp>
      <p:sp>
        <p:nvSpPr>
          <p:cNvPr id="22547" name="Прямоугольник 71"/>
          <p:cNvSpPr>
            <a:spLocks noChangeArrowheads="1"/>
          </p:cNvSpPr>
          <p:nvPr/>
        </p:nvSpPr>
        <p:spPr bwMode="auto">
          <a:xfrm>
            <a:off x="785813" y="3929063"/>
            <a:ext cx="5214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Графический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5000625"/>
            <a:ext cx="2214563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14375" y="1928813"/>
            <a:ext cx="7964488" cy="2924175"/>
          </a:xfrm>
          <a:prstGeom prst="rect">
            <a:avLst/>
          </a:prstGeom>
          <a:solidFill>
            <a:srgbClr val="AFEA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Sylfaen" pitchFamily="18" charset="0"/>
              </a:rPr>
              <a:t>Внимание!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Sylfaen" pitchFamily="18" charset="0"/>
              </a:rPr>
              <a:t>Если вам встретилась задача «о продуктах», то есть такая, где из винограда получается изюм, из абрикосов урюк, из хлеба сухари или из молока творог — знайте,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Sylfaen" pitchFamily="18" charset="0"/>
              </a:rPr>
              <a:t>что на самом деле это задача на растворы.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Sylfaen" pitchFamily="18" charset="0"/>
              </a:rPr>
              <a:t>Виноград мы тоже можем условно изобразить как раствор.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Sylfaen" pitchFamily="18" charset="0"/>
              </a:rPr>
              <a:t>В нем есть вода и «сухое вещество».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Sylfaen" pitchFamily="18" charset="0"/>
              </a:rPr>
              <a:t>Изюм получается, когда из винограда испаряется вода. При этом количество «сухого вещества» остается постоянным. </a:t>
            </a:r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75" y="5072063"/>
            <a:ext cx="2357438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50" y="142875"/>
            <a:ext cx="22494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250" y="0"/>
            <a:ext cx="25431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743200" y="3146425"/>
            <a:ext cx="1368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2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это 19 кг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514850" y="2406650"/>
            <a:ext cx="8435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90%</a:t>
            </a:r>
            <a:endParaRPr lang="ru-RU" sz="2800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939636" y="3128963"/>
            <a:ext cx="886114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95%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905000" y="2406650"/>
            <a:ext cx="8435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10%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357813" y="5929313"/>
            <a:ext cx="3671887" cy="712787"/>
            <a:chOff x="3168" y="3370"/>
            <a:chExt cx="2313" cy="449"/>
          </a:xfrm>
        </p:grpSpPr>
        <p:grpSp>
          <p:nvGrpSpPr>
            <p:cNvPr id="16409" name="Group 18"/>
            <p:cNvGrpSpPr>
              <a:grpSpLocks/>
            </p:cNvGrpSpPr>
            <p:nvPr/>
          </p:nvGrpSpPr>
          <p:grpSpPr bwMode="auto">
            <a:xfrm>
              <a:off x="4534" y="3512"/>
              <a:ext cx="579" cy="236"/>
              <a:chOff x="1849" y="2478"/>
              <a:chExt cx="657" cy="374"/>
            </a:xfrm>
          </p:grpSpPr>
          <p:sp>
            <p:nvSpPr>
              <p:cNvPr id="16424" name="Text Box 19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3</a:t>
                </a:r>
              </a:p>
            </p:txBody>
          </p:sp>
          <p:sp>
            <p:nvSpPr>
              <p:cNvPr id="16425" name="Text Box 20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  <p:sp>
            <p:nvSpPr>
              <p:cNvPr id="16426" name="Text Box 21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1</a:t>
                </a:r>
              </a:p>
            </p:txBody>
          </p:sp>
          <p:sp>
            <p:nvSpPr>
              <p:cNvPr id="16427" name="Text Box 22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0</a:t>
                </a:r>
              </a:p>
            </p:txBody>
          </p:sp>
          <p:sp>
            <p:nvSpPr>
              <p:cNvPr id="16428" name="Text Box 23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</p:grpSp>
        <p:sp>
          <p:nvSpPr>
            <p:cNvPr id="16410" name="Rectangle 24"/>
            <p:cNvSpPr>
              <a:spLocks noChangeArrowheads="1"/>
            </p:cNvSpPr>
            <p:nvPr/>
          </p:nvSpPr>
          <p:spPr bwMode="auto">
            <a:xfrm>
              <a:off x="3168" y="3460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411" name="AutoShape 25"/>
            <p:cNvSpPr>
              <a:spLocks noChangeArrowheads="1"/>
            </p:cNvSpPr>
            <p:nvPr/>
          </p:nvSpPr>
          <p:spPr bwMode="auto">
            <a:xfrm>
              <a:off x="3208" y="3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412" name="Text Box 26"/>
            <p:cNvSpPr txBox="1">
              <a:spLocks noChangeArrowheads="1"/>
            </p:cNvSpPr>
            <p:nvPr/>
          </p:nvSpPr>
          <p:spPr bwMode="auto">
            <a:xfrm>
              <a:off x="3288" y="3499"/>
              <a:ext cx="4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413" name="Rectangle 27"/>
            <p:cNvSpPr>
              <a:spLocks noChangeArrowheads="1"/>
            </p:cNvSpPr>
            <p:nvPr/>
          </p:nvSpPr>
          <p:spPr bwMode="auto">
            <a:xfrm>
              <a:off x="3798" y="3505"/>
              <a:ext cx="239" cy="27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414" name="Rectangle 28"/>
            <p:cNvSpPr>
              <a:spLocks noChangeArrowheads="1"/>
            </p:cNvSpPr>
            <p:nvPr/>
          </p:nvSpPr>
          <p:spPr bwMode="auto">
            <a:xfrm>
              <a:off x="4086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415" name="Rectangle 29"/>
            <p:cNvSpPr>
              <a:spLocks noChangeArrowheads="1"/>
            </p:cNvSpPr>
            <p:nvPr/>
          </p:nvSpPr>
          <p:spPr bwMode="auto">
            <a:xfrm>
              <a:off x="436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416" name="Rectangle 30"/>
            <p:cNvSpPr>
              <a:spLocks noChangeArrowheads="1"/>
            </p:cNvSpPr>
            <p:nvPr/>
          </p:nvSpPr>
          <p:spPr bwMode="auto">
            <a:xfrm>
              <a:off x="464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417" name="Rectangle 31"/>
            <p:cNvSpPr>
              <a:spLocks noChangeArrowheads="1"/>
            </p:cNvSpPr>
            <p:nvPr/>
          </p:nvSpPr>
          <p:spPr bwMode="auto">
            <a:xfrm>
              <a:off x="4922" y="3475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dirty="0"/>
            </a:p>
          </p:txBody>
        </p:sp>
        <p:sp>
          <p:nvSpPr>
            <p:cNvPr id="16418" name="Rectangle 32"/>
            <p:cNvSpPr>
              <a:spLocks noChangeArrowheads="1"/>
            </p:cNvSpPr>
            <p:nvPr/>
          </p:nvSpPr>
          <p:spPr bwMode="auto">
            <a:xfrm>
              <a:off x="5202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419" name="Text Box 33"/>
            <p:cNvSpPr txBox="1">
              <a:spLocks noChangeArrowheads="1"/>
            </p:cNvSpPr>
            <p:nvPr/>
          </p:nvSpPr>
          <p:spPr bwMode="auto">
            <a:xfrm>
              <a:off x="4067" y="3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dirty="0"/>
            </a:p>
          </p:txBody>
        </p:sp>
        <p:sp>
          <p:nvSpPr>
            <p:cNvPr id="16420" name="Text Box 34"/>
            <p:cNvSpPr txBox="1">
              <a:spLocks noChangeArrowheads="1"/>
            </p:cNvSpPr>
            <p:nvPr/>
          </p:nvSpPr>
          <p:spPr bwMode="auto">
            <a:xfrm>
              <a:off x="4630" y="3415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dirty="0"/>
            </a:p>
          </p:txBody>
        </p:sp>
        <p:sp>
          <p:nvSpPr>
            <p:cNvPr id="16421" name="Text Box 35"/>
            <p:cNvSpPr txBox="1">
              <a:spLocks noChangeArrowheads="1"/>
            </p:cNvSpPr>
            <p:nvPr/>
          </p:nvSpPr>
          <p:spPr bwMode="auto">
            <a:xfrm>
              <a:off x="3753" y="3370"/>
              <a:ext cx="270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 1</a:t>
              </a:r>
              <a:endParaRPr lang="ru-RU" sz="3600" dirty="0">
                <a:solidFill>
                  <a:srgbClr val="FF0000"/>
                </a:solidFill>
              </a:endParaRPr>
            </a:p>
          </p:txBody>
        </p:sp>
        <p:sp>
          <p:nvSpPr>
            <p:cNvPr id="16422" name="Text Box 36"/>
            <p:cNvSpPr txBox="1">
              <a:spLocks noChangeArrowheads="1"/>
            </p:cNvSpPr>
            <p:nvPr/>
          </p:nvSpPr>
          <p:spPr bwMode="auto">
            <a:xfrm>
              <a:off x="4073" y="3530"/>
              <a:ext cx="22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9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6423" name="Text Box 37"/>
            <p:cNvSpPr txBox="1">
              <a:spLocks noChangeArrowheads="1"/>
            </p:cNvSpPr>
            <p:nvPr/>
          </p:nvSpPr>
          <p:spPr bwMode="auto">
            <a:xfrm>
              <a:off x="4388" y="3530"/>
              <a:ext cx="30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0</a:t>
              </a:r>
            </a:p>
          </p:txBody>
        </p:sp>
      </p:grp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1643063" y="200025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Сухое вещество</a:t>
            </a: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4500563" y="207168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Влага </a:t>
            </a:r>
          </a:p>
        </p:txBody>
      </p:sp>
      <p:sp>
        <p:nvSpPr>
          <p:cNvPr id="32808" name="Text Box 40"/>
          <p:cNvSpPr txBox="1">
            <a:spLocks noChangeArrowheads="1"/>
          </p:cNvSpPr>
          <p:nvPr/>
        </p:nvSpPr>
        <p:spPr bwMode="auto">
          <a:xfrm>
            <a:off x="4591050" y="3128963"/>
            <a:ext cx="768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5%</a:t>
            </a:r>
            <a:endParaRPr lang="ru-RU" sz="2800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228600" y="2406650"/>
            <a:ext cx="1676400" cy="1189038"/>
            <a:chOff x="144" y="1632"/>
            <a:chExt cx="1056" cy="749"/>
          </a:xfrm>
        </p:grpSpPr>
        <p:sp>
          <p:nvSpPr>
            <p:cNvPr id="16407" name="Rectangle 42"/>
            <p:cNvSpPr>
              <a:spLocks noChangeArrowheads="1"/>
            </p:cNvSpPr>
            <p:nvPr/>
          </p:nvSpPr>
          <p:spPr bwMode="auto">
            <a:xfrm>
              <a:off x="144" y="1632"/>
              <a:ext cx="10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200" dirty="0">
                  <a:solidFill>
                    <a:srgbClr val="002060"/>
                  </a:solidFill>
                </a:rPr>
                <a:t>Виноград </a:t>
              </a:r>
            </a:p>
          </p:txBody>
        </p:sp>
        <p:sp>
          <p:nvSpPr>
            <p:cNvPr id="16408" name="Rectangle 43"/>
            <p:cNvSpPr>
              <a:spLocks noChangeArrowheads="1"/>
            </p:cNvSpPr>
            <p:nvPr/>
          </p:nvSpPr>
          <p:spPr bwMode="auto">
            <a:xfrm>
              <a:off x="144" y="2112"/>
              <a:ext cx="10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200" dirty="0">
                  <a:solidFill>
                    <a:srgbClr val="002060"/>
                  </a:solidFill>
                </a:rPr>
                <a:t>Изюм </a:t>
              </a:r>
            </a:p>
          </p:txBody>
        </p:sp>
      </p:grpSp>
      <p:sp>
        <p:nvSpPr>
          <p:cNvPr id="32812" name="Rectangle 44"/>
          <p:cNvSpPr>
            <a:spLocks noChangeArrowheads="1"/>
          </p:cNvSpPr>
          <p:nvPr/>
        </p:nvSpPr>
        <p:spPr bwMode="auto">
          <a:xfrm>
            <a:off x="6705600" y="3154363"/>
            <a:ext cx="18161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200" dirty="0">
                <a:solidFill>
                  <a:srgbClr val="002060"/>
                </a:solidFill>
              </a:rPr>
              <a:t>20 кг изюма</a:t>
            </a:r>
          </a:p>
        </p:txBody>
      </p:sp>
      <p:sp>
        <p:nvSpPr>
          <p:cNvPr id="32813" name="Line 45"/>
          <p:cNvSpPr>
            <a:spLocks noChangeShapeType="1"/>
          </p:cNvSpPr>
          <p:nvPr/>
        </p:nvSpPr>
        <p:spPr bwMode="auto">
          <a:xfrm>
            <a:off x="1828800" y="3609975"/>
            <a:ext cx="69342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381000" y="4071938"/>
            <a:ext cx="6762750" cy="430212"/>
            <a:chOff x="240" y="2450"/>
            <a:chExt cx="4260" cy="271"/>
          </a:xfrm>
        </p:grpSpPr>
        <p:sp>
          <p:nvSpPr>
            <p:cNvPr id="16406" name="Rectangle 47"/>
            <p:cNvSpPr>
              <a:spLocks noChangeArrowheads="1"/>
            </p:cNvSpPr>
            <p:nvPr/>
          </p:nvSpPr>
          <p:spPr bwMode="auto">
            <a:xfrm>
              <a:off x="240" y="2450"/>
              <a:ext cx="4260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200" dirty="0" smtClean="0">
                  <a:solidFill>
                    <a:schemeClr val="tx1"/>
                  </a:solidFill>
                </a:rPr>
                <a:t>1</a:t>
              </a:r>
              <a:r>
                <a:rPr lang="ru-RU" sz="2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 20  </a:t>
              </a:r>
              <a:r>
                <a:rPr lang="ru-RU" sz="2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0,95 = 19 (кг) сухого вещества в </a:t>
              </a:r>
              <a:r>
                <a:rPr lang="ru-RU" sz="22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изюме</a:t>
              </a:r>
              <a:endPara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6386" name="Object 48"/>
            <p:cNvGraphicFramePr>
              <a:graphicFrameLocks noChangeAspect="1"/>
            </p:cNvGraphicFramePr>
            <p:nvPr/>
          </p:nvGraphicFramePr>
          <p:xfrm>
            <a:off x="720" y="2520"/>
            <a:ext cx="144" cy="144"/>
          </p:xfrm>
          <a:graphic>
            <a:graphicData uri="http://schemas.openxmlformats.org/presentationml/2006/ole">
              <p:oleObj spid="_x0000_s16389" name="Формула" r:id="rId4" imgW="75969" imgH="75969" progId="Equation.3">
                <p:embed/>
              </p:oleObj>
            </a:graphicData>
          </a:graphic>
        </p:graphicFrame>
      </p:grpSp>
      <p:sp>
        <p:nvSpPr>
          <p:cNvPr id="32817" name="Rectangle 49"/>
          <p:cNvSpPr>
            <a:spLocks noChangeArrowheads="1"/>
          </p:cNvSpPr>
          <p:nvPr/>
        </p:nvSpPr>
        <p:spPr bwMode="auto">
          <a:xfrm>
            <a:off x="2735263" y="3141663"/>
            <a:ext cx="13684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это 19 кг</a:t>
            </a:r>
          </a:p>
        </p:txBody>
      </p:sp>
      <p:sp>
        <p:nvSpPr>
          <p:cNvPr id="32818" name="Rectangle 50"/>
          <p:cNvSpPr>
            <a:spLocks noChangeArrowheads="1"/>
          </p:cNvSpPr>
          <p:nvPr/>
        </p:nvSpPr>
        <p:spPr bwMode="auto">
          <a:xfrm>
            <a:off x="500034" y="4572008"/>
            <a:ext cx="85344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кг сухого вещества в винограде – это 10% всего винограда</a:t>
            </a:r>
          </a:p>
        </p:txBody>
      </p:sp>
      <p:sp>
        <p:nvSpPr>
          <p:cNvPr id="32819" name="Rectangle 51"/>
          <p:cNvSpPr>
            <a:spLocks noChangeArrowheads="1"/>
          </p:cNvSpPr>
          <p:nvPr/>
        </p:nvSpPr>
        <p:spPr bwMode="auto">
          <a:xfrm>
            <a:off x="381000" y="5211763"/>
            <a:ext cx="8229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19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0,1 = 190 (кг) сухого винограда надо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взять</a:t>
            </a: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402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288" y="142875"/>
            <a:ext cx="1763712" cy="1844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7" name="Rectangle 29"/>
          <p:cNvSpPr>
            <a:spLocks noChangeArrowheads="1"/>
          </p:cNvSpPr>
          <p:nvPr/>
        </p:nvSpPr>
        <p:spPr bwMode="auto">
          <a:xfrm>
            <a:off x="1071563" y="142875"/>
            <a:ext cx="7072312" cy="10715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6404" name="Rectangle 15"/>
          <p:cNvSpPr>
            <a:spLocks noChangeArrowheads="1"/>
          </p:cNvSpPr>
          <p:nvPr/>
        </p:nvSpPr>
        <p:spPr bwMode="auto">
          <a:xfrm>
            <a:off x="1285875" y="142875"/>
            <a:ext cx="6858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Виноград содержит 90% влаги, а изюм  — 5%. 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килограммов винограда требуется для получения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килограммов изюма?</a:t>
            </a:r>
          </a:p>
        </p:txBody>
      </p:sp>
      <p:cxnSp>
        <p:nvCxnSpPr>
          <p:cNvPr id="16405" name="Прямая соединительная линия 12"/>
          <p:cNvCxnSpPr>
            <a:cxnSpLocks noChangeShapeType="1"/>
          </p:cNvCxnSpPr>
          <p:nvPr/>
        </p:nvCxnSpPr>
        <p:spPr bwMode="auto">
          <a:xfrm rot="16200000" flipV="1">
            <a:off x="7643813" y="714375"/>
            <a:ext cx="571500" cy="4286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2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32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2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L 1.66667E-6 -0.07778 L -0.00035 -0.10208 " pathEditMode="relative" rAng="0" ptsTypes="AAA">
                                      <p:cBhvr>
                                        <p:cTn id="61" dur="2000" fill="hold"/>
                                        <p:tgtEl>
                                          <p:spTgt spid="328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32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3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/>
      <p:bldP spid="32772" grpId="0"/>
      <p:bldP spid="32773" grpId="0"/>
      <p:bldP spid="32806" grpId="0"/>
      <p:bldP spid="32807" grpId="0"/>
      <p:bldP spid="32808" grpId="0"/>
      <p:bldP spid="32812" grpId="0"/>
      <p:bldP spid="32813" grpId="0" animBg="1"/>
      <p:bldP spid="32817" grpId="0"/>
      <p:bldP spid="32817" grpId="1"/>
      <p:bldP spid="32818" grpId="0"/>
      <p:bldP spid="328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214563" y="3786188"/>
            <a:ext cx="936625" cy="500062"/>
          </a:xfrm>
          <a:prstGeom prst="roundRect">
            <a:avLst/>
          </a:prstGeom>
          <a:solidFill>
            <a:srgbClr val="6DD9FF"/>
          </a:solidFill>
          <a:ln>
            <a:solidFill>
              <a:srgbClr val="6DD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23850" y="3500438"/>
          <a:ext cx="5248275" cy="822960"/>
        </p:xfrm>
        <a:graphic>
          <a:graphicData uri="http://schemas.openxmlformats.org/drawingml/2006/table">
            <a:tbl>
              <a:tblPr/>
              <a:tblGrid>
                <a:gridCol w="1544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732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Сухое вещество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 кг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Хлеб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Сухари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0800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288" y="2276753"/>
            <a:ext cx="68075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50800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Проследим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количеством сухого вещества в хлебе 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сухарях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57158" y="5572140"/>
            <a:ext cx="4176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50800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получить 165 кг сухарей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143125" y="371475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255   0,55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4214813" y="3714750"/>
            <a:ext cx="53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255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323850" y="1844675"/>
            <a:ext cx="8351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(кг), сухарей получится из 255 кг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хлеба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4286250" y="4000500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5080000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468313" y="2636838"/>
            <a:ext cx="7488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50800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хлебе 45% влаги, значит 55% сухого вещества от 255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611560" y="2996952"/>
            <a:ext cx="7991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сухарях  15% влаги, значит 85% сухого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2357438" y="4000500"/>
            <a:ext cx="7032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5080000" algn="l"/>
              </a:tabLst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85x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611560" y="4509120"/>
            <a:ext cx="8642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Уравняем количество сухого вещества в хлебе и сухарях, составив уравнение</a:t>
            </a:r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323850" y="5084763"/>
            <a:ext cx="19944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tabLst>
                <a:tab pos="50800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0,85х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255   0,55</a:t>
            </a:r>
            <a:r>
              <a:rPr lang="ru-RU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;</a:t>
            </a: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2411413" y="5084763"/>
            <a:ext cx="16482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0,85х = 140,25;</a:t>
            </a: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4143372" y="5072074"/>
            <a:ext cx="8931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tabLst>
                <a:tab pos="5080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= 165</a:t>
            </a:r>
          </a:p>
        </p:txBody>
      </p:sp>
      <p:pic>
        <p:nvPicPr>
          <p:cNvPr id="1744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142875"/>
            <a:ext cx="1763712" cy="1844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928662" y="214290"/>
            <a:ext cx="7215238" cy="114300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60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7446" name="Содержимое 2"/>
          <p:cNvSpPr txBox="1">
            <a:spLocks/>
          </p:cNvSpPr>
          <p:nvPr/>
        </p:nvSpPr>
        <p:spPr bwMode="auto">
          <a:xfrm>
            <a:off x="1071538" y="428604"/>
            <a:ext cx="8785225" cy="892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just" eaLnBrk="0" hangingPunct="0">
              <a:tabLst>
                <a:tab pos="457200" algn="l"/>
              </a:tabLst>
            </a:pP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килограммов сухарей с влажностью 15% </a:t>
            </a:r>
          </a:p>
          <a:p>
            <a:pPr algn="just" eaLnBrk="0" hangingPunct="0"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получить из 255 кг хлеба с влажностью 45%.</a:t>
            </a:r>
          </a:p>
        </p:txBody>
      </p:sp>
      <p:cxnSp>
        <p:nvCxnSpPr>
          <p:cNvPr id="17447" name="Прямая соединительная линия 12"/>
          <p:cNvCxnSpPr>
            <a:cxnSpLocks noChangeShapeType="1"/>
          </p:cNvCxnSpPr>
          <p:nvPr/>
        </p:nvCxnSpPr>
        <p:spPr bwMode="auto">
          <a:xfrm rot="16200000" flipV="1">
            <a:off x="7643813" y="714375"/>
            <a:ext cx="571500" cy="4286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472113" y="6145213"/>
            <a:ext cx="3671887" cy="712787"/>
            <a:chOff x="3168" y="3370"/>
            <a:chExt cx="2313" cy="449"/>
          </a:xfrm>
        </p:grpSpPr>
        <p:grpSp>
          <p:nvGrpSpPr>
            <p:cNvPr id="17449" name="Group 18"/>
            <p:cNvGrpSpPr>
              <a:grpSpLocks/>
            </p:cNvGrpSpPr>
            <p:nvPr/>
          </p:nvGrpSpPr>
          <p:grpSpPr bwMode="auto">
            <a:xfrm>
              <a:off x="4531" y="3499"/>
              <a:ext cx="578" cy="234"/>
              <a:chOff x="1849" y="2478"/>
              <a:chExt cx="657" cy="374"/>
            </a:xfrm>
          </p:grpSpPr>
          <p:sp>
            <p:nvSpPr>
              <p:cNvPr id="17464" name="Text Box 19"/>
              <p:cNvSpPr txBox="1">
                <a:spLocks noChangeArrowheads="1"/>
              </p:cNvSpPr>
              <p:nvPr/>
            </p:nvSpPr>
            <p:spPr bwMode="auto">
              <a:xfrm>
                <a:off x="1858" y="2491"/>
                <a:ext cx="274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3</a:t>
                </a:r>
              </a:p>
            </p:txBody>
          </p:sp>
          <p:sp>
            <p:nvSpPr>
              <p:cNvPr id="17465" name="Text Box 20"/>
              <p:cNvSpPr txBox="1">
                <a:spLocks noChangeArrowheads="1"/>
              </p:cNvSpPr>
              <p:nvPr/>
            </p:nvSpPr>
            <p:spPr bwMode="auto">
              <a:xfrm>
                <a:off x="2323" y="2478"/>
                <a:ext cx="18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  <p:sp>
            <p:nvSpPr>
              <p:cNvPr id="17466" name="Text Box 21"/>
              <p:cNvSpPr txBox="1">
                <a:spLocks noChangeArrowheads="1"/>
              </p:cNvSpPr>
              <p:nvPr/>
            </p:nvSpPr>
            <p:spPr bwMode="auto">
              <a:xfrm>
                <a:off x="1849" y="2606"/>
                <a:ext cx="272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1</a:t>
                </a:r>
              </a:p>
            </p:txBody>
          </p:sp>
          <p:sp>
            <p:nvSpPr>
              <p:cNvPr id="17467" name="Text Box 22"/>
              <p:cNvSpPr txBox="1">
                <a:spLocks noChangeArrowheads="1"/>
              </p:cNvSpPr>
              <p:nvPr/>
            </p:nvSpPr>
            <p:spPr bwMode="auto">
              <a:xfrm>
                <a:off x="1928" y="2608"/>
                <a:ext cx="175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0</a:t>
                </a:r>
              </a:p>
            </p:txBody>
          </p:sp>
          <p:sp>
            <p:nvSpPr>
              <p:cNvPr id="17468" name="Text Box 23"/>
              <p:cNvSpPr txBox="1">
                <a:spLocks noChangeArrowheads="1"/>
              </p:cNvSpPr>
              <p:nvPr/>
            </p:nvSpPr>
            <p:spPr bwMode="auto">
              <a:xfrm>
                <a:off x="2024" y="2592"/>
                <a:ext cx="182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000" dirty="0"/>
                  <a:t>х</a:t>
                </a:r>
              </a:p>
            </p:txBody>
          </p:sp>
        </p:grpSp>
        <p:sp>
          <p:nvSpPr>
            <p:cNvPr id="17450" name="Rectangle 24"/>
            <p:cNvSpPr>
              <a:spLocks noChangeArrowheads="1"/>
            </p:cNvSpPr>
            <p:nvPr/>
          </p:nvSpPr>
          <p:spPr bwMode="auto">
            <a:xfrm>
              <a:off x="3168" y="3460"/>
              <a:ext cx="2313" cy="34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rgbClr val="FF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451" name="AutoShape 25"/>
            <p:cNvSpPr>
              <a:spLocks noChangeArrowheads="1"/>
            </p:cNvSpPr>
            <p:nvPr/>
          </p:nvSpPr>
          <p:spPr bwMode="auto">
            <a:xfrm>
              <a:off x="3208" y="3483"/>
              <a:ext cx="519" cy="287"/>
            </a:xfrm>
            <a:prstGeom prst="bevel">
              <a:avLst>
                <a:gd name="adj" fmla="val 12500"/>
              </a:avLst>
            </a:prstGeom>
            <a:solidFill>
              <a:srgbClr val="FF99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452" name="Text Box 26"/>
            <p:cNvSpPr txBox="1">
              <a:spLocks noChangeArrowheads="1"/>
            </p:cNvSpPr>
            <p:nvPr/>
          </p:nvSpPr>
          <p:spPr bwMode="auto">
            <a:xfrm>
              <a:off x="3327" y="3519"/>
              <a:ext cx="4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453" name="Rectangle 27"/>
            <p:cNvSpPr>
              <a:spLocks noChangeArrowheads="1"/>
            </p:cNvSpPr>
            <p:nvPr/>
          </p:nvSpPr>
          <p:spPr bwMode="auto">
            <a:xfrm>
              <a:off x="3798" y="3459"/>
              <a:ext cx="243" cy="3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454" name="Rectangle 28"/>
            <p:cNvSpPr>
              <a:spLocks noChangeArrowheads="1"/>
            </p:cNvSpPr>
            <p:nvPr/>
          </p:nvSpPr>
          <p:spPr bwMode="auto">
            <a:xfrm>
              <a:off x="4086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455" name="Rectangle 29"/>
            <p:cNvSpPr>
              <a:spLocks noChangeArrowheads="1"/>
            </p:cNvSpPr>
            <p:nvPr/>
          </p:nvSpPr>
          <p:spPr bwMode="auto">
            <a:xfrm>
              <a:off x="436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456" name="Rectangle 30"/>
            <p:cNvSpPr>
              <a:spLocks noChangeArrowheads="1"/>
            </p:cNvSpPr>
            <p:nvPr/>
          </p:nvSpPr>
          <p:spPr bwMode="auto">
            <a:xfrm>
              <a:off x="4644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457" name="Rectangle 31"/>
            <p:cNvSpPr>
              <a:spLocks noChangeArrowheads="1"/>
            </p:cNvSpPr>
            <p:nvPr/>
          </p:nvSpPr>
          <p:spPr bwMode="auto">
            <a:xfrm>
              <a:off x="4922" y="3475"/>
              <a:ext cx="240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3600" dirty="0"/>
            </a:p>
          </p:txBody>
        </p:sp>
        <p:sp>
          <p:nvSpPr>
            <p:cNvPr id="17458" name="Rectangle 32"/>
            <p:cNvSpPr>
              <a:spLocks noChangeArrowheads="1"/>
            </p:cNvSpPr>
            <p:nvPr/>
          </p:nvSpPr>
          <p:spPr bwMode="auto">
            <a:xfrm>
              <a:off x="5202" y="3483"/>
              <a:ext cx="239" cy="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459" name="Text Box 33"/>
            <p:cNvSpPr txBox="1">
              <a:spLocks noChangeArrowheads="1"/>
            </p:cNvSpPr>
            <p:nvPr/>
          </p:nvSpPr>
          <p:spPr bwMode="auto">
            <a:xfrm>
              <a:off x="4067" y="3436"/>
              <a:ext cx="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200" dirty="0"/>
            </a:p>
          </p:txBody>
        </p:sp>
        <p:sp>
          <p:nvSpPr>
            <p:cNvPr id="17460" name="Text Box 34"/>
            <p:cNvSpPr txBox="1">
              <a:spLocks noChangeArrowheads="1"/>
            </p:cNvSpPr>
            <p:nvPr/>
          </p:nvSpPr>
          <p:spPr bwMode="auto">
            <a:xfrm>
              <a:off x="4630" y="3415"/>
              <a:ext cx="3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dirty="0"/>
            </a:p>
          </p:txBody>
        </p:sp>
        <p:sp>
          <p:nvSpPr>
            <p:cNvPr id="17461" name="Text Box 35"/>
            <p:cNvSpPr txBox="1">
              <a:spLocks noChangeArrowheads="1"/>
            </p:cNvSpPr>
            <p:nvPr/>
          </p:nvSpPr>
          <p:spPr bwMode="auto">
            <a:xfrm>
              <a:off x="3753" y="3370"/>
              <a:ext cx="270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1</a:t>
              </a:r>
              <a:endParaRPr lang="ru-RU" sz="3600" dirty="0">
                <a:solidFill>
                  <a:srgbClr val="FF0000"/>
                </a:solidFill>
              </a:endParaRPr>
            </a:p>
          </p:txBody>
        </p:sp>
        <p:sp>
          <p:nvSpPr>
            <p:cNvPr id="17462" name="Text Box 36"/>
            <p:cNvSpPr txBox="1">
              <a:spLocks noChangeArrowheads="1"/>
            </p:cNvSpPr>
            <p:nvPr/>
          </p:nvSpPr>
          <p:spPr bwMode="auto">
            <a:xfrm>
              <a:off x="4086" y="3504"/>
              <a:ext cx="22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17463" name="Text Box 37"/>
            <p:cNvSpPr txBox="1">
              <a:spLocks noChangeArrowheads="1"/>
            </p:cNvSpPr>
            <p:nvPr/>
          </p:nvSpPr>
          <p:spPr bwMode="auto">
            <a:xfrm>
              <a:off x="4356" y="3504"/>
              <a:ext cx="30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5</a:t>
              </a:r>
            </a:p>
          </p:txBody>
        </p:sp>
      </p:grpSp>
      <p:graphicFrame>
        <p:nvGraphicFramePr>
          <p:cNvPr id="17410" name="Object 58"/>
          <p:cNvGraphicFramePr>
            <a:graphicFrameLocks noChangeAspect="1"/>
          </p:cNvGraphicFramePr>
          <p:nvPr/>
        </p:nvGraphicFramePr>
        <p:xfrm>
          <a:off x="1547664" y="5157192"/>
          <a:ext cx="216024" cy="152756"/>
        </p:xfrm>
        <a:graphic>
          <a:graphicData uri="http://schemas.openxmlformats.org/presentationml/2006/ole">
            <p:oleObj spid="_x0000_s17474" name="Формула" r:id="rId4" imgW="75969" imgH="75969" progId="Equation.3">
              <p:embed/>
            </p:oleObj>
          </a:graphicData>
        </a:graphic>
      </p:graphicFrame>
      <p:graphicFrame>
        <p:nvGraphicFramePr>
          <p:cNvPr id="17469" name="Object 3"/>
          <p:cNvGraphicFramePr>
            <a:graphicFrameLocks noChangeAspect="1"/>
          </p:cNvGraphicFramePr>
          <p:nvPr/>
        </p:nvGraphicFramePr>
        <p:xfrm>
          <a:off x="2571736" y="3786190"/>
          <a:ext cx="228601" cy="214314"/>
        </p:xfrm>
        <a:graphic>
          <a:graphicData uri="http://schemas.openxmlformats.org/presentationml/2006/ole">
            <p:oleObj spid="_x0000_s17475" name="Формула" r:id="rId5" imgW="75969" imgH="7596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0481" grpId="0"/>
      <p:bldP spid="20482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143512"/>
            <a:ext cx="7000924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 </a:t>
            </a:r>
            <a:r>
              <a:rPr lang="ru-RU" sz="2400" b="1" spc="50" dirty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«Сегодня на занятии я научился…»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3714752"/>
            <a:ext cx="6715172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</a:t>
            </a:r>
            <a:r>
              <a:rPr lang="ru-RU" sz="2400" b="1" spc="50" dirty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«Сегодня на занятии я повторил…»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429132"/>
            <a:ext cx="6143668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</a:t>
            </a:r>
            <a:r>
              <a:rPr lang="ru-RU" sz="2400" b="1" spc="50" dirty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«Сегодня на занятии я узнал…»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00063" y="142875"/>
            <a:ext cx="8286750" cy="1325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50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80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</a:rPr>
              <a:t>   </a:t>
            </a:r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</a:rPr>
              <a:t>Задачи  для   самопроверки</a:t>
            </a:r>
          </a:p>
        </p:txBody>
      </p:sp>
      <p:sp>
        <p:nvSpPr>
          <p:cNvPr id="37894" name="Rectangle 2"/>
          <p:cNvSpPr txBox="1">
            <a:spLocks noChangeArrowheads="1"/>
          </p:cNvSpPr>
          <p:nvPr/>
        </p:nvSpPr>
        <p:spPr bwMode="auto">
          <a:xfrm>
            <a:off x="428625" y="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400" b="1" dirty="0">
              <a:solidFill>
                <a:srgbClr val="E5FFFF"/>
              </a:solidFill>
              <a:latin typeface="Georgia" pitchFamily="18" charset="0"/>
            </a:endParaRPr>
          </a:p>
          <a:p>
            <a:pPr algn="ctr"/>
            <a:endParaRPr lang="ru-RU" sz="2400" b="1" dirty="0">
              <a:solidFill>
                <a:srgbClr val="E5FFFF"/>
              </a:solidFill>
              <a:latin typeface="Georgia" pitchFamily="18" charset="0"/>
            </a:endParaRPr>
          </a:p>
          <a:p>
            <a:pPr algn="ctr"/>
            <a:endParaRPr lang="ru-RU" sz="2400" dirty="0">
              <a:solidFill>
                <a:srgbClr val="E5FFFF"/>
              </a:solidFill>
              <a:latin typeface="Georgia" pitchFamily="18" charset="0"/>
            </a:endParaRPr>
          </a:p>
        </p:txBody>
      </p:sp>
      <p:sp>
        <p:nvSpPr>
          <p:cNvPr id="37895" name="Rectangle 3"/>
          <p:cNvSpPr txBox="1">
            <a:spLocks noChangeArrowheads="1"/>
          </p:cNvSpPr>
          <p:nvPr/>
        </p:nvSpPr>
        <p:spPr bwMode="auto">
          <a:xfrm>
            <a:off x="785813" y="1428750"/>
            <a:ext cx="79438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ts val="8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Предлагается решить задачи из теста, используя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ts val="80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рациональный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 решения.</a:t>
            </a:r>
          </a:p>
          <a:p>
            <a:pPr marL="342900" indent="-342900" algn="ctr">
              <a:spcBef>
                <a:spcPts val="8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Полученный результат занести в тест</a:t>
            </a:r>
          </a:p>
          <a:p>
            <a:pPr marL="342900" indent="-342900" algn="ctr">
              <a:spcBef>
                <a:spcPts val="8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Вносить в тест только числовые значения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ts val="80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отношения с помощью союза 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ts val="800"/>
              </a:spcBef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7896" name="Прямоугольник 4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3724081" y="3286125"/>
            <a:ext cx="1438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Начать тест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7380312" y="6165304"/>
            <a:ext cx="1285884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Оглавление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500" y="3143250"/>
          <a:ext cx="7858125" cy="1928818"/>
        </p:xfrm>
        <a:graphic>
          <a:graphicData uri="http://schemas.openxmlformats.org/drawingml/2006/table">
            <a:tbl>
              <a:tblPr/>
              <a:tblGrid>
                <a:gridCol w="3571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86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048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968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968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8733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5242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2225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9687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396875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96875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398462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396875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396875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396875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396875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396875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58763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9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DejaVu Sans" charset="0"/>
                        <a:cs typeface="DejaVu San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85875" y="3143250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1.  П   </a:t>
            </a:r>
            <a:r>
              <a:rPr lang="ru-RU" sz="2000" b="1" dirty="0">
                <a:solidFill>
                  <a:srgbClr val="FF0000"/>
                </a:solidFill>
              </a:rPr>
              <a:t>Р                         Ц   Е   Н   Т         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00125" y="3500438"/>
            <a:ext cx="6000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     2.  О   Т   Н                         Ш  Е   Н   И   Е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3929063"/>
            <a:ext cx="6215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    3. П   Р   О   П                         Р   Ц   И  Я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4313" y="4286250"/>
            <a:ext cx="6572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     4.  Р   А   С    Т   В                         Р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714500" y="4643438"/>
            <a:ext cx="7215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      5.  К                         Н   Ц   Е   Н   Т   Р   А   Ц  И   Я  </a:t>
            </a:r>
          </a:p>
        </p:txBody>
      </p:sp>
      <p:pic>
        <p:nvPicPr>
          <p:cNvPr id="23699" name="Рисунок 11" descr="MR90042324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3143250"/>
            <a:ext cx="13065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5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2843808" y="5661248"/>
            <a:ext cx="271462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Решить тест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01" name="Прямоугольник 4"/>
          <p:cNvSpPr>
            <a:spLocks noChangeArrowheads="1"/>
          </p:cNvSpPr>
          <p:nvPr/>
        </p:nvSpPr>
        <p:spPr bwMode="auto">
          <a:xfrm>
            <a:off x="1907704" y="240219"/>
            <a:ext cx="6124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опорных знаний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714375" y="857250"/>
            <a:ext cx="45894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называется сотая часть числа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3"/>
          <p:cNvSpPr txBox="1">
            <a:spLocks/>
          </p:cNvSpPr>
          <p:nvPr/>
        </p:nvSpPr>
        <p:spPr bwMode="auto">
          <a:xfrm>
            <a:off x="714375" y="1143000"/>
            <a:ext cx="76438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называется деление одного числа на другое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" name="Прямоугольник 9"/>
          <p:cNvSpPr>
            <a:spLocks noChangeArrowheads="1"/>
          </p:cNvSpPr>
          <p:nvPr/>
        </p:nvSpPr>
        <p:spPr bwMode="auto">
          <a:xfrm>
            <a:off x="714375" y="1500188"/>
            <a:ext cx="5616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indent="-514350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Как называется равенство двух отношений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642938" y="1785938"/>
            <a:ext cx="9001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называется однородная жидкая смесь, получившаяся от 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смешения твердого, жидкого или газообразного вещества с жидким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714375" y="2357438"/>
            <a:ext cx="8001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называется величина, характеризующая количественный 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состав раствора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>
            <a:hlinkClick r:id="rId4" action="ppaction://hlinksldjump"/>
          </p:cNvPr>
          <p:cNvSpPr/>
          <p:nvPr/>
        </p:nvSpPr>
        <p:spPr>
          <a:xfrm>
            <a:off x="7786710" y="6286520"/>
            <a:ext cx="1214446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Оглавление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/>
      <p:bldP spid="9" grpId="0"/>
      <p:bldP spid="10" grpId="0"/>
      <p:bldP spid="11" grpId="0"/>
      <p:bldP spid="13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Заголовок 2"/>
          <p:cNvSpPr>
            <a:spLocks noGrp="1"/>
          </p:cNvSpPr>
          <p:nvPr>
            <p:ph type="title"/>
          </p:nvPr>
        </p:nvSpPr>
        <p:spPr>
          <a:xfrm>
            <a:off x="928688" y="214313"/>
            <a:ext cx="7970837" cy="571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задач на смеси и сплавы</a:t>
            </a:r>
          </a:p>
        </p:txBody>
      </p:sp>
      <p:sp>
        <p:nvSpPr>
          <p:cNvPr id="1041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2250281" y="2826112"/>
            <a:ext cx="5072063" cy="428625"/>
          </a:xfrm>
          <a:noFill/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 процентах    </a:t>
            </a:r>
          </a:p>
          <a:p>
            <a:endParaRPr lang="ru-RU" sz="2400" dirty="0" smtClean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1031" name="TextBox 3"/>
          <p:cNvSpPr txBox="1">
            <a:spLocks noChangeArrowheads="1"/>
          </p:cNvSpPr>
          <p:nvPr/>
        </p:nvSpPr>
        <p:spPr bwMode="auto">
          <a:xfrm>
            <a:off x="2928938" y="714375"/>
            <a:ext cx="3714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Раствор (сплав, смесь)</a:t>
            </a:r>
          </a:p>
        </p:txBody>
      </p:sp>
      <p:cxnSp>
        <p:nvCxnSpPr>
          <p:cNvPr id="1032" name="Прямая со стрелкой 5"/>
          <p:cNvCxnSpPr>
            <a:cxnSpLocks noChangeShapeType="1"/>
          </p:cNvCxnSpPr>
          <p:nvPr/>
        </p:nvCxnSpPr>
        <p:spPr bwMode="auto">
          <a:xfrm>
            <a:off x="4857750" y="1071563"/>
            <a:ext cx="642938" cy="285750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33" name="Прямая со стрелкой 6"/>
          <p:cNvCxnSpPr>
            <a:cxnSpLocks noChangeShapeType="1"/>
          </p:cNvCxnSpPr>
          <p:nvPr/>
        </p:nvCxnSpPr>
        <p:spPr bwMode="auto">
          <a:xfrm rot="10800000" flipV="1">
            <a:off x="3071813" y="1071563"/>
            <a:ext cx="500062" cy="276225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34" name="TextBox 8"/>
          <p:cNvSpPr txBox="1">
            <a:spLocks noChangeArrowheads="1"/>
          </p:cNvSpPr>
          <p:nvPr/>
        </p:nvSpPr>
        <p:spPr bwMode="auto">
          <a:xfrm>
            <a:off x="1071563" y="1214438"/>
            <a:ext cx="3286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Основное вещество</a:t>
            </a:r>
          </a:p>
        </p:txBody>
      </p:sp>
      <p:sp>
        <p:nvSpPr>
          <p:cNvPr id="1036" name="TextBox 10"/>
          <p:cNvSpPr txBox="1">
            <a:spLocks noChangeArrowheads="1"/>
          </p:cNvSpPr>
          <p:nvPr/>
        </p:nvSpPr>
        <p:spPr bwMode="auto">
          <a:xfrm>
            <a:off x="642938" y="1571625"/>
            <a:ext cx="7858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Monotype Corsiva" pitchFamily="66" charset="0"/>
              </a:rPr>
              <a:t>m</a:t>
            </a: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 - масса основного вещества         </a:t>
            </a:r>
            <a:r>
              <a:rPr lang="en-US" sz="2400" b="1" dirty="0">
                <a:solidFill>
                  <a:srgbClr val="002060"/>
                </a:solidFill>
                <a:latin typeface="Monotype Corsiva" pitchFamily="66" charset="0"/>
              </a:rPr>
              <a:t>M</a:t>
            </a: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 - масса раствора</a:t>
            </a:r>
          </a:p>
        </p:txBody>
      </p:sp>
      <p:sp>
        <p:nvSpPr>
          <p:cNvPr id="1037" name="TextBox 12"/>
          <p:cNvSpPr txBox="1">
            <a:spLocks noChangeArrowheads="1"/>
          </p:cNvSpPr>
          <p:nvPr/>
        </p:nvSpPr>
        <p:spPr bwMode="auto">
          <a:xfrm>
            <a:off x="785813" y="1928813"/>
            <a:ext cx="7715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Массовая доля основного вещества (концентрация)</a:t>
            </a: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72365786"/>
              </p:ext>
            </p:extLst>
          </p:nvPr>
        </p:nvGraphicFramePr>
        <p:xfrm>
          <a:off x="3786188" y="2428875"/>
          <a:ext cx="357187" cy="285750"/>
        </p:xfrm>
        <a:graphic>
          <a:graphicData uri="http://schemas.openxmlformats.org/presentationml/2006/ole">
            <p:oleObj spid="_x0000_s1038" name="Формула" r:id="rId3" imgW="152334" imgH="139639" progId="Equation.3">
              <p:embed/>
            </p:oleObj>
          </a:graphicData>
        </a:graphic>
      </p:graphicFrame>
      <p:cxnSp>
        <p:nvCxnSpPr>
          <p:cNvPr id="1038" name="Прямая со стрелкой 14"/>
          <p:cNvCxnSpPr>
            <a:cxnSpLocks noChangeShapeType="1"/>
          </p:cNvCxnSpPr>
          <p:nvPr/>
        </p:nvCxnSpPr>
        <p:spPr bwMode="auto">
          <a:xfrm rot="10800000">
            <a:off x="3214688" y="2571750"/>
            <a:ext cx="500062" cy="1588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39" name="Прямая со стрелкой 15"/>
          <p:cNvCxnSpPr>
            <a:cxnSpLocks noChangeShapeType="1"/>
          </p:cNvCxnSpPr>
          <p:nvPr/>
        </p:nvCxnSpPr>
        <p:spPr bwMode="auto">
          <a:xfrm flipV="1">
            <a:off x="4214813" y="2571750"/>
            <a:ext cx="500062" cy="0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40" name="TextBox 16"/>
          <p:cNvSpPr txBox="1">
            <a:spLocks noChangeArrowheads="1"/>
          </p:cNvSpPr>
          <p:nvPr/>
        </p:nvSpPr>
        <p:spPr bwMode="auto">
          <a:xfrm>
            <a:off x="500063" y="2286000"/>
            <a:ext cx="2928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в долях единицы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82964237"/>
              </p:ext>
            </p:extLst>
          </p:nvPr>
        </p:nvGraphicFramePr>
        <p:xfrm>
          <a:off x="2928938" y="2357438"/>
          <a:ext cx="285750" cy="549275"/>
        </p:xfrm>
        <a:graphic>
          <a:graphicData uri="http://schemas.openxmlformats.org/presentationml/2006/ole">
            <p:oleObj spid="_x0000_s1039" name="Формула" r:id="rId4" imgW="228501" imgH="393529" progId="Equation.3">
              <p:embed/>
            </p:oleObj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65132066"/>
              </p:ext>
            </p:extLst>
          </p:nvPr>
        </p:nvGraphicFramePr>
        <p:xfrm>
          <a:off x="4714875" y="2357438"/>
          <a:ext cx="830263" cy="560387"/>
        </p:xfrm>
        <a:graphic>
          <a:graphicData uri="http://schemas.openxmlformats.org/presentationml/2006/ole">
            <p:oleObj spid="_x0000_s1040" name="Формула" r:id="rId5" imgW="647419" imgH="393529" progId="Equation.3">
              <p:embed/>
            </p:oleObj>
          </a:graphicData>
        </a:graphic>
      </p:graphicFrame>
      <p:sp>
        <p:nvSpPr>
          <p:cNvPr id="19" name="Прямоугольник 18">
            <a:hlinkClick r:id="rId6" action="ppaction://hlinksldjump"/>
          </p:cNvPr>
          <p:cNvSpPr/>
          <p:nvPr/>
        </p:nvSpPr>
        <p:spPr>
          <a:xfrm>
            <a:off x="7572396" y="6357958"/>
            <a:ext cx="1428760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Оглавление</a:t>
            </a:r>
          </a:p>
        </p:txBody>
      </p:sp>
      <p:sp>
        <p:nvSpPr>
          <p:cNvPr id="20" name="Прямоугольник 4"/>
          <p:cNvSpPr>
            <a:spLocks noChangeArrowheads="1"/>
          </p:cNvSpPr>
          <p:nvPr/>
        </p:nvSpPr>
        <p:spPr bwMode="auto">
          <a:xfrm>
            <a:off x="500063" y="3214688"/>
            <a:ext cx="79295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решения задач  на сплавы, растворы и смеси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5500688" y="1143000"/>
            <a:ext cx="11445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примеси</a:t>
            </a: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449262" y="3669854"/>
            <a:ext cx="892968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Изучить условия задачи. Выбрать неизвестные величины,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   относительно  которых мы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создаем математическую модель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ситуации,  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описанной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условии задачи.</a:t>
            </a: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285750" y="4616807"/>
            <a:ext cx="88582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 задачи, определить все взаимосвязи  между  данными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величинами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229469" y="5348288"/>
            <a:ext cx="84105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полученное решение, провести критический  анализ</a:t>
            </a:r>
          </a:p>
          <a:p>
            <a:pPr marL="457200" indent="-457200" eaLnBrk="0" hangingPunct="0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результата.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0"/>
                            </p:stCondLst>
                            <p:childTnLst>
                              <p:par>
                                <p:cTn id="6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6000"/>
                            </p:stCondLst>
                            <p:childTnLst>
                              <p:par>
                                <p:cTn id="7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1" grpId="0"/>
      <p:bldP spid="1031" grpId="0"/>
      <p:bldP spid="1034" grpId="0"/>
      <p:bldP spid="1036" grpId="0"/>
      <p:bldP spid="1037" grpId="0"/>
      <p:bldP spid="1040" grpId="0"/>
      <p:bldP spid="20" grpId="0"/>
      <p:bldP spid="24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00063" y="2214563"/>
            <a:ext cx="8286750" cy="418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609600" indent="-608013" algn="ctr">
              <a:spcBef>
                <a:spcPts val="500"/>
              </a:spcBef>
              <a:buClrTx/>
              <a:buFontTx/>
              <a:buNone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решении задач  на смеси, сплавы и растворы используются следующие допущения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09600" indent="-608013" algn="ctr">
              <a:spcBef>
                <a:spcPts val="500"/>
              </a:spcBef>
              <a:buClrTx/>
              <a:buFontTx/>
              <a:buNone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8013">
              <a:buFont typeface="Wingdings" pitchFamily="2" charset="2"/>
              <a:buChar char=""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выполняется «Закон сохранения объема или массы»,    если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раствора (сплава) соединяют в «новый» раствор (сплав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),: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b="1" baseline="-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b="1" baseline="-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–сохраняется объем;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baseline="-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baseline="-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закон сохранения массы.</a:t>
            </a:r>
          </a:p>
          <a:p>
            <a:pPr marL="609600" indent="-608013">
              <a:spcBef>
                <a:spcPts val="400"/>
              </a:spcBef>
              <a:buFont typeface="Wingdings" pitchFamily="2" charset="2"/>
              <a:buChar char=""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Данный закон выполняется и для отдельных составляющих частей (компонентов) сплава (раствора);</a:t>
            </a:r>
          </a:p>
          <a:p>
            <a:pPr marL="609600" indent="-608013">
              <a:spcBef>
                <a:spcPts val="425"/>
              </a:spcBef>
              <a:buFont typeface="Wingdings" pitchFamily="2" charset="2"/>
              <a:buChar char=""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Смешивание различных  растворов происходит мгновенно;</a:t>
            </a:r>
          </a:p>
          <a:p>
            <a:pPr marL="609600" indent="-608013">
              <a:spcBef>
                <a:spcPts val="400"/>
              </a:spcBef>
              <a:buFont typeface="Wingdings" pitchFamily="2" charset="2"/>
              <a:buChar char=""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.При соединении растворов и сплавов не учитываются химические взаимодействия их отдельных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компонентов;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8013">
              <a:spcBef>
                <a:spcPts val="425"/>
              </a:spcBef>
              <a:buFont typeface="Wingdings" pitchFamily="2" charset="2"/>
              <a:buChar char=""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полученные смеси, сплавы и растворы считаются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однородными.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8013">
              <a:spcBef>
                <a:spcPts val="400"/>
              </a:spcBef>
              <a:buFont typeface="Wingdings" pitchFamily="2" charset="2"/>
              <a:buNone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09600" indent="-608013">
              <a:buClrTx/>
              <a:buFontTx/>
              <a:buNone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sz="1600" b="1" dirty="0">
              <a:solidFill>
                <a:srgbClr val="0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357188"/>
            <a:ext cx="5145087" cy="1827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357188" y="5786438"/>
            <a:ext cx="8501062" cy="841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Имеется два сплава меди и свинца. Один сплав содержит 15% меди, а другой 65% меди. Сколько нужно взять каждого сплава, чтобы получилось 200г сплава, содержащего 30% меди?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Text Box 2"/>
          <p:cNvSpPr txBox="1">
            <a:spLocks noChangeArrowheads="1"/>
          </p:cNvSpPr>
          <p:nvPr/>
        </p:nvSpPr>
        <p:spPr bwMode="auto">
          <a:xfrm>
            <a:off x="500063" y="3571875"/>
            <a:ext cx="65547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FFFFFF"/>
                </a:solidFill>
              </a:rPr>
              <a:t>        </a:t>
            </a: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406399" y="2480683"/>
            <a:ext cx="657225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55" name="Прямоугольник 4"/>
          <p:cNvSpPr>
            <a:spLocks noChangeArrowheads="1"/>
          </p:cNvSpPr>
          <p:nvPr/>
        </p:nvSpPr>
        <p:spPr bwMode="auto">
          <a:xfrm>
            <a:off x="1403648" y="188640"/>
            <a:ext cx="672318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одной задачи разными  способами</a:t>
            </a:r>
            <a:endParaRPr lang="ru-RU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42910" y="1357298"/>
          <a:ext cx="4429157" cy="109521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0936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298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936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89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747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растворов</a:t>
                      </a: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, смесей, сплавов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% содержание вещества (доля содержания вещества)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Масса раствора (смеси, сплава)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Масса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основного вещества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3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056" name="Прямоугольник 9"/>
          <p:cNvSpPr>
            <a:spLocks noChangeArrowheads="1"/>
          </p:cNvSpPr>
          <p:nvPr/>
        </p:nvSpPr>
        <p:spPr bwMode="auto">
          <a:xfrm>
            <a:off x="500063" y="928688"/>
            <a:ext cx="3973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indent="-51435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задач с помощью таблиц</a:t>
            </a:r>
          </a:p>
        </p:txBody>
      </p:sp>
      <p:sp>
        <p:nvSpPr>
          <p:cNvPr id="2057" name="Прямоугольник 10"/>
          <p:cNvSpPr>
            <a:spLocks noChangeArrowheads="1"/>
          </p:cNvSpPr>
          <p:nvPr/>
        </p:nvSpPr>
        <p:spPr bwMode="auto">
          <a:xfrm>
            <a:off x="4572000" y="928688"/>
            <a:ext cx="4572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задач с помощью модели-схемы</a:t>
            </a:r>
          </a:p>
        </p:txBody>
      </p:sp>
      <p:sp>
        <p:nvSpPr>
          <p:cNvPr id="2059" name="Стрелка вниз 18"/>
          <p:cNvSpPr>
            <a:spLocks noChangeArrowheads="1"/>
          </p:cNvSpPr>
          <p:nvPr/>
        </p:nvSpPr>
        <p:spPr bwMode="auto">
          <a:xfrm>
            <a:off x="2857500" y="714375"/>
            <a:ext cx="214313" cy="285750"/>
          </a:xfrm>
          <a:prstGeom prst="downArrow">
            <a:avLst>
              <a:gd name="adj1" fmla="val 39185"/>
              <a:gd name="adj2" fmla="val 52413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3" name="Группа 22"/>
          <p:cNvGrpSpPr>
            <a:grpSpLocks/>
          </p:cNvGrpSpPr>
          <p:nvPr/>
        </p:nvGrpSpPr>
        <p:grpSpPr bwMode="auto">
          <a:xfrm>
            <a:off x="5572125" y="1714500"/>
            <a:ext cx="2239963" cy="461963"/>
            <a:chOff x="214282" y="2806466"/>
            <a:chExt cx="3648730" cy="1076135"/>
          </a:xfrm>
        </p:grpSpPr>
        <p:sp>
          <p:nvSpPr>
            <p:cNvPr id="2084" name="Прямоугольник 13"/>
            <p:cNvSpPr>
              <a:spLocks noChangeArrowheads="1"/>
            </p:cNvSpPr>
            <p:nvPr/>
          </p:nvSpPr>
          <p:spPr bwMode="auto">
            <a:xfrm>
              <a:off x="214282" y="2806466"/>
              <a:ext cx="1315604" cy="979720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5" name="TextBox 14"/>
            <p:cNvSpPr txBox="1">
              <a:spLocks noChangeArrowheads="1"/>
            </p:cNvSpPr>
            <p:nvPr/>
          </p:nvSpPr>
          <p:spPr bwMode="auto">
            <a:xfrm>
              <a:off x="1529932" y="2806471"/>
              <a:ext cx="428629" cy="932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</a:rPr>
                <a:t>+</a:t>
              </a:r>
            </a:p>
          </p:txBody>
        </p:sp>
        <p:sp>
          <p:nvSpPr>
            <p:cNvPr id="2086" name="TextBox 16"/>
            <p:cNvSpPr txBox="1">
              <a:spLocks noChangeArrowheads="1"/>
            </p:cNvSpPr>
            <p:nvPr/>
          </p:nvSpPr>
          <p:spPr bwMode="auto">
            <a:xfrm>
              <a:off x="3356199" y="2806466"/>
              <a:ext cx="506813" cy="1076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dirty="0">
                  <a:solidFill>
                    <a:srgbClr val="002060"/>
                  </a:solidFill>
                </a:rPr>
                <a:t>=</a:t>
              </a:r>
            </a:p>
          </p:txBody>
        </p:sp>
        <p:cxnSp>
          <p:nvCxnSpPr>
            <p:cNvPr id="2087" name="Прямая соединительная линия 19"/>
            <p:cNvCxnSpPr>
              <a:cxnSpLocks noChangeShapeType="1"/>
              <a:stCxn id="2084" idx="0"/>
              <a:endCxn id="2084" idx="2"/>
            </p:cNvCxnSpPr>
            <p:nvPr/>
          </p:nvCxnSpPr>
          <p:spPr bwMode="auto">
            <a:xfrm rot="16200000" flipH="1">
              <a:off x="382224" y="3297017"/>
              <a:ext cx="979720" cy="225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2061" name="Прямоугольник 13"/>
          <p:cNvSpPr>
            <a:spLocks noChangeArrowheads="1"/>
          </p:cNvSpPr>
          <p:nvPr/>
        </p:nvSpPr>
        <p:spPr bwMode="auto">
          <a:xfrm>
            <a:off x="6786563" y="1714500"/>
            <a:ext cx="642937" cy="428625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 dirty="0">
              <a:latin typeface="Times New Roman" pitchFamily="18" charset="0"/>
            </a:endParaRPr>
          </a:p>
        </p:txBody>
      </p:sp>
      <p:cxnSp>
        <p:nvCxnSpPr>
          <p:cNvPr id="2062" name="Прямая соединительная линия 20"/>
          <p:cNvCxnSpPr>
            <a:cxnSpLocks noChangeShapeType="1"/>
            <a:stCxn id="2061" idx="0"/>
            <a:endCxn id="2061" idx="2"/>
          </p:cNvCxnSpPr>
          <p:nvPr/>
        </p:nvCxnSpPr>
        <p:spPr bwMode="auto">
          <a:xfrm rot="16200000" flipH="1">
            <a:off x="6893719" y="1928019"/>
            <a:ext cx="428625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063" name="Прямоугольник 13"/>
          <p:cNvSpPr>
            <a:spLocks noChangeArrowheads="1"/>
          </p:cNvSpPr>
          <p:nvPr/>
        </p:nvSpPr>
        <p:spPr bwMode="auto">
          <a:xfrm>
            <a:off x="7929563" y="1714500"/>
            <a:ext cx="714375" cy="428625"/>
          </a:xfrm>
          <a:prstGeom prst="rect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 dirty="0">
              <a:latin typeface="Times New Roman" pitchFamily="18" charset="0"/>
            </a:endParaRPr>
          </a:p>
        </p:txBody>
      </p:sp>
      <p:cxnSp>
        <p:nvCxnSpPr>
          <p:cNvPr id="2064" name="Прямая соединительная линия 21"/>
          <p:cNvCxnSpPr>
            <a:cxnSpLocks noChangeShapeType="1"/>
          </p:cNvCxnSpPr>
          <p:nvPr/>
        </p:nvCxnSpPr>
        <p:spPr bwMode="auto">
          <a:xfrm rot="16200000" flipH="1">
            <a:off x="8073231" y="1928019"/>
            <a:ext cx="428625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065" name="Прямоугольник 57"/>
          <p:cNvSpPr>
            <a:spLocks noChangeArrowheads="1"/>
          </p:cNvSpPr>
          <p:nvPr/>
        </p:nvSpPr>
        <p:spPr bwMode="auto">
          <a:xfrm>
            <a:off x="4163217" y="4559301"/>
            <a:ext cx="4929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a, b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,с %- содержание вещества в растворах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6000760" y="5000636"/>
          <a:ext cx="857238" cy="541556"/>
        </p:xfrm>
        <a:graphic>
          <a:graphicData uri="http://schemas.openxmlformats.org/presentationml/2006/ole">
            <p:oleObj spid="_x0000_s2056" name="Формула" r:id="rId4" imgW="634725" imgH="418918" progId="Equation.3">
              <p:embed/>
            </p:oleObj>
          </a:graphicData>
        </a:graphic>
      </p:graphicFrame>
      <p:grpSp>
        <p:nvGrpSpPr>
          <p:cNvPr id="4" name="Группа 18"/>
          <p:cNvGrpSpPr>
            <a:grpSpLocks/>
          </p:cNvGrpSpPr>
          <p:nvPr/>
        </p:nvGrpSpPr>
        <p:grpSpPr bwMode="auto">
          <a:xfrm>
            <a:off x="4429124" y="3143248"/>
            <a:ext cx="4500562" cy="1285875"/>
            <a:chOff x="1192509" y="357166"/>
            <a:chExt cx="5951259" cy="1714512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1192509" y="956188"/>
              <a:ext cx="785104" cy="4296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6071072" y="498984"/>
              <a:ext cx="1072696" cy="4296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b - c</a:t>
              </a:r>
              <a:endPara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2951647" y="1641992"/>
              <a:ext cx="1593300" cy="4296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% (у </a:t>
              </a:r>
              <a:r>
                <a:rPr lang="ru-RU" sz="2000" b="1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г</a:t>
              </a: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869777" y="357166"/>
              <a:ext cx="1597499" cy="48472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а%</a:t>
              </a: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(х </a:t>
              </a:r>
              <a:r>
                <a:rPr lang="ru-RU" sz="2000" b="1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г</a:t>
              </a: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6071072" y="1358357"/>
              <a:ext cx="1072696" cy="4296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 - a</a:t>
              </a:r>
              <a:endPara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8" name="Прямая соединительная линия 67"/>
            <p:cNvCxnSpPr>
              <a:stCxn id="63" idx="3"/>
              <a:endCxn id="66" idx="1"/>
            </p:cNvCxnSpPr>
            <p:nvPr/>
          </p:nvCxnSpPr>
          <p:spPr>
            <a:xfrm flipV="1">
              <a:off x="1977613" y="600585"/>
              <a:ext cx="892163" cy="5715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>
              <a:stCxn id="63" idx="3"/>
              <a:endCxn id="65" idx="1"/>
            </p:cNvCxnSpPr>
            <p:nvPr/>
          </p:nvCxnSpPr>
          <p:spPr>
            <a:xfrm>
              <a:off x="1977613" y="1172089"/>
              <a:ext cx="974033" cy="68580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>
              <a:stCxn id="65" idx="3"/>
              <a:endCxn id="64" idx="1"/>
            </p:cNvCxnSpPr>
            <p:nvPr/>
          </p:nvCxnSpPr>
          <p:spPr>
            <a:xfrm flipV="1">
              <a:off x="4544946" y="714886"/>
              <a:ext cx="1526126" cy="114300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>
              <a:stCxn id="66" idx="3"/>
              <a:endCxn id="67" idx="1"/>
            </p:cNvCxnSpPr>
            <p:nvPr/>
          </p:nvCxnSpPr>
          <p:spPr>
            <a:xfrm>
              <a:off x="4467276" y="600585"/>
              <a:ext cx="1603796" cy="97155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68" name="Прямоугольник 71"/>
          <p:cNvSpPr>
            <a:spLocks noChangeArrowheads="1"/>
          </p:cNvSpPr>
          <p:nvPr/>
        </p:nvSpPr>
        <p:spPr bwMode="auto">
          <a:xfrm>
            <a:off x="4786313" y="2571750"/>
            <a:ext cx="45005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</a:t>
            </a: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креста или квадрат Пирсона</a:t>
            </a:r>
          </a:p>
        </p:txBody>
      </p:sp>
      <p:sp>
        <p:nvSpPr>
          <p:cNvPr id="2069" name="Выгнутая влево стрелка 72"/>
          <p:cNvSpPr>
            <a:spLocks noChangeArrowheads="1"/>
          </p:cNvSpPr>
          <p:nvPr/>
        </p:nvSpPr>
        <p:spPr bwMode="auto">
          <a:xfrm flipH="1">
            <a:off x="8501063" y="500063"/>
            <a:ext cx="514350" cy="2344737"/>
          </a:xfrm>
          <a:prstGeom prst="curvedRightArrow">
            <a:avLst>
              <a:gd name="adj1" fmla="val 29104"/>
              <a:gd name="adj2" fmla="val 43581"/>
              <a:gd name="adj3" fmla="val 25889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37" name="Прямоугольник 36">
            <a:hlinkClick r:id="rId5" action="ppaction://hlinksldjump"/>
          </p:cNvPr>
          <p:cNvSpPr/>
          <p:nvPr/>
        </p:nvSpPr>
        <p:spPr>
          <a:xfrm>
            <a:off x="7572396" y="6429396"/>
            <a:ext cx="1357322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Оглавление</a:t>
            </a:r>
          </a:p>
        </p:txBody>
      </p:sp>
      <p:sp>
        <p:nvSpPr>
          <p:cNvPr id="207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sp>
        <p:nvSpPr>
          <p:cNvPr id="2071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graphicFrame>
        <p:nvGraphicFramePr>
          <p:cNvPr id="2085" name="Object 37"/>
          <p:cNvGraphicFramePr>
            <a:graphicFrameLocks noChangeAspect="1"/>
          </p:cNvGraphicFramePr>
          <p:nvPr/>
        </p:nvGraphicFramePr>
        <p:xfrm>
          <a:off x="500034" y="3000372"/>
          <a:ext cx="3374704" cy="2547939"/>
        </p:xfrm>
        <a:graphic>
          <a:graphicData uri="http://schemas.openxmlformats.org/presentationml/2006/ole">
            <p:oleObj spid="_x0000_s2057" name="Слайд" r:id="rId6" imgW="4570551" imgH="3427315" progId="PowerPoint.Slide.12">
              <p:embed/>
            </p:oleObj>
          </a:graphicData>
        </a:graphic>
      </p:graphicFrame>
      <p:sp>
        <p:nvSpPr>
          <p:cNvPr id="55" name="Прямоугольник 71"/>
          <p:cNvSpPr>
            <a:spLocks noChangeArrowheads="1"/>
          </p:cNvSpPr>
          <p:nvPr/>
        </p:nvSpPr>
        <p:spPr bwMode="auto">
          <a:xfrm>
            <a:off x="1341436" y="2655705"/>
            <a:ext cx="45005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Графический</a:t>
            </a:r>
          </a:p>
        </p:txBody>
      </p:sp>
      <p:sp>
        <p:nvSpPr>
          <p:cNvPr id="56" name="Стрелка вниз 18"/>
          <p:cNvSpPr>
            <a:spLocks noChangeArrowheads="1"/>
          </p:cNvSpPr>
          <p:nvPr/>
        </p:nvSpPr>
        <p:spPr bwMode="auto">
          <a:xfrm>
            <a:off x="6215063" y="714375"/>
            <a:ext cx="214312" cy="285750"/>
          </a:xfrm>
          <a:prstGeom prst="downArrow">
            <a:avLst>
              <a:gd name="adj1" fmla="val 39185"/>
              <a:gd name="adj2" fmla="val 5241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57" name="Выгнутая влево стрелка 72"/>
          <p:cNvSpPr>
            <a:spLocks noChangeArrowheads="1"/>
          </p:cNvSpPr>
          <p:nvPr/>
        </p:nvSpPr>
        <p:spPr bwMode="auto">
          <a:xfrm>
            <a:off x="428625" y="500063"/>
            <a:ext cx="571500" cy="2428875"/>
          </a:xfrm>
          <a:prstGeom prst="curvedRightArrow">
            <a:avLst>
              <a:gd name="adj1" fmla="val 29101"/>
              <a:gd name="adj2" fmla="val 43582"/>
              <a:gd name="adj3" fmla="val 20333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0"/>
                            </p:stCondLst>
                            <p:childTnLst>
                              <p:par>
                                <p:cTn id="5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1500"/>
                            </p:stCondLst>
                            <p:childTnLst>
                              <p:par>
                                <p:cTn id="8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0" dur="3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autoUpdateAnimBg="0"/>
      <p:bldP spid="2056" grpId="0" autoUpdateAnimBg="0"/>
      <p:bldP spid="2057" grpId="0" autoUpdateAnimBg="0"/>
      <p:bldP spid="2059" grpId="0" animBg="1" autoUpdateAnimBg="0"/>
      <p:bldP spid="2061" grpId="0" animBg="1" autoUpdateAnimBg="0"/>
      <p:bldP spid="2063" grpId="0" animBg="1" autoUpdateAnimBg="0"/>
      <p:bldP spid="2065" grpId="0" autoUpdateAnimBg="0"/>
      <p:bldP spid="2068" grpId="0" autoUpdateAnimBg="0"/>
      <p:bldP spid="2069" grpId="0" animBg="1" autoUpdateAnimBg="0"/>
      <p:bldP spid="55" grpId="0" autoUpdateAnimBg="0"/>
      <p:bldP spid="56" grpId="0" animBg="1" autoUpdateAnimBg="0"/>
      <p:bldP spid="57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95669790"/>
              </p:ext>
            </p:extLst>
          </p:nvPr>
        </p:nvGraphicFramePr>
        <p:xfrm>
          <a:off x="214282" y="1285860"/>
          <a:ext cx="8572560" cy="3224021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1431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74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01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0718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722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растворов</a:t>
                      </a: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, смесей, сплавов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% содержание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меди </a:t>
                      </a: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(доля содержания вещества)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Масса раствора (смеси, сплава)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Масса вещества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04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Первый сплав</a:t>
                      </a:r>
                      <a:endParaRPr lang="ru-RU" sz="1800" b="1" i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54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Второй </a:t>
                      </a:r>
                      <a:r>
                        <a:rPr lang="ru-RU" sz="1800" b="1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сплав</a:t>
                      </a:r>
                      <a:endParaRPr lang="ru-RU" sz="1800" b="1" i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54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Получившийся </a:t>
                      </a:r>
                      <a:r>
                        <a:rPr lang="ru-RU" sz="1800" b="1" i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сплав</a:t>
                      </a:r>
                      <a:endParaRPr lang="ru-RU" sz="1800" b="1" i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0313" y="3000375"/>
            <a:ext cx="1928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 = 0,15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55776" y="3356992"/>
            <a:ext cx="192881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 = 0,65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55776" y="3861048"/>
            <a:ext cx="17145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 = 0,3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27984" y="3861048"/>
            <a:ext cx="12144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 г</a:t>
            </a:r>
          </a:p>
          <a:p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29125" y="2928938"/>
            <a:ext cx="7143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</a:t>
            </a:r>
          </a:p>
          <a:p>
            <a:endParaRPr lang="ru-RU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14813" y="3357563"/>
            <a:ext cx="1428750" cy="41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(200 – х)г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43625" y="2928938"/>
            <a:ext cx="135731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0,15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  г</a:t>
            </a:r>
          </a:p>
          <a:p>
            <a:endParaRPr lang="ru-RU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643563" y="3286125"/>
            <a:ext cx="3500437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0,65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(200–х)=130–0,65х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29313" y="3857625"/>
            <a:ext cx="3071812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0,3=60</a:t>
            </a:r>
          </a:p>
          <a:p>
            <a:endParaRPr lang="ru-RU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643188" y="4857750"/>
            <a:ext cx="3929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-0,5 х = -70;    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х = 140.</a:t>
            </a:r>
          </a:p>
        </p:txBody>
      </p:sp>
      <p:sp>
        <p:nvSpPr>
          <p:cNvPr id="3086" name="Rectangle 2"/>
          <p:cNvSpPr>
            <a:spLocks noChangeArrowheads="1"/>
          </p:cNvSpPr>
          <p:nvPr/>
        </p:nvSpPr>
        <p:spPr bwMode="auto">
          <a:xfrm>
            <a:off x="1824169" y="617379"/>
            <a:ext cx="575760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задачи с помощью таблицы</a:t>
            </a:r>
          </a:p>
        </p:txBody>
      </p:sp>
      <p:graphicFrame>
        <p:nvGraphicFramePr>
          <p:cNvPr id="119809" name="Object 1"/>
          <p:cNvGraphicFramePr>
            <a:graphicFrameLocks noChangeAspect="1"/>
          </p:cNvGraphicFramePr>
          <p:nvPr/>
        </p:nvGraphicFramePr>
        <p:xfrm>
          <a:off x="2928938" y="4572000"/>
          <a:ext cx="3128962" cy="382588"/>
        </p:xfrm>
        <a:graphic>
          <a:graphicData uri="http://schemas.openxmlformats.org/presentationml/2006/ole">
            <p:oleObj spid="_x0000_s3077" name="Формула" r:id="rId3" imgW="1548728" imgH="190417" progId="Equation.3">
              <p:embed/>
            </p:oleObj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51520" y="5445224"/>
            <a:ext cx="8784976" cy="141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этом значении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выражение 200 –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=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означает, что первого сплава надо взять 140г, а второго 60г.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Ответ:140г; 60г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11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9" name="Группа 22"/>
          <p:cNvGrpSpPr>
            <a:grpSpLocks/>
          </p:cNvGrpSpPr>
          <p:nvPr/>
        </p:nvGrpSpPr>
        <p:grpSpPr bwMode="auto">
          <a:xfrm>
            <a:off x="571500" y="2143125"/>
            <a:ext cx="8215313" cy="1000125"/>
            <a:chOff x="214282" y="2643182"/>
            <a:chExt cx="8501122" cy="1143008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4118" name="Прямоугольник 13"/>
            <p:cNvSpPr>
              <a:spLocks noChangeArrowheads="1"/>
            </p:cNvSpPr>
            <p:nvPr/>
          </p:nvSpPr>
          <p:spPr bwMode="auto">
            <a:xfrm>
              <a:off x="214282" y="2643182"/>
              <a:ext cx="2428892" cy="1143008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4119" name="TextBox 14"/>
            <p:cNvSpPr txBox="1">
              <a:spLocks noChangeArrowheads="1"/>
            </p:cNvSpPr>
            <p:nvPr/>
          </p:nvSpPr>
          <p:spPr bwMode="auto">
            <a:xfrm>
              <a:off x="2714612" y="2796037"/>
              <a:ext cx="428628" cy="63314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3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4120" name="Прямоугольник 15"/>
            <p:cNvSpPr>
              <a:spLocks noChangeArrowheads="1"/>
            </p:cNvSpPr>
            <p:nvPr/>
          </p:nvSpPr>
          <p:spPr bwMode="auto">
            <a:xfrm>
              <a:off x="3214678" y="2643182"/>
              <a:ext cx="2500330" cy="1143008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4121" name="TextBox 16"/>
            <p:cNvSpPr txBox="1">
              <a:spLocks noChangeArrowheads="1"/>
            </p:cNvSpPr>
            <p:nvPr/>
          </p:nvSpPr>
          <p:spPr bwMode="auto">
            <a:xfrm>
              <a:off x="5769708" y="2878332"/>
              <a:ext cx="447079" cy="63314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3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</a:p>
          </p:txBody>
        </p:sp>
        <p:sp>
          <p:nvSpPr>
            <p:cNvPr id="4122" name="Прямоугольник 17"/>
            <p:cNvSpPr>
              <a:spLocks noChangeArrowheads="1"/>
            </p:cNvSpPr>
            <p:nvPr/>
          </p:nvSpPr>
          <p:spPr bwMode="auto">
            <a:xfrm>
              <a:off x="6365813" y="2643182"/>
              <a:ext cx="2349591" cy="1140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400" dirty="0">
                <a:latin typeface="Times New Roman" pitchFamily="18" charset="0"/>
              </a:endParaRPr>
            </a:p>
          </p:txBody>
        </p:sp>
        <p:cxnSp>
          <p:nvCxnSpPr>
            <p:cNvPr id="4123" name="Прямая соединительная линия 19"/>
            <p:cNvCxnSpPr>
              <a:cxnSpLocks noChangeShapeType="1"/>
              <a:stCxn id="4118" idx="0"/>
              <a:endCxn id="4118" idx="2"/>
            </p:cNvCxnSpPr>
            <p:nvPr/>
          </p:nvCxnSpPr>
          <p:spPr bwMode="auto">
            <a:xfrm rot="16200000" flipH="1">
              <a:off x="857224" y="3214686"/>
              <a:ext cx="1143008" cy="0"/>
            </a:xfrm>
            <a:prstGeom prst="lin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124" name="Прямая соединительная линия 20"/>
            <p:cNvCxnSpPr>
              <a:cxnSpLocks noChangeShapeType="1"/>
            </p:cNvCxnSpPr>
            <p:nvPr/>
          </p:nvCxnSpPr>
          <p:spPr bwMode="auto">
            <a:xfrm rot="16200000" flipH="1">
              <a:off x="3857620" y="3214686"/>
              <a:ext cx="1143008" cy="0"/>
            </a:xfrm>
            <a:prstGeom prst="lin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125" name="Прямая соединительная линия 21"/>
            <p:cNvCxnSpPr>
              <a:cxnSpLocks noChangeShapeType="1"/>
            </p:cNvCxnSpPr>
            <p:nvPr/>
          </p:nvCxnSpPr>
          <p:spPr bwMode="auto">
            <a:xfrm rot="16200000" flipH="1">
              <a:off x="6858016" y="3214686"/>
              <a:ext cx="1143008" cy="0"/>
            </a:xfrm>
            <a:prstGeom prst="line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14500" y="1785938"/>
            <a:ext cx="1071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 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МЕДЬ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572000" y="1785938"/>
            <a:ext cx="1071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МЕДЬ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643813" y="1785938"/>
            <a:ext cx="1071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МЕДЬ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785938" y="2428875"/>
            <a:ext cx="1071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15%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714875" y="2357438"/>
            <a:ext cx="1071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65%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643813" y="2357438"/>
            <a:ext cx="1071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30%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072313" y="3214688"/>
            <a:ext cx="1928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643313" y="3214688"/>
            <a:ext cx="2357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  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(200 – х)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500188" y="3286125"/>
            <a:ext cx="1785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dirty="0"/>
          </a:p>
        </p:txBody>
      </p:sp>
      <p:graphicFrame>
        <p:nvGraphicFramePr>
          <p:cNvPr id="121857" name="Object 1"/>
          <p:cNvGraphicFramePr>
            <a:graphicFrameLocks noChangeAspect="1"/>
          </p:cNvGraphicFramePr>
          <p:nvPr/>
        </p:nvGraphicFramePr>
        <p:xfrm>
          <a:off x="3232150" y="3930650"/>
          <a:ext cx="3351213" cy="460375"/>
        </p:xfrm>
        <a:graphic>
          <a:graphicData uri="http://schemas.openxmlformats.org/presentationml/2006/ole">
            <p:oleObj spid="_x0000_s4101" name="Формула" r:id="rId3" imgW="1447560" imgH="164880" progId="Equation.3">
              <p:embed/>
            </p:oleObj>
          </a:graphicData>
        </a:graphic>
      </p:graphicFrame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57188" y="4429125"/>
            <a:ext cx="87868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Решив это уравнение, получаем х=140. При этом значении х выражение 200-х=60. Это означает, что первого сплава надо взять140г, а второго-60г.</a:t>
            </a: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Ответ:140г, 60г.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85750" y="1785938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  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СВИНЕЦ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444208" y="1772816"/>
            <a:ext cx="1214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СВИНЕЦ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214688" y="1785938"/>
            <a:ext cx="1357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СВИНЕЦ</a:t>
            </a:r>
          </a:p>
          <a:p>
            <a:endParaRPr lang="ru-RU" dirty="0"/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71500" y="2428875"/>
            <a:ext cx="1214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 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85%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571875" y="2357438"/>
            <a:ext cx="1071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35%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588224" y="2348880"/>
            <a:ext cx="1071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70%</a:t>
            </a:r>
          </a:p>
        </p:txBody>
      </p:sp>
      <p:sp>
        <p:nvSpPr>
          <p:cNvPr id="4117" name="Заголовок 1"/>
          <p:cNvSpPr txBox="1">
            <a:spLocks/>
          </p:cNvSpPr>
          <p:nvPr/>
        </p:nvSpPr>
        <p:spPr bwMode="auto">
          <a:xfrm>
            <a:off x="428625" y="404664"/>
            <a:ext cx="8715375" cy="71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задачи с помощью модели - схемы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1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9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3544</TotalTime>
  <Words>2536</Words>
  <Application>Microsoft Office PowerPoint</Application>
  <PresentationFormat>Экран (4:3)</PresentationFormat>
  <Paragraphs>571</Paragraphs>
  <Slides>33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Савон</vt:lpstr>
      <vt:lpstr>Формула</vt:lpstr>
      <vt:lpstr>Слайд</vt:lpstr>
      <vt:lpstr>Microsoft Equation 3.0</vt:lpstr>
      <vt:lpstr>Слайд 1</vt:lpstr>
      <vt:lpstr>Слайд 2</vt:lpstr>
      <vt:lpstr>Слайд 3</vt:lpstr>
      <vt:lpstr>Слайд 4</vt:lpstr>
      <vt:lpstr>Компоненты задач на смеси и сплавы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Взять 6+2=8 частей чая ценой по 5 гривен и по одной части ценой 8 гривен и 12 гривен за один фунт. Возьмём 8/10 фунта чая ценой по 5 гривен за фунт и по 1/10 фунта чая ценой 8 и 12 гривен за фунт, то получим 1 фунт чая ценой 8/10∙5+1/10∙8+1/10∙12=6 гривен.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смеси, сплавы, растворы.</dc:title>
  <dc:creator>Шалдохина Н.В.</dc:creator>
  <cp:lastModifiedBy>TITAN</cp:lastModifiedBy>
  <cp:revision>336</cp:revision>
  <cp:lastPrinted>1601-01-01T00:00:00Z</cp:lastPrinted>
  <dcterms:created xsi:type="dcterms:W3CDTF">2008-05-01T07:08:47Z</dcterms:created>
  <dcterms:modified xsi:type="dcterms:W3CDTF">2025-10-28T14:46:59Z</dcterms:modified>
</cp:coreProperties>
</file>