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4" r:id="rId6"/>
    <p:sldId id="276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1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177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020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111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250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658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93082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34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6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35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030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01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087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509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54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19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140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058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56ACA7A-9DCD-4842-8F29-CDB65B8D5BBA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9A992F3-02E6-4779-80D4-7F77CEEA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4987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F0DEB9-1687-204A-0D87-ACC0C9A627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Топонимика в устном народном творчестве</a:t>
            </a:r>
            <a:r>
              <a:rPr lang="ru-RU" sz="3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823A51-68D2-F3FA-1E00-332B10AEC3B4}"/>
              </a:ext>
            </a:extLst>
          </p:cNvPr>
          <p:cNvSpPr txBox="1"/>
          <p:nvPr/>
        </p:nvSpPr>
        <p:spPr>
          <a:xfrm>
            <a:off x="5370353" y="5027751"/>
            <a:ext cx="60946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Баишева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Альфия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Хафизовна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pPr algn="r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учитель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нач.кл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МБОУ СОШ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с.Индерка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25AE8D-ED20-7D92-0207-BD6A87B15572}"/>
              </a:ext>
            </a:extLst>
          </p:cNvPr>
          <p:cNvSpPr txBox="1"/>
          <p:nvPr/>
        </p:nvSpPr>
        <p:spPr>
          <a:xfrm>
            <a:off x="471881" y="5981242"/>
            <a:ext cx="60946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000">
                <a:latin typeface="Times New Roman" panose="02020603050405020304" pitchFamily="18" charset="0"/>
              </a:rPr>
              <a:t>2024г</a:t>
            </a:r>
            <a:r>
              <a:rPr lang="ru-RU" sz="2000" dirty="0">
                <a:latin typeface="Times New Roman" panose="02020603050405020304" pitchFamily="18" charset="0"/>
              </a:rPr>
              <a:t>.</a:t>
            </a:r>
            <a:endParaRPr lang="ru-RU" sz="2000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BAEBBCAA-1579-A6EC-E7A5-AA87A862CD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64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7241224-734F-D804-6E52-3DA97262E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9673"/>
            <a:ext cx="10515600" cy="4813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Пенза</a:t>
            </a:r>
            <a:endParaRPr lang="ru-RU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E3644A-AFA3-0473-90FE-06C40962F5F2}"/>
              </a:ext>
            </a:extLst>
          </p:cNvPr>
          <p:cNvSpPr txBox="1"/>
          <p:nvPr/>
        </p:nvSpPr>
        <p:spPr>
          <a:xfrm>
            <a:off x="433938" y="2175523"/>
            <a:ext cx="103198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азвание происходит от реки Пенза, на которой этот город и стоит. 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699EE60-83F4-0C76-F6E1-76C79A857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511" y="2768079"/>
            <a:ext cx="5959531" cy="396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8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4CB4D31-5249-8FFF-64CA-9C40F8CA4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562" y="844113"/>
            <a:ext cx="10515600" cy="43101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60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Село Лермонтово</a:t>
            </a:r>
            <a:endParaRPr lang="ru-RU" sz="16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EE35DD-5FEC-A3EE-AD3F-972180614567}"/>
              </a:ext>
            </a:extLst>
          </p:cNvPr>
          <p:cNvSpPr txBox="1"/>
          <p:nvPr/>
        </p:nvSpPr>
        <p:spPr>
          <a:xfrm>
            <a:off x="288268" y="1422844"/>
            <a:ext cx="74557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азвание, посвященное  известному поэту </a:t>
            </a:r>
            <a:r>
              <a:rPr lang="ru-RU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М.Ю.Лермонтову</a:t>
            </a:r>
            <a:r>
              <a:rPr lang="ru-RU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AEDDBE-1FDB-CB56-F909-A92B48D06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10" y="494187"/>
            <a:ext cx="4019323" cy="267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Лермонтов в ментике лейб-гвардии Гусарского полка. Картина Петра Заболотского (1837)">
            <a:extLst>
              <a:ext uri="{FF2B5EF4-FFF2-40B4-BE49-F238E27FC236}">
                <a16:creationId xmlns:a16="http://schemas.microsoft.com/office/drawing/2014/main" id="{01E7DE68-1050-A2AE-F7C6-C62A3A256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385" y="2524668"/>
            <a:ext cx="3169536" cy="408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2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FF3D118-2D05-602E-E309-8AE75DA3E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837311"/>
            <a:ext cx="10515600" cy="4645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 Кузнецк</a:t>
            </a:r>
            <a:endParaRPr lang="ru-RU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4CC5E0-33C7-B8CD-22AA-A8D1BB16A2D3}"/>
              </a:ext>
            </a:extLst>
          </p:cNvPr>
          <p:cNvSpPr txBox="1"/>
          <p:nvPr/>
        </p:nvSpPr>
        <p:spPr>
          <a:xfrm>
            <a:off x="745921" y="2273881"/>
            <a:ext cx="60946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честь местных кузнецов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0B0D8AB-E2EF-6DA3-6A4D-0870520AB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727" y="719356"/>
            <a:ext cx="6758731" cy="506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90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5881ED1-E909-210C-74A0-0CA20BF01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421" y="3889317"/>
            <a:ext cx="10515600" cy="5065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Устное народное творчество(фольклор)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EDD028-F128-B96D-226F-C11387B8F666}"/>
              </a:ext>
            </a:extLst>
          </p:cNvPr>
          <p:cNvSpPr txBox="1"/>
          <p:nvPr/>
        </p:nvSpPr>
        <p:spPr>
          <a:xfrm>
            <a:off x="2274528" y="1985966"/>
            <a:ext cx="84672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Легенды                      мифы                  предания      </a:t>
            </a:r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B742A9-9089-BD26-CA09-6CF33C2F1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68823">
            <a:off x="5750077" y="2782972"/>
            <a:ext cx="1204937" cy="10511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4DE695-377E-9511-AAE1-108AE70EB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50263">
            <a:off x="7249950" y="2457380"/>
            <a:ext cx="1597290" cy="16094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AF9F96-8909-C739-BA5A-FF3684211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2000">
            <a:off x="4262285" y="2657857"/>
            <a:ext cx="1248878" cy="108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7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5C3D8-E1FD-1583-E0F9-08ECAA958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Физкультминутка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D3300AA-406C-350B-DA5C-FF1EB1E2B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9" t="26621" r="11161" b="7963"/>
          <a:stretch/>
        </p:blipFill>
        <p:spPr bwMode="auto">
          <a:xfrm>
            <a:off x="6488246" y="127530"/>
            <a:ext cx="27432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045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417B8FD2-9ACC-53DA-43E4-12735F37BE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870082"/>
              </p:ext>
            </p:extLst>
          </p:nvPr>
        </p:nvGraphicFramePr>
        <p:xfrm>
          <a:off x="723676" y="886436"/>
          <a:ext cx="10499381" cy="5276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23988">
                  <a:extLst>
                    <a:ext uri="{9D8B030D-6E8A-4147-A177-3AD203B41FA5}">
                      <a16:colId xmlns:a16="http://schemas.microsoft.com/office/drawing/2014/main" val="4079201867"/>
                    </a:ext>
                  </a:extLst>
                </a:gridCol>
                <a:gridCol w="3723988">
                  <a:extLst>
                    <a:ext uri="{9D8B030D-6E8A-4147-A177-3AD203B41FA5}">
                      <a16:colId xmlns:a16="http://schemas.microsoft.com/office/drawing/2014/main" val="1280097369"/>
                    </a:ext>
                  </a:extLst>
                </a:gridCol>
                <a:gridCol w="3051405">
                  <a:extLst>
                    <a:ext uri="{9D8B030D-6E8A-4147-A177-3AD203B41FA5}">
                      <a16:colId xmlns:a16="http://schemas.microsoft.com/office/drawing/2014/main" val="1305113564"/>
                    </a:ext>
                  </a:extLst>
                </a:gridCol>
              </a:tblGrid>
              <a:tr h="1186708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Сура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за географический объект?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3690937"/>
                  </a:ext>
                </a:extLst>
              </a:tr>
              <a:tr h="1158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Протекает ли она на территории твоей малой Родины?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2655806"/>
                  </a:ext>
                </a:extLst>
              </a:tr>
              <a:tr h="1421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она получила такое название?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3594662"/>
                  </a:ext>
                </a:extLst>
              </a:tr>
              <a:tr h="11580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означает название данного географического объекта?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53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080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294962B-9DDE-9526-1A89-3E484CAFCA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5201165"/>
              </p:ext>
            </p:extLst>
          </p:nvPr>
        </p:nvGraphicFramePr>
        <p:xfrm>
          <a:off x="480917" y="350526"/>
          <a:ext cx="10944269" cy="58360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73955">
                  <a:extLst>
                    <a:ext uri="{9D8B030D-6E8A-4147-A177-3AD203B41FA5}">
                      <a16:colId xmlns:a16="http://schemas.microsoft.com/office/drawing/2014/main" val="2098554263"/>
                    </a:ext>
                  </a:extLst>
                </a:gridCol>
                <a:gridCol w="3873955">
                  <a:extLst>
                    <a:ext uri="{9D8B030D-6E8A-4147-A177-3AD203B41FA5}">
                      <a16:colId xmlns:a16="http://schemas.microsoft.com/office/drawing/2014/main" val="207077797"/>
                    </a:ext>
                  </a:extLst>
                </a:gridCol>
                <a:gridCol w="3196359">
                  <a:extLst>
                    <a:ext uri="{9D8B030D-6E8A-4147-A177-3AD203B41FA5}">
                      <a16:colId xmlns:a16="http://schemas.microsoft.com/office/drawing/2014/main" val="2572388404"/>
                    </a:ext>
                  </a:extLst>
                </a:gridCol>
              </a:tblGrid>
              <a:tr h="216259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Пенза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за географический объект?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extLst>
                  <a:ext uri="{0D108BD9-81ED-4DB2-BD59-A6C34878D82A}">
                    <a16:rowId xmlns:a16="http://schemas.microsoft.com/office/drawing/2014/main" val="913420996"/>
                  </a:ext>
                </a:extLst>
              </a:tr>
              <a:tr h="7724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Протекает ли она на территории твоей малой Родины?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extLst>
                  <a:ext uri="{0D108BD9-81ED-4DB2-BD59-A6C34878D82A}">
                    <a16:rowId xmlns:a16="http://schemas.microsoft.com/office/drawing/2014/main" val="1083302371"/>
                  </a:ext>
                </a:extLst>
              </a:tr>
              <a:tr h="544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она получила такое название?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extLst>
                  <a:ext uri="{0D108BD9-81ED-4DB2-BD59-A6C34878D82A}">
                    <a16:rowId xmlns:a16="http://schemas.microsoft.com/office/drawing/2014/main" val="2120799221"/>
                  </a:ext>
                </a:extLst>
              </a:tr>
              <a:tr h="4437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означает название данного географического объекта?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32" marR="68332" marT="0" marB="0"/>
                </a:tc>
                <a:extLst>
                  <a:ext uri="{0D108BD9-81ED-4DB2-BD59-A6C34878D82A}">
                    <a16:rowId xmlns:a16="http://schemas.microsoft.com/office/drawing/2014/main" val="3519615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7432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298014E-FD1A-C7BA-8452-97072E9395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2426143"/>
              </p:ext>
            </p:extLst>
          </p:nvPr>
        </p:nvGraphicFramePr>
        <p:xfrm>
          <a:off x="499230" y="574306"/>
          <a:ext cx="10839329" cy="5509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36585">
                  <a:extLst>
                    <a:ext uri="{9D8B030D-6E8A-4147-A177-3AD203B41FA5}">
                      <a16:colId xmlns:a16="http://schemas.microsoft.com/office/drawing/2014/main" val="3693272346"/>
                    </a:ext>
                  </a:extLst>
                </a:gridCol>
                <a:gridCol w="3836585">
                  <a:extLst>
                    <a:ext uri="{9D8B030D-6E8A-4147-A177-3AD203B41FA5}">
                      <a16:colId xmlns:a16="http://schemas.microsoft.com/office/drawing/2014/main" val="1376601461"/>
                    </a:ext>
                  </a:extLst>
                </a:gridCol>
                <a:gridCol w="3166159">
                  <a:extLst>
                    <a:ext uri="{9D8B030D-6E8A-4147-A177-3AD203B41FA5}">
                      <a16:colId xmlns:a16="http://schemas.microsoft.com/office/drawing/2014/main" val="2899914928"/>
                    </a:ext>
                  </a:extLst>
                </a:gridCol>
              </a:tblGrid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Индерка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за географический объект?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17458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Когда она была основана?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325327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она называлась первоначально?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3092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ее именно так назвали?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0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4029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2959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101303-375C-1516-F1DC-1925EEE16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998" y="17695"/>
            <a:ext cx="9688673" cy="68403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429DDD-8322-9C27-3268-0FB989E6A044}"/>
              </a:ext>
            </a:extLst>
          </p:cNvPr>
          <p:cNvSpPr txBox="1"/>
          <p:nvPr/>
        </p:nvSpPr>
        <p:spPr>
          <a:xfrm>
            <a:off x="8516923" y="509479"/>
            <a:ext cx="6102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7E3323-9BBB-0A6B-D18A-7C354861E849}"/>
              </a:ext>
            </a:extLst>
          </p:cNvPr>
          <p:cNvSpPr txBox="1"/>
          <p:nvPr/>
        </p:nvSpPr>
        <p:spPr>
          <a:xfrm>
            <a:off x="7798869" y="489569"/>
            <a:ext cx="61072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241867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FA0D8-8D39-83E1-7E67-42B521829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1A6402-2A54-C15F-6F68-FE1F7479B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Найти информацию о топонимах </a:t>
            </a:r>
            <a:r>
              <a:rPr lang="ru-RU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р.Ендырка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</a:p>
          <a:p>
            <a:pPr marL="0" indent="0">
              <a:buNone/>
            </a:pP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ул. Мельничная (</a:t>
            </a:r>
            <a:r>
              <a:rPr lang="ru-RU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Морза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очы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746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FEB02-6974-112D-B5C9-711D1917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76AECC-80B1-8A55-2C0A-BC20F1075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8CF9DF-46AD-9C5D-AD09-507BB5BE4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33" y="81558"/>
            <a:ext cx="10616267" cy="669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85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6773A2-049C-3147-0E25-D5DC3DC8C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СПАСИБО ЗА РАБОТУ !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BC2005-F467-C61E-52AE-4EC857FED8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145" t="18041" r="10541" b="27372"/>
          <a:stretch/>
        </p:blipFill>
        <p:spPr>
          <a:xfrm>
            <a:off x="3089710" y="1337912"/>
            <a:ext cx="3763478" cy="2597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614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07BB1E8-8115-3F53-A668-DC9280BBA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4496" y="1545716"/>
            <a:ext cx="2490994" cy="4477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/>
              <a:t> </a:t>
            </a:r>
            <a:r>
              <a:rPr lang="ru-RU" sz="4000" b="1" dirty="0"/>
              <a:t>Задачи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94F1D3A-958C-52BC-069D-A9919C67A7AC}"/>
              </a:ext>
            </a:extLst>
          </p:cNvPr>
          <p:cNvCxnSpPr>
            <a:cxnSpLocks/>
          </p:cNvCxnSpPr>
          <p:nvPr/>
        </p:nvCxnSpPr>
        <p:spPr>
          <a:xfrm>
            <a:off x="6778304" y="2211620"/>
            <a:ext cx="1518408" cy="137047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EA9BF0-2304-5384-4DE3-74D007AED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227606" y="2211620"/>
            <a:ext cx="1657586" cy="14459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6E5905-C0F4-2842-6792-777336E88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868823">
            <a:off x="5309874" y="2625051"/>
            <a:ext cx="1204937" cy="10511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77DD9D-A3AB-59F7-2B21-6ED3758AF6CE}"/>
              </a:ext>
            </a:extLst>
          </p:cNvPr>
          <p:cNvSpPr txBox="1"/>
          <p:nvPr/>
        </p:nvSpPr>
        <p:spPr>
          <a:xfrm>
            <a:off x="7190189" y="3800211"/>
            <a:ext cx="4349491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u="sng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асширить 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знания и представления  о топонимике родного края </a:t>
            </a:r>
            <a:r>
              <a:rPr lang="ru-RU" sz="28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0F43D5-9220-5BA9-4F67-6A703B869709}"/>
              </a:ext>
            </a:extLst>
          </p:cNvPr>
          <p:cNvSpPr txBox="1"/>
          <p:nvPr/>
        </p:nvSpPr>
        <p:spPr>
          <a:xfrm>
            <a:off x="339222" y="3668725"/>
            <a:ext cx="42687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изучить истори</a:t>
            </a:r>
            <a:r>
              <a:rPr lang="ru-RU" sz="2800" u="sng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 </a:t>
            </a:r>
            <a:r>
              <a:rPr lang="ru-RU" sz="2800" u="sng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происхождения географических названий</a:t>
            </a:r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Пензенской области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4149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4A0056-52FD-2C10-C322-28CBD8B44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86" y="1095783"/>
            <a:ext cx="10515600" cy="71623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ТОПОНИМ, а, м. (спец.). Собственное название отдельного географического места (населённого пункта, реки, угодья и др.). </a:t>
            </a:r>
            <a:endParaRPr lang="ru-RU" sz="1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F7FEE-1623-E8B5-87C6-4F4FE8F6147C}"/>
              </a:ext>
            </a:extLst>
          </p:cNvPr>
          <p:cNvSpPr txBox="1"/>
          <p:nvPr/>
        </p:nvSpPr>
        <p:spPr>
          <a:xfrm>
            <a:off x="771087" y="2269033"/>
            <a:ext cx="105155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ТОПОНИМИКА -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наука, изучающая значение, происхождение, изменение географических названий называется-</a:t>
            </a:r>
            <a:endParaRPr lang="ru-RU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E90FF6-7119-E9E9-B1BD-CA60FEDD8105}"/>
              </a:ext>
            </a:extLst>
          </p:cNvPr>
          <p:cNvSpPr txBox="1"/>
          <p:nvPr/>
        </p:nvSpPr>
        <p:spPr>
          <a:xfrm>
            <a:off x="771088" y="3680151"/>
            <a:ext cx="10515598" cy="145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«топонимика» произошло от сложения двух греческих слов («</a:t>
            </a:r>
            <a:r>
              <a:rPr lang="ru-RU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topos</a:t>
            </a:r>
            <a:r>
              <a:rPr lang="ru-RU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- место и «</a:t>
            </a:r>
            <a:r>
              <a:rPr lang="ru-RU" sz="2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onoma</a:t>
            </a:r>
            <a:r>
              <a:rPr lang="ru-RU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– имя) и исследует географические названия.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96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3436FA-0EEC-756C-FF35-6CEDF6697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346583" cy="400993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8AD4A-EB40-A4D8-97AD-E95C12D39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F6E9B9D-161A-F07D-DF3E-B5297896CD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8095" y="3313497"/>
            <a:ext cx="5424225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E4ECF2-BA47-BA26-A540-E104D2547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0819" y="0"/>
            <a:ext cx="6891181" cy="459297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291CE3-9DB6-AABD-F4EA-62C046663C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06661"/>
            <a:ext cx="77357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4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4FEB02-6974-112D-B5C9-711D1917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76AECC-80B1-8A55-2C0A-BC20F1075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8CF9DF-46AD-9C5D-AD09-507BB5BE4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33" y="81558"/>
            <a:ext cx="10616267" cy="669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08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FB9FAA4-D873-57AE-0F60-71C54F71A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9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Балтай, гора, Сосновоборский район.</a:t>
            </a:r>
            <a:endParaRPr lang="ru-RU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FDA686-D3A6-8735-ABDB-093A00A22792}"/>
              </a:ext>
            </a:extLst>
          </p:cNvPr>
          <p:cNvSpPr txBox="1"/>
          <p:nvPr/>
        </p:nvSpPr>
        <p:spPr>
          <a:xfrm>
            <a:off x="838199" y="2782669"/>
            <a:ext cx="1072183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От татарского бал – «медовая», тау – «гора», </a:t>
            </a:r>
          </a:p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бортный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ухожай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 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Палтай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– чувашское мужское имя.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4572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5AB1CD2-4CFA-0851-4C85-5575F12B41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3424" y="1825625"/>
            <a:ext cx="7530375" cy="4310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Лысуха, гора в Сердобске</a:t>
            </a: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9C4CF5-24F5-B16B-D184-8941A0C0C1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6" t="19243" r="37968" b="19381"/>
          <a:stretch/>
        </p:blipFill>
        <p:spPr>
          <a:xfrm>
            <a:off x="594918" y="277500"/>
            <a:ext cx="3228507" cy="24405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0DE14D-89FE-DB11-FBCE-F45FAE7DC03F}"/>
              </a:ext>
            </a:extLst>
          </p:cNvPr>
          <p:cNvSpPr txBox="1"/>
          <p:nvPr/>
        </p:nvSpPr>
        <p:spPr>
          <a:xfrm>
            <a:off x="681604" y="3149553"/>
            <a:ext cx="1060997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Лысая, лишенная древесной растительности. Лысая гора – в 4 км к юго-западу от Малой Сердобы (в настоящее время поросшая лесом, в прошлом, вероятно, лысая); в том же селе на горе – улица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Лысовка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Лысый овраг – в селе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Согласовке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Бековского района, начинается за лесом, уходит вершиной в поле.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14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D074343-77EE-40E4-46C9-0210BBDCB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587" y="567276"/>
            <a:ext cx="10515600" cy="481347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u="sng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Городище</a:t>
            </a:r>
            <a:r>
              <a:rPr lang="ru-RU" sz="40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AD6B11-2414-FA1F-5CDF-4670463C4301}"/>
              </a:ext>
            </a:extLst>
          </p:cNvPr>
          <p:cNvSpPr txBox="1"/>
          <p:nvPr/>
        </p:nvSpPr>
        <p:spPr>
          <a:xfrm>
            <a:off x="695587" y="1665008"/>
            <a:ext cx="10902855" cy="2118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Название «Городище» означает место, где раньше находился город и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сохранились его остатки. В данном случае – остатки бывшего </a:t>
            </a:r>
            <a:r>
              <a:rPr lang="ru-RU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буртасского</a:t>
            </a:r>
            <a:r>
              <a:rPr lang="ru-RU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городища. Расположен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слиянии рек Юлов и Белый Ключ (</a:t>
            </a:r>
            <a:r>
              <a:rPr lang="ru-RU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Кичкенейка</a:t>
            </a:r>
            <a:r>
              <a:rPr lang="ru-RU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48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20</TotalTime>
  <Words>402</Words>
  <Application>Microsoft Office PowerPoint</Application>
  <PresentationFormat>Широкоэкранный</PresentationFormat>
  <Paragraphs>65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Century Gothic</vt:lpstr>
      <vt:lpstr>Times New Roman</vt:lpstr>
      <vt:lpstr>Wingdings 3</vt:lpstr>
      <vt:lpstr>Сектор</vt:lpstr>
      <vt:lpstr>«Топонимика в устном народном творчестве»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 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СПАСИБО ЗА РАБОТУ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«Топонимика в устном народном творчестве»</dc:title>
  <dc:creator>Рафаэль</dc:creator>
  <cp:lastModifiedBy>Рафаэль</cp:lastModifiedBy>
  <cp:revision>2</cp:revision>
  <dcterms:created xsi:type="dcterms:W3CDTF">2023-06-29T12:23:12Z</dcterms:created>
  <dcterms:modified xsi:type="dcterms:W3CDTF">2024-04-28T13:55:25Z</dcterms:modified>
</cp:coreProperties>
</file>