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60" r:id="rId5"/>
    <p:sldId id="269" r:id="rId6"/>
    <p:sldId id="263" r:id="rId7"/>
    <p:sldId id="264" r:id="rId8"/>
    <p:sldId id="265" r:id="rId9"/>
    <p:sldId id="266" r:id="rId10"/>
    <p:sldId id="267" r:id="rId11"/>
    <p:sldId id="261" r:id="rId12"/>
    <p:sldId id="268" r:id="rId13"/>
    <p:sldId id="271" r:id="rId14"/>
    <p:sldId id="272" r:id="rId15"/>
    <p:sldId id="273" r:id="rId16"/>
    <p:sldId id="276" r:id="rId17"/>
    <p:sldId id="277" r:id="rId18"/>
    <p:sldId id="275" r:id="rId19"/>
    <p:sldId id="278" r:id="rId20"/>
    <p:sldId id="281" r:id="rId21"/>
    <p:sldId id="280" r:id="rId22"/>
    <p:sldId id="274" r:id="rId23"/>
    <p:sldId id="284" r:id="rId24"/>
    <p:sldId id="285" r:id="rId25"/>
    <p:sldId id="286" r:id="rId26"/>
    <p:sldId id="283" r:id="rId27"/>
    <p:sldId id="279" r:id="rId28"/>
    <p:sldId id="270" r:id="rId29"/>
    <p:sldId id="282" r:id="rId30"/>
    <p:sldId id="287" r:id="rId31"/>
    <p:sldId id="262" r:id="rId3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74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229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6A40FBF-419B-4106-ABF9-AF97FCA72024}" type="datetimeFigureOut">
              <a:rPr lang="ru-RU" smtClean="0"/>
              <a:t>20.03.2022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2A0D4E7-9704-41DB-AE3A-B81F130488C7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74684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40FBF-419B-4106-ABF9-AF97FCA72024}" type="datetimeFigureOut">
              <a:rPr lang="ru-RU" smtClean="0"/>
              <a:t>20.03.2022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0D4E7-9704-41DB-AE3A-B81F130488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612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40FBF-419B-4106-ABF9-AF97FCA72024}" type="datetimeFigureOut">
              <a:rPr lang="ru-RU" smtClean="0"/>
              <a:t>20.03.2022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0D4E7-9704-41DB-AE3A-B81F130488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30899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40FBF-419B-4106-ABF9-AF97FCA72024}" type="datetimeFigureOut">
              <a:rPr lang="ru-RU" smtClean="0"/>
              <a:t>20.03.2022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0D4E7-9704-41DB-AE3A-B81F130488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33138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40FBF-419B-4106-ABF9-AF97FCA72024}" type="datetimeFigureOut">
              <a:rPr lang="ru-RU" smtClean="0"/>
              <a:t>20.03.2022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0D4E7-9704-41DB-AE3A-B81F130488C7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20991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40FBF-419B-4106-ABF9-AF97FCA72024}" type="datetimeFigureOut">
              <a:rPr lang="ru-RU" smtClean="0"/>
              <a:t>20.03.2022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0D4E7-9704-41DB-AE3A-B81F130488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67956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40FBF-419B-4106-ABF9-AF97FCA72024}" type="datetimeFigureOut">
              <a:rPr lang="ru-RU" smtClean="0"/>
              <a:t>20.03.2022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0D4E7-9704-41DB-AE3A-B81F130488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80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40FBF-419B-4106-ABF9-AF97FCA72024}" type="datetimeFigureOut">
              <a:rPr lang="ru-RU" smtClean="0"/>
              <a:t>20.03.2022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0D4E7-9704-41DB-AE3A-B81F130488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47650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40FBF-419B-4106-ABF9-AF97FCA72024}" type="datetimeFigureOut">
              <a:rPr lang="ru-RU" smtClean="0"/>
              <a:t>20.03.2022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0D4E7-9704-41DB-AE3A-B81F130488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19668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40FBF-419B-4106-ABF9-AF97FCA72024}" type="datetimeFigureOut">
              <a:rPr lang="ru-RU" smtClean="0"/>
              <a:t>20.03.2022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0D4E7-9704-41DB-AE3A-B81F130488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85782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40FBF-419B-4106-ABF9-AF97FCA72024}" type="datetimeFigureOut">
              <a:rPr lang="ru-RU" smtClean="0"/>
              <a:t>20.03.2022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0D4E7-9704-41DB-AE3A-B81F130488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98274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26A40FBF-419B-4106-ABF9-AF97FCA72024}" type="datetimeFigureOut">
              <a:rPr lang="ru-RU" smtClean="0"/>
              <a:t>20.03.2022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E2A0D4E7-9704-41DB-AE3A-B81F130488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6415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slide" Target="slide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madamelavie.ru/frazeologizmy/frazeologizmy_yazyk/" TargetMode="External"/><Relationship Id="rId2" Type="http://schemas.openxmlformats.org/officeDocument/2006/relationships/hyperlink" Target="https://www.hobobo.ru/poslovitsy-i-pogovorki/frazeologizmy-o-shkole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burido.ru/1166-frazeologizmy-o-shkole-uchebe-gramotnosti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openxmlformats.org/officeDocument/2006/relationships/slide" Target="slide16.xml"/><Relationship Id="rId18" Type="http://schemas.openxmlformats.org/officeDocument/2006/relationships/slide" Target="slide21.xml"/><Relationship Id="rId26" Type="http://schemas.openxmlformats.org/officeDocument/2006/relationships/slide" Target="slide29.xml"/><Relationship Id="rId3" Type="http://schemas.openxmlformats.org/officeDocument/2006/relationships/slide" Target="slide6.xml"/><Relationship Id="rId21" Type="http://schemas.openxmlformats.org/officeDocument/2006/relationships/slide" Target="slide24.xml"/><Relationship Id="rId7" Type="http://schemas.openxmlformats.org/officeDocument/2006/relationships/slide" Target="slide10.xml"/><Relationship Id="rId12" Type="http://schemas.openxmlformats.org/officeDocument/2006/relationships/slide" Target="slide15.xml"/><Relationship Id="rId17" Type="http://schemas.openxmlformats.org/officeDocument/2006/relationships/slide" Target="slide20.xml"/><Relationship Id="rId25" Type="http://schemas.openxmlformats.org/officeDocument/2006/relationships/slide" Target="slide28.xml"/><Relationship Id="rId2" Type="http://schemas.openxmlformats.org/officeDocument/2006/relationships/slide" Target="slide5.xml"/><Relationship Id="rId16" Type="http://schemas.openxmlformats.org/officeDocument/2006/relationships/slide" Target="slide19.xml"/><Relationship Id="rId20" Type="http://schemas.openxmlformats.org/officeDocument/2006/relationships/slide" Target="slide2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9.xml"/><Relationship Id="rId11" Type="http://schemas.openxmlformats.org/officeDocument/2006/relationships/slide" Target="slide14.xml"/><Relationship Id="rId24" Type="http://schemas.openxmlformats.org/officeDocument/2006/relationships/slide" Target="slide27.xml"/><Relationship Id="rId5" Type="http://schemas.openxmlformats.org/officeDocument/2006/relationships/slide" Target="slide8.xml"/><Relationship Id="rId15" Type="http://schemas.openxmlformats.org/officeDocument/2006/relationships/slide" Target="slide18.xml"/><Relationship Id="rId23" Type="http://schemas.openxmlformats.org/officeDocument/2006/relationships/slide" Target="slide26.xml"/><Relationship Id="rId10" Type="http://schemas.openxmlformats.org/officeDocument/2006/relationships/slide" Target="slide13.xml"/><Relationship Id="rId19" Type="http://schemas.openxmlformats.org/officeDocument/2006/relationships/slide" Target="slide22.xml"/><Relationship Id="rId4" Type="http://schemas.openxmlformats.org/officeDocument/2006/relationships/slide" Target="slide7.xml"/><Relationship Id="rId9" Type="http://schemas.openxmlformats.org/officeDocument/2006/relationships/slide" Target="slide12.xml"/><Relationship Id="rId14" Type="http://schemas.openxmlformats.org/officeDocument/2006/relationships/slide" Target="slide17.xml"/><Relationship Id="rId22" Type="http://schemas.openxmlformats.org/officeDocument/2006/relationships/slide" Target="slide2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Слово во фразеологических оборотах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dirty="0" smtClean="0"/>
              <a:t>Презентацию подготовила </a:t>
            </a:r>
            <a:r>
              <a:rPr lang="ru-RU" dirty="0" err="1" smtClean="0"/>
              <a:t>Радюкова</a:t>
            </a:r>
            <a:r>
              <a:rPr lang="ru-RU" dirty="0" smtClean="0"/>
              <a:t> Е.В.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4701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11013933" cy="91146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Фразеологизмы </a:t>
            </a:r>
            <a:r>
              <a:rPr lang="ru-RU" dirty="0"/>
              <a:t>об учёбе, </a:t>
            </a:r>
            <a:r>
              <a:rPr lang="ru-RU" dirty="0" smtClean="0"/>
              <a:t>знаниях. 10 </a:t>
            </a:r>
            <a:r>
              <a:rPr lang="ru-RU" dirty="0"/>
              <a:t>баллов 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1693" y="1987061"/>
            <a:ext cx="11002108" cy="4189901"/>
          </a:xfrm>
        </p:spPr>
        <p:txBody>
          <a:bodyPr/>
          <a:lstStyle/>
          <a:p>
            <a:r>
              <a:rPr lang="ru-RU" sz="2800" b="1" dirty="0" smtClean="0"/>
              <a:t>Открыть Америку </a:t>
            </a:r>
          </a:p>
          <a:p>
            <a:endParaRPr lang="ru-RU" b="1" dirty="0" smtClean="0"/>
          </a:p>
          <a:p>
            <a:pPr marL="0" indent="0">
              <a:buNone/>
            </a:pPr>
            <a:r>
              <a:rPr lang="ru-RU" dirty="0" smtClean="0">
                <a:solidFill>
                  <a:schemeClr val="accent2"/>
                </a:solidFill>
              </a:rPr>
              <a:t>- </a:t>
            </a:r>
            <a:r>
              <a:rPr lang="ru-RU" sz="2800" dirty="0" smtClean="0">
                <a:solidFill>
                  <a:schemeClr val="accent2"/>
                </a:solidFill>
              </a:rPr>
              <a:t>рассказывать </a:t>
            </a:r>
            <a:r>
              <a:rPr lang="ru-RU" sz="2800" dirty="0">
                <a:solidFill>
                  <a:schemeClr val="accent2"/>
                </a:solidFill>
              </a:rPr>
              <a:t>то, что и так всем известно</a:t>
            </a:r>
          </a:p>
          <a:p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6698" t="19647" r="51956" b="33462"/>
          <a:stretch/>
        </p:blipFill>
        <p:spPr>
          <a:xfrm>
            <a:off x="7573109" y="1798392"/>
            <a:ext cx="3780692" cy="3215860"/>
          </a:xfrm>
          <a:prstGeom prst="rect">
            <a:avLst/>
          </a:prstGeom>
        </p:spPr>
      </p:pic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11166231" y="5706208"/>
            <a:ext cx="659423" cy="659423"/>
          </a:xfrm>
          <a:prstGeom prst="actionButtonHom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6322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9423" y="609600"/>
            <a:ext cx="10709031" cy="1356360"/>
          </a:xfrm>
        </p:spPr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Фразеологизмы </a:t>
            </a:r>
            <a:r>
              <a:rPr lang="ru-RU" dirty="0"/>
              <a:t>об учёбе, </a:t>
            </a:r>
            <a:r>
              <a:rPr lang="ru-RU" dirty="0" smtClean="0"/>
              <a:t>знаниях. 20 </a:t>
            </a:r>
            <a:r>
              <a:rPr lang="ru-RU" dirty="0"/>
              <a:t>баллов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Грызть гранит науки </a:t>
            </a:r>
          </a:p>
          <a:p>
            <a:endParaRPr lang="ru-RU" sz="2800" b="1" dirty="0" smtClean="0"/>
          </a:p>
          <a:p>
            <a:pPr marL="0" indent="0">
              <a:buNone/>
            </a:pPr>
            <a:r>
              <a:rPr lang="ru-RU" sz="2800" dirty="0" smtClean="0">
                <a:solidFill>
                  <a:schemeClr val="accent2"/>
                </a:solidFill>
              </a:rPr>
              <a:t>- усердно изучать предмет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6243" y="1965960"/>
            <a:ext cx="4249699" cy="3145814"/>
          </a:xfrm>
          <a:prstGeom prst="rect">
            <a:avLst/>
          </a:prstGeom>
        </p:spPr>
      </p:pic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11166231" y="5706208"/>
            <a:ext cx="659423" cy="659423"/>
          </a:xfrm>
          <a:prstGeom prst="actionButtonHom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6770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9085" y="609600"/>
            <a:ext cx="10946423" cy="135636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Фразеологизмы </a:t>
            </a:r>
            <a:r>
              <a:rPr lang="ru-RU" dirty="0"/>
              <a:t>об учёбе, </a:t>
            </a:r>
            <a:r>
              <a:rPr lang="ru-RU" dirty="0" smtClean="0"/>
              <a:t>знаниях.30 </a:t>
            </a:r>
            <a:r>
              <a:rPr lang="ru-RU" dirty="0"/>
              <a:t>баллов 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5268" y="1837592"/>
            <a:ext cx="5152293" cy="4258408"/>
          </a:xfrm>
        </p:spPr>
        <p:txBody>
          <a:bodyPr/>
          <a:lstStyle/>
          <a:p>
            <a:r>
              <a:rPr lang="ru-RU" sz="2800" b="1" dirty="0"/>
              <a:t>Книга за семью печатями </a:t>
            </a:r>
            <a:endParaRPr lang="ru-RU" sz="2800" b="1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sz="2800" dirty="0" smtClean="0">
                <a:solidFill>
                  <a:schemeClr val="accent2"/>
                </a:solidFill>
              </a:rPr>
              <a:t>- что-либо </a:t>
            </a:r>
            <a:r>
              <a:rPr lang="ru-RU" sz="2800" dirty="0">
                <a:solidFill>
                  <a:schemeClr val="accent2"/>
                </a:solidFill>
              </a:rPr>
              <a:t>совершенно непонятное, недоступное </a:t>
            </a:r>
            <a:r>
              <a:rPr lang="ru-RU" sz="2800" dirty="0" smtClean="0">
                <a:solidFill>
                  <a:schemeClr val="accent2"/>
                </a:solidFill>
              </a:rPr>
              <a:t>разумению</a:t>
            </a:r>
            <a:endParaRPr lang="ru-RU" sz="2800" dirty="0">
              <a:solidFill>
                <a:schemeClr val="accent2"/>
              </a:solidFill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0193" t="975" r="19808" b="11846"/>
          <a:stretch/>
        </p:blipFill>
        <p:spPr>
          <a:xfrm>
            <a:off x="7438293" y="1965960"/>
            <a:ext cx="4227395" cy="3455083"/>
          </a:xfrm>
          <a:prstGeom prst="rect">
            <a:avLst/>
          </a:prstGeom>
        </p:spPr>
      </p:pic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11166231" y="5706208"/>
            <a:ext cx="659423" cy="659423"/>
          </a:xfrm>
          <a:prstGeom prst="actionButtonHom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923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0485" y="609600"/>
            <a:ext cx="11104684" cy="135636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Фразеологизмы </a:t>
            </a:r>
            <a:r>
              <a:rPr lang="ru-RU" dirty="0"/>
              <a:t>об учёбе, </a:t>
            </a:r>
            <a:r>
              <a:rPr lang="ru-RU" dirty="0" smtClean="0"/>
              <a:t>знаниях. 40 </a:t>
            </a:r>
            <a:r>
              <a:rPr lang="ru-RU" dirty="0"/>
              <a:t>баллов 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5527431" cy="4351338"/>
          </a:xfrm>
        </p:spPr>
        <p:txBody>
          <a:bodyPr/>
          <a:lstStyle/>
          <a:p>
            <a:r>
              <a:rPr lang="ru-RU" sz="2800" b="1" dirty="0"/>
              <a:t>С</a:t>
            </a:r>
            <a:r>
              <a:rPr lang="ru-RU" sz="2800" b="1" dirty="0" smtClean="0"/>
              <a:t>емь </a:t>
            </a:r>
            <a:r>
              <a:rPr lang="ru-RU" sz="2800" b="1" dirty="0"/>
              <a:t>пядей во </a:t>
            </a:r>
            <a:r>
              <a:rPr lang="ru-RU" sz="2800" b="1" dirty="0" smtClean="0"/>
              <a:t>лбу</a:t>
            </a:r>
          </a:p>
          <a:p>
            <a:endParaRPr lang="ru-RU" b="1" dirty="0" smtClean="0"/>
          </a:p>
          <a:p>
            <a:pPr marL="0" indent="0">
              <a:buNone/>
            </a:pPr>
            <a:r>
              <a:rPr lang="ru-RU" sz="2800" dirty="0" smtClean="0">
                <a:solidFill>
                  <a:schemeClr val="accent2"/>
                </a:solidFill>
              </a:rPr>
              <a:t>-  человек, который </a:t>
            </a:r>
            <a:r>
              <a:rPr lang="ru-RU" sz="2800" dirty="0">
                <a:solidFill>
                  <a:schemeClr val="accent2"/>
                </a:solidFill>
              </a:rPr>
              <a:t>имеет выдающийся интеллект или </a:t>
            </a:r>
            <a:r>
              <a:rPr lang="ru-RU" sz="2800">
                <a:solidFill>
                  <a:schemeClr val="accent2"/>
                </a:solidFill>
              </a:rPr>
              <a:t>особое </a:t>
            </a:r>
            <a:r>
              <a:rPr lang="ru-RU" sz="2800" smtClean="0">
                <a:solidFill>
                  <a:schemeClr val="accent2"/>
                </a:solidFill>
              </a:rPr>
              <a:t>дарование </a:t>
            </a:r>
            <a:endParaRPr lang="ru-RU" sz="2800" dirty="0">
              <a:solidFill>
                <a:schemeClr val="accent2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535" t="4744" r="11035"/>
          <a:stretch/>
        </p:blipFill>
        <p:spPr>
          <a:xfrm>
            <a:off x="6739305" y="1639522"/>
            <a:ext cx="4850422" cy="4066686"/>
          </a:xfrm>
          <a:prstGeom prst="rect">
            <a:avLst/>
          </a:prstGeom>
        </p:spPr>
      </p:pic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11166231" y="5706208"/>
            <a:ext cx="659423" cy="659423"/>
          </a:xfrm>
          <a:prstGeom prst="actionButtonHom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8995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915" y="609600"/>
            <a:ext cx="11119339" cy="135636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Фразеологизмы </a:t>
            </a:r>
            <a:r>
              <a:rPr lang="ru-RU" dirty="0"/>
              <a:t>об учёбе, </a:t>
            </a:r>
            <a:r>
              <a:rPr lang="ru-RU" dirty="0" smtClean="0"/>
              <a:t>знаниях.50 </a:t>
            </a:r>
            <a:r>
              <a:rPr lang="ru-RU" dirty="0"/>
              <a:t>баллов 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3916" y="1788835"/>
            <a:ext cx="10461956" cy="4307165"/>
          </a:xfrm>
        </p:spPr>
        <p:txBody>
          <a:bodyPr/>
          <a:lstStyle/>
          <a:p>
            <a:r>
              <a:rPr lang="ru-RU" sz="2800" b="1" dirty="0"/>
              <a:t>Прописать ижицу </a:t>
            </a:r>
            <a:endParaRPr lang="ru-RU" sz="2800" b="1" dirty="0" smtClean="0"/>
          </a:p>
          <a:p>
            <a:endParaRPr lang="ru-RU" dirty="0" smtClean="0"/>
          </a:p>
          <a:p>
            <a:pPr marL="0" indent="0">
              <a:buNone/>
            </a:pPr>
            <a:r>
              <a:rPr lang="ru-RU" sz="2800" dirty="0" smtClean="0">
                <a:solidFill>
                  <a:schemeClr val="accent2"/>
                </a:solidFill>
              </a:rPr>
              <a:t>- проучить</a:t>
            </a:r>
            <a:r>
              <a:rPr lang="ru-RU" sz="2800" dirty="0">
                <a:solidFill>
                  <a:schemeClr val="accent2"/>
                </a:solidFill>
              </a:rPr>
              <a:t>, </a:t>
            </a:r>
            <a:r>
              <a:rPr lang="ru-RU" sz="2800" dirty="0" smtClean="0">
                <a:solidFill>
                  <a:schemeClr val="accent2"/>
                </a:solidFill>
              </a:rPr>
              <a:t>наказать</a:t>
            </a:r>
            <a:endParaRPr lang="ru-RU" sz="2800" dirty="0">
              <a:solidFill>
                <a:schemeClr val="accent2"/>
              </a:solidFill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6603" t="9987" r="59263" b="27450"/>
          <a:stretch/>
        </p:blipFill>
        <p:spPr>
          <a:xfrm>
            <a:off x="8499231" y="1788835"/>
            <a:ext cx="2816469" cy="387165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61795" t="27821" r="6570" b="16410"/>
          <a:stretch/>
        </p:blipFill>
        <p:spPr>
          <a:xfrm>
            <a:off x="5306732" y="1788835"/>
            <a:ext cx="2892670" cy="3824655"/>
          </a:xfrm>
          <a:prstGeom prst="rect">
            <a:avLst/>
          </a:prstGeom>
        </p:spPr>
      </p:pic>
      <p:sp>
        <p:nvSpPr>
          <p:cNvPr id="7" name="Управляющая кнопка: домой 6">
            <a:hlinkClick r:id="rId4" action="ppaction://hlinksldjump" highlightClick="1"/>
          </p:cNvPr>
          <p:cNvSpPr/>
          <p:nvPr/>
        </p:nvSpPr>
        <p:spPr>
          <a:xfrm>
            <a:off x="11166231" y="5706208"/>
            <a:ext cx="659423" cy="659423"/>
          </a:xfrm>
          <a:prstGeom prst="actionButtonHom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9347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609600"/>
            <a:ext cx="10180320" cy="135636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Фразеологизмы </a:t>
            </a:r>
            <a:r>
              <a:rPr lang="ru-RU" dirty="0"/>
              <a:t>о дружбе. </a:t>
            </a:r>
            <a:r>
              <a:rPr lang="ru-RU" dirty="0" smtClean="0"/>
              <a:t>10 </a:t>
            </a:r>
            <a:r>
              <a:rPr lang="ru-RU" dirty="0"/>
              <a:t>баллов </a:t>
            </a:r>
            <a:br>
              <a:rPr lang="ru-RU" dirty="0"/>
            </a:br>
            <a:r>
              <a:rPr lang="ru-RU" dirty="0"/>
              <a:t> 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9615" y="1688123"/>
            <a:ext cx="5433647" cy="4436087"/>
          </a:xfrm>
        </p:spPr>
        <p:txBody>
          <a:bodyPr/>
          <a:lstStyle/>
          <a:p>
            <a:r>
              <a:rPr lang="ru-RU" sz="2800" b="1" dirty="0"/>
              <a:t>Два сапога </a:t>
            </a:r>
            <a:r>
              <a:rPr lang="ru-RU" sz="2800" b="1" dirty="0" smtClean="0"/>
              <a:t>пара</a:t>
            </a:r>
          </a:p>
          <a:p>
            <a:endParaRPr lang="ru-RU" b="1" dirty="0" smtClean="0"/>
          </a:p>
          <a:p>
            <a:pPr marL="0" indent="0">
              <a:buNone/>
            </a:pPr>
            <a:r>
              <a:rPr lang="ru-RU" sz="2800" dirty="0" smtClean="0">
                <a:solidFill>
                  <a:schemeClr val="accent2"/>
                </a:solidFill>
              </a:rPr>
              <a:t>- </a:t>
            </a:r>
            <a:r>
              <a:rPr lang="ru-RU" sz="2800" dirty="0">
                <a:solidFill>
                  <a:schemeClr val="accent2"/>
                </a:solidFill>
              </a:rPr>
              <a:t>д</a:t>
            </a:r>
            <a:r>
              <a:rPr lang="ru-RU" sz="2800" dirty="0" smtClean="0">
                <a:solidFill>
                  <a:schemeClr val="accent2"/>
                </a:solidFill>
              </a:rPr>
              <a:t>ва </a:t>
            </a:r>
            <a:r>
              <a:rPr lang="ru-RU" sz="2800" dirty="0">
                <a:solidFill>
                  <a:schemeClr val="accent2"/>
                </a:solidFill>
              </a:rPr>
              <a:t>человека, которые очень схожи по характеру, по взглядам на жизнь. Обычно так говорят о двух схожих сложных </a:t>
            </a:r>
            <a:r>
              <a:rPr lang="ru-RU" sz="2800" dirty="0" smtClean="0">
                <a:solidFill>
                  <a:schemeClr val="accent2"/>
                </a:solidFill>
              </a:rPr>
              <a:t>личностях</a:t>
            </a:r>
            <a:endParaRPr lang="ru-RU" sz="2800" dirty="0">
              <a:solidFill>
                <a:schemeClr val="accent2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5476" t="8634" r="4814" b="12303"/>
          <a:stretch/>
        </p:blipFill>
        <p:spPr>
          <a:xfrm>
            <a:off x="6664570" y="1965960"/>
            <a:ext cx="5161084" cy="3411415"/>
          </a:xfrm>
          <a:prstGeom prst="rect">
            <a:avLst/>
          </a:prstGeom>
        </p:spPr>
      </p:pic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11166231" y="5706208"/>
            <a:ext cx="659423" cy="659423"/>
          </a:xfrm>
          <a:prstGeom prst="actionButtonHom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8774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/>
              <a:t>Фразеологизмы о дружбе. 2</a:t>
            </a:r>
            <a:r>
              <a:rPr lang="ru-RU" sz="4000" dirty="0" smtClean="0"/>
              <a:t>0 </a:t>
            </a:r>
            <a:r>
              <a:rPr lang="ru-RU" sz="4000" dirty="0"/>
              <a:t>баллов </a:t>
            </a:r>
            <a:br>
              <a:rPr lang="ru-RU" sz="4000" dirty="0"/>
            </a:b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0632" y="1914090"/>
            <a:ext cx="5319346" cy="4181910"/>
          </a:xfrm>
        </p:spPr>
        <p:txBody>
          <a:bodyPr/>
          <a:lstStyle/>
          <a:p>
            <a:r>
              <a:rPr lang="ru-RU" sz="2800" b="1" dirty="0"/>
              <a:t>Пуд соли съесть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chemeClr val="accent2"/>
                </a:solidFill>
              </a:rPr>
              <a:t>- дружить </a:t>
            </a:r>
            <a:r>
              <a:rPr lang="ru-RU" sz="2800" dirty="0">
                <a:solidFill>
                  <a:schemeClr val="accent2"/>
                </a:solidFill>
              </a:rPr>
              <a:t>долгое время, пройти вместе немало испытаний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42785" y="1914090"/>
            <a:ext cx="3560373" cy="3938357"/>
          </a:xfrm>
          <a:prstGeom prst="rect">
            <a:avLst/>
          </a:prstGeom>
        </p:spPr>
      </p:pic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11166231" y="5706208"/>
            <a:ext cx="659423" cy="659423"/>
          </a:xfrm>
          <a:prstGeom prst="actionButtonHom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9892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/>
              <a:t>Фразеологизмы о дружбе. 3</a:t>
            </a:r>
            <a:r>
              <a:rPr lang="ru-RU" sz="4000" dirty="0" smtClean="0"/>
              <a:t>0 </a:t>
            </a:r>
            <a:r>
              <a:rPr lang="ru-RU" sz="4000" dirty="0"/>
              <a:t>баллов </a:t>
            </a:r>
            <a:br>
              <a:rPr lang="ru-RU" sz="4000" dirty="0"/>
            </a:b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b="1" dirty="0"/>
              <a:t>Водить </a:t>
            </a:r>
            <a:r>
              <a:rPr lang="ru-RU" sz="2800" b="1" dirty="0" smtClean="0"/>
              <a:t>хлеб-соль</a:t>
            </a:r>
          </a:p>
          <a:p>
            <a:endParaRPr lang="ru-RU" b="1" dirty="0" smtClean="0"/>
          </a:p>
          <a:p>
            <a:pPr marL="0" indent="0">
              <a:buNone/>
            </a:pPr>
            <a:r>
              <a:rPr lang="ru-RU" sz="2800" dirty="0" smtClean="0">
                <a:solidFill>
                  <a:schemeClr val="accent2"/>
                </a:solidFill>
              </a:rPr>
              <a:t>- быть </a:t>
            </a:r>
            <a:r>
              <a:rPr lang="ru-RU" sz="2800" dirty="0">
                <a:solidFill>
                  <a:schemeClr val="accent2"/>
                </a:solidFill>
              </a:rPr>
              <a:t>на дружеской ноге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9808" t="3094" r="7691" b="13488"/>
          <a:stretch/>
        </p:blipFill>
        <p:spPr>
          <a:xfrm>
            <a:off x="5539154" y="1608992"/>
            <a:ext cx="6286500" cy="3575538"/>
          </a:xfrm>
          <a:prstGeom prst="rect">
            <a:avLst/>
          </a:prstGeom>
        </p:spPr>
      </p:pic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11166231" y="5706208"/>
            <a:ext cx="659423" cy="659423"/>
          </a:xfrm>
          <a:prstGeom prst="actionButtonHom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7126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/>
              <a:t>Фразеологизмы о дружбе. 4</a:t>
            </a:r>
            <a:r>
              <a:rPr lang="ru-RU" sz="4000" dirty="0" smtClean="0"/>
              <a:t>0 </a:t>
            </a:r>
            <a:r>
              <a:rPr lang="ru-RU" sz="4000" dirty="0"/>
              <a:t>баллов </a:t>
            </a:r>
            <a:br>
              <a:rPr lang="ru-RU" sz="4000" dirty="0"/>
            </a:b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6862" y="1503485"/>
            <a:ext cx="7236069" cy="4673478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Друг ситный</a:t>
            </a:r>
            <a:endParaRPr lang="ru-RU" sz="2800" dirty="0" smtClean="0">
              <a:solidFill>
                <a:schemeClr val="accent2"/>
              </a:solidFill>
            </a:endParaRPr>
          </a:p>
          <a:p>
            <a:pPr marL="0" indent="0">
              <a:buNone/>
            </a:pPr>
            <a:r>
              <a:rPr lang="ru-RU" sz="2800" dirty="0" smtClean="0">
                <a:solidFill>
                  <a:schemeClr val="accent2"/>
                </a:solidFill>
              </a:rPr>
              <a:t>- шутливо-непринужденное </a:t>
            </a:r>
            <a:r>
              <a:rPr lang="ru-RU" sz="2800" dirty="0">
                <a:solidFill>
                  <a:schemeClr val="accent2"/>
                </a:solidFill>
              </a:rPr>
              <a:t>обращение к приятелю. </a:t>
            </a:r>
            <a:endParaRPr lang="ru-RU" sz="2800" dirty="0" smtClean="0">
              <a:solidFill>
                <a:schemeClr val="accent2"/>
              </a:solidFill>
            </a:endParaRPr>
          </a:p>
          <a:p>
            <a:pPr marL="0" indent="0">
              <a:buNone/>
            </a:pPr>
            <a:r>
              <a:rPr lang="ru-RU" sz="2800" dirty="0" smtClean="0">
                <a:solidFill>
                  <a:schemeClr val="accent2"/>
                </a:solidFill>
              </a:rPr>
              <a:t>Выражение </a:t>
            </a:r>
            <a:r>
              <a:rPr lang="ru-RU" sz="2800" dirty="0">
                <a:solidFill>
                  <a:schemeClr val="accent2"/>
                </a:solidFill>
              </a:rPr>
              <a:t>связывают с выпечкой ситного (из просеянной через сито муки) хлеба, который ели за обедом, ужином и подавали к чаю. Есть такой хлеб считалось удовольствием, поэтому и ситный друг изначально - человек, при общении с которым испытываешь </a:t>
            </a:r>
            <a:r>
              <a:rPr lang="ru-RU" sz="2800" dirty="0" smtClean="0">
                <a:solidFill>
                  <a:schemeClr val="accent2"/>
                </a:solidFill>
              </a:rPr>
              <a:t>удовольствие</a:t>
            </a:r>
            <a:endParaRPr lang="ru-RU" sz="2800" dirty="0">
              <a:solidFill>
                <a:schemeClr val="accent2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12979" r="14296"/>
          <a:stretch/>
        </p:blipFill>
        <p:spPr>
          <a:xfrm>
            <a:off x="7789985" y="1965960"/>
            <a:ext cx="3921370" cy="3032979"/>
          </a:xfrm>
          <a:prstGeom prst="rect">
            <a:avLst/>
          </a:prstGeom>
        </p:spPr>
      </p:pic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11166231" y="5706208"/>
            <a:ext cx="659423" cy="659423"/>
          </a:xfrm>
          <a:prstGeom prst="actionButtonHom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6380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/>
              <a:t>Фразеологизмы о дружбе. </a:t>
            </a:r>
            <a:r>
              <a:rPr lang="ru-RU" sz="4000" dirty="0" smtClean="0"/>
              <a:t>50 </a:t>
            </a:r>
            <a:r>
              <a:rPr lang="ru-RU" sz="4000" dirty="0"/>
              <a:t>баллов </a:t>
            </a:r>
            <a:br>
              <a:rPr lang="ru-RU" sz="4000" dirty="0"/>
            </a:b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8423" y="1529862"/>
            <a:ext cx="6860931" cy="5328138"/>
          </a:xfrm>
        </p:spPr>
        <p:txBody>
          <a:bodyPr/>
          <a:lstStyle/>
          <a:p>
            <a:r>
              <a:rPr lang="ru-RU" sz="2800" b="1" dirty="0"/>
              <a:t>Шерочка с </a:t>
            </a:r>
            <a:r>
              <a:rPr lang="ru-RU" sz="2800" b="1" dirty="0" smtClean="0"/>
              <a:t>машерочкой</a:t>
            </a:r>
            <a:endParaRPr lang="ru-RU" dirty="0" smtClean="0"/>
          </a:p>
          <a:p>
            <a:pPr marL="45720" indent="0">
              <a:buNone/>
            </a:pPr>
            <a:endParaRPr lang="ru-RU" dirty="0" smtClean="0"/>
          </a:p>
          <a:p>
            <a:pPr marL="45720" indent="0">
              <a:buNone/>
            </a:pPr>
            <a:r>
              <a:rPr lang="ru-RU" sz="2800" dirty="0" smtClean="0">
                <a:solidFill>
                  <a:schemeClr val="accent2"/>
                </a:solidFill>
              </a:rPr>
              <a:t>- иронично</a:t>
            </a:r>
            <a:r>
              <a:rPr lang="ru-RU" sz="2800" dirty="0">
                <a:solidFill>
                  <a:schemeClr val="accent2"/>
                </a:solidFill>
              </a:rPr>
              <a:t>, о двух подругах</a:t>
            </a:r>
            <a:r>
              <a:rPr lang="ru-RU" sz="2800" dirty="0" smtClean="0">
                <a:solidFill>
                  <a:schemeClr val="accent2"/>
                </a:solidFill>
              </a:rPr>
              <a:t>.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chemeClr val="accent2"/>
                </a:solidFill>
              </a:rPr>
              <a:t> </a:t>
            </a:r>
            <a:r>
              <a:rPr lang="ru-RU" sz="2800" dirty="0">
                <a:solidFill>
                  <a:schemeClr val="accent2"/>
                </a:solidFill>
              </a:rPr>
              <a:t>Это выражение </a:t>
            </a:r>
            <a:r>
              <a:rPr lang="ru-RU" sz="2800" dirty="0" smtClean="0">
                <a:solidFill>
                  <a:schemeClr val="accent2"/>
                </a:solidFill>
              </a:rPr>
              <a:t>родилось </a:t>
            </a:r>
            <a:r>
              <a:rPr lang="ru-RU" sz="2800" dirty="0">
                <a:solidFill>
                  <a:schemeClr val="accent2"/>
                </a:solidFill>
              </a:rPr>
              <a:t>в 19 </a:t>
            </a:r>
            <a:r>
              <a:rPr lang="ru-RU" sz="2800" dirty="0" smtClean="0">
                <a:solidFill>
                  <a:schemeClr val="accent2"/>
                </a:solidFill>
              </a:rPr>
              <a:t>веке. </a:t>
            </a:r>
            <a:r>
              <a:rPr lang="ru-RU" sz="2800" dirty="0">
                <a:solidFill>
                  <a:schemeClr val="accent2"/>
                </a:solidFill>
              </a:rPr>
              <a:t>Оно обозначало неразлучных девушек-подружек – гимназисток, институток и т.д. Происходило оно от французского </a:t>
            </a:r>
            <a:r>
              <a:rPr lang="ru-RU" sz="2800" dirty="0" err="1">
                <a:solidFill>
                  <a:schemeClr val="accent2"/>
                </a:solidFill>
              </a:rPr>
              <a:t>ma</a:t>
            </a:r>
            <a:r>
              <a:rPr lang="ru-RU" sz="2800" dirty="0">
                <a:solidFill>
                  <a:schemeClr val="accent2"/>
                </a:solidFill>
              </a:rPr>
              <a:t> </a:t>
            </a:r>
            <a:r>
              <a:rPr lang="ru-RU" sz="2800" dirty="0" err="1">
                <a:solidFill>
                  <a:schemeClr val="accent2"/>
                </a:solidFill>
              </a:rPr>
              <a:t>cherie</a:t>
            </a:r>
            <a:r>
              <a:rPr lang="ru-RU" sz="2800" dirty="0">
                <a:solidFill>
                  <a:schemeClr val="accent2"/>
                </a:solidFill>
              </a:rPr>
              <a:t> – моя милая, моя дорогая.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6270" t="8294" r="7792" b="39423"/>
          <a:stretch/>
        </p:blipFill>
        <p:spPr>
          <a:xfrm>
            <a:off x="7244862" y="1965960"/>
            <a:ext cx="4580792" cy="2786915"/>
          </a:xfrm>
          <a:prstGeom prst="rect">
            <a:avLst/>
          </a:prstGeom>
        </p:spPr>
      </p:pic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11166231" y="5706208"/>
            <a:ext cx="659423" cy="659423"/>
          </a:xfrm>
          <a:prstGeom prst="actionButtonHom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8503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2707" y="430823"/>
            <a:ext cx="10999177" cy="1535137"/>
          </a:xfrm>
        </p:spPr>
        <p:txBody>
          <a:bodyPr/>
          <a:lstStyle/>
          <a:p>
            <a:pPr algn="ctr"/>
            <a:r>
              <a:rPr lang="ru-RU" dirty="0" smtClean="0"/>
              <a:t> Разминка: </a:t>
            </a:r>
            <a:br>
              <a:rPr lang="ru-RU" dirty="0" smtClean="0"/>
            </a:br>
            <a:r>
              <a:rPr lang="ru-RU" dirty="0" smtClean="0"/>
              <a:t>дайте определение фразеологизму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2708" y="2039815"/>
            <a:ext cx="10453163" cy="4056185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Фразеологизм – это устоявшееся по структуре и составу выражение, которое </a:t>
            </a:r>
            <a:r>
              <a:rPr lang="ru-RU" sz="2800" b="1" dirty="0" smtClean="0"/>
              <a:t>употребляется в переносном значении</a:t>
            </a:r>
            <a:r>
              <a:rPr lang="ru-RU" sz="2800" dirty="0" smtClean="0"/>
              <a:t> и состоит из двух и более слов</a:t>
            </a:r>
            <a:endParaRPr lang="ru-RU" sz="28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3672" t="14837" r="10003" b="3847"/>
          <a:stretch/>
        </p:blipFill>
        <p:spPr>
          <a:xfrm>
            <a:off x="7584098" y="3180178"/>
            <a:ext cx="3626096" cy="2989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6483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7154" y="307731"/>
            <a:ext cx="10051366" cy="1230923"/>
          </a:xfrm>
        </p:spPr>
        <p:txBody>
          <a:bodyPr>
            <a:normAutofit/>
          </a:bodyPr>
          <a:lstStyle/>
          <a:p>
            <a:r>
              <a:rPr lang="ru-RU" sz="4000" dirty="0"/>
              <a:t>Фразеологизмы о труде. 1</a:t>
            </a:r>
            <a:r>
              <a:rPr lang="ru-RU" sz="4000" dirty="0" smtClean="0"/>
              <a:t>0 </a:t>
            </a:r>
            <a:r>
              <a:rPr lang="ru-RU" sz="4000" dirty="0"/>
              <a:t>баллов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44062" y="2066192"/>
            <a:ext cx="10171809" cy="4029808"/>
          </a:xfrm>
        </p:spPr>
        <p:txBody>
          <a:bodyPr/>
          <a:lstStyle/>
          <a:p>
            <a:r>
              <a:rPr lang="ru-RU" sz="2800" b="1" dirty="0" smtClean="0"/>
              <a:t>Работать засучив рукава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sz="2800" dirty="0" smtClean="0">
                <a:solidFill>
                  <a:schemeClr val="accent2"/>
                </a:solidFill>
              </a:rPr>
              <a:t>- старательно</a:t>
            </a:r>
            <a:endParaRPr lang="ru-RU" sz="2800" dirty="0">
              <a:solidFill>
                <a:schemeClr val="accent2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4199" t="17692" r="41763" b="21924"/>
          <a:stretch/>
        </p:blipFill>
        <p:spPr>
          <a:xfrm>
            <a:off x="6928340" y="1848950"/>
            <a:ext cx="3112478" cy="4141177"/>
          </a:xfrm>
          <a:prstGeom prst="rect">
            <a:avLst/>
          </a:prstGeom>
        </p:spPr>
      </p:pic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11166231" y="5706208"/>
            <a:ext cx="659423" cy="659423"/>
          </a:xfrm>
          <a:prstGeom prst="actionButtonHom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9165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891" t="1622" r="1866" b="1299"/>
          <a:stretch/>
        </p:blipFill>
        <p:spPr>
          <a:xfrm>
            <a:off x="7716486" y="1965960"/>
            <a:ext cx="3894993" cy="334986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9569" y="316524"/>
            <a:ext cx="10068951" cy="975946"/>
          </a:xfrm>
        </p:spPr>
        <p:txBody>
          <a:bodyPr>
            <a:normAutofit/>
          </a:bodyPr>
          <a:lstStyle/>
          <a:p>
            <a:r>
              <a:rPr lang="ru-RU" sz="4000" dirty="0"/>
              <a:t>Фразеологизмы о труде. </a:t>
            </a:r>
            <a:r>
              <a:rPr lang="ru-RU" sz="4000" dirty="0" smtClean="0"/>
              <a:t>20 </a:t>
            </a:r>
            <a:r>
              <a:rPr lang="ru-RU" sz="4000" dirty="0"/>
              <a:t>баллов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39615" y="1825624"/>
            <a:ext cx="6251331" cy="4689475"/>
          </a:xfrm>
        </p:spPr>
        <p:txBody>
          <a:bodyPr/>
          <a:lstStyle/>
          <a:p>
            <a:r>
              <a:rPr lang="ru-RU" sz="2800" b="1" dirty="0"/>
              <a:t>Б</a:t>
            </a:r>
            <a:r>
              <a:rPr lang="ru-RU" sz="2800" b="1" dirty="0" smtClean="0"/>
              <a:t>ить баклуши</a:t>
            </a:r>
          </a:p>
          <a:p>
            <a:pPr marL="0" indent="0">
              <a:buNone/>
            </a:pPr>
            <a:endParaRPr lang="ru-RU" dirty="0" smtClean="0"/>
          </a:p>
          <a:p>
            <a:pPr marL="45720" indent="0">
              <a:buNone/>
            </a:pPr>
            <a:r>
              <a:rPr lang="ru-RU" sz="2800" dirty="0" smtClean="0">
                <a:solidFill>
                  <a:schemeClr val="accent2"/>
                </a:solidFill>
              </a:rPr>
              <a:t>- бездельничать</a:t>
            </a:r>
            <a:endParaRPr lang="ru-RU" dirty="0" smtClean="0"/>
          </a:p>
          <a:p>
            <a:pPr marL="45720" indent="0">
              <a:buNone/>
            </a:pPr>
            <a:r>
              <a:rPr lang="ru-RU" dirty="0" smtClean="0">
                <a:solidFill>
                  <a:schemeClr val="accent2"/>
                </a:solidFill>
              </a:rPr>
              <a:t> </a:t>
            </a:r>
            <a:r>
              <a:rPr lang="ru-RU" dirty="0" err="1" smtClean="0">
                <a:solidFill>
                  <a:schemeClr val="accent2"/>
                </a:solidFill>
              </a:rPr>
              <a:t>Баклу́ша</a:t>
            </a:r>
            <a:r>
              <a:rPr lang="ru-RU" dirty="0" smtClean="0">
                <a:solidFill>
                  <a:schemeClr val="accent2"/>
                </a:solidFill>
              </a:rPr>
              <a:t>  </a:t>
            </a:r>
            <a:r>
              <a:rPr lang="ru-RU" dirty="0">
                <a:solidFill>
                  <a:schemeClr val="accent2"/>
                </a:solidFill>
              </a:rPr>
              <a:t>— это обрубок </a:t>
            </a:r>
            <a:r>
              <a:rPr lang="ru-RU" dirty="0" smtClean="0">
                <a:solidFill>
                  <a:schemeClr val="accent2"/>
                </a:solidFill>
              </a:rPr>
              <a:t>древесины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accent2"/>
                </a:solidFill>
              </a:rPr>
              <a:t> </a:t>
            </a:r>
            <a:r>
              <a:rPr lang="ru-RU" dirty="0">
                <a:solidFill>
                  <a:schemeClr val="accent2"/>
                </a:solidFill>
              </a:rPr>
              <a:t>(в основном липовой, осиновой или берёзовой</a:t>
            </a:r>
            <a:r>
              <a:rPr lang="ru-RU" dirty="0" smtClean="0">
                <a:solidFill>
                  <a:schemeClr val="accent2"/>
                </a:solidFill>
              </a:rPr>
              <a:t>),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accent2"/>
                </a:solidFill>
              </a:rPr>
              <a:t> </a:t>
            </a:r>
            <a:r>
              <a:rPr lang="ru-RU" dirty="0">
                <a:solidFill>
                  <a:schemeClr val="accent2"/>
                </a:solidFill>
              </a:rPr>
              <a:t>обработанный для выделки различных долблёных деревянных изделий (ложек, чашек и другой утвари)</a:t>
            </a:r>
          </a:p>
        </p:txBody>
      </p:sp>
      <p:sp>
        <p:nvSpPr>
          <p:cNvPr id="8" name="Управляющая кнопка: домой 7">
            <a:hlinkClick r:id="rId3" action="ppaction://hlinksldjump" highlightClick="1"/>
          </p:cNvPr>
          <p:cNvSpPr/>
          <p:nvPr/>
        </p:nvSpPr>
        <p:spPr>
          <a:xfrm>
            <a:off x="11166231" y="5706208"/>
            <a:ext cx="659423" cy="659423"/>
          </a:xfrm>
          <a:prstGeom prst="actionButtonHom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551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9957" y="1749671"/>
            <a:ext cx="4719026" cy="353926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/>
              <a:t>Фразеологизмы о труде. 3</a:t>
            </a:r>
            <a:r>
              <a:rPr lang="ru-RU" sz="4000" dirty="0" smtClean="0"/>
              <a:t>0 </a:t>
            </a:r>
            <a:r>
              <a:rPr lang="ru-RU" sz="4000" dirty="0"/>
              <a:t>баллов</a:t>
            </a:r>
            <a:br>
              <a:rPr lang="ru-RU" sz="4000" dirty="0"/>
            </a:br>
            <a:endParaRPr lang="ru-RU" sz="4000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862537" y="1965960"/>
            <a:ext cx="4817294" cy="4240823"/>
          </a:xfrm>
        </p:spPr>
        <p:txBody>
          <a:bodyPr/>
          <a:lstStyle/>
          <a:p>
            <a:r>
              <a:rPr lang="ru-RU" sz="2800" b="1" dirty="0" smtClean="0"/>
              <a:t>Мартышкин труд</a:t>
            </a:r>
          </a:p>
          <a:p>
            <a:pPr marL="45720" indent="0">
              <a:buNone/>
            </a:pPr>
            <a:r>
              <a:rPr lang="ru-RU" sz="2800" dirty="0" smtClean="0">
                <a:solidFill>
                  <a:schemeClr val="accent2"/>
                </a:solidFill>
              </a:rPr>
              <a:t>- бесполезная работа; усилия</a:t>
            </a:r>
            <a:r>
              <a:rPr lang="ru-RU" sz="2800" dirty="0">
                <a:solidFill>
                  <a:schemeClr val="accent2"/>
                </a:solidFill>
              </a:rPr>
              <a:t>, которые не приносят абсолютно никакого </a:t>
            </a:r>
            <a:r>
              <a:rPr lang="ru-RU" sz="2800" dirty="0" smtClean="0">
                <a:solidFill>
                  <a:schemeClr val="accent2"/>
                </a:solidFill>
              </a:rPr>
              <a:t>результата</a:t>
            </a:r>
            <a:endParaRPr lang="ru-RU" sz="2800" dirty="0">
              <a:solidFill>
                <a:schemeClr val="accent2"/>
              </a:solidFill>
            </a:endParaRPr>
          </a:p>
        </p:txBody>
      </p:sp>
      <p:sp>
        <p:nvSpPr>
          <p:cNvPr id="8" name="Управляющая кнопка: домой 7">
            <a:hlinkClick r:id="rId3" action="ppaction://hlinksldjump" highlightClick="1"/>
          </p:cNvPr>
          <p:cNvSpPr/>
          <p:nvPr/>
        </p:nvSpPr>
        <p:spPr>
          <a:xfrm>
            <a:off x="10969271" y="5706208"/>
            <a:ext cx="659423" cy="659423"/>
          </a:xfrm>
          <a:prstGeom prst="actionButtonHom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420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3869" y="395654"/>
            <a:ext cx="9954651" cy="1101687"/>
          </a:xfrm>
        </p:spPr>
        <p:txBody>
          <a:bodyPr>
            <a:normAutofit/>
          </a:bodyPr>
          <a:lstStyle/>
          <a:p>
            <a:r>
              <a:rPr lang="ru-RU" sz="4000" dirty="0"/>
              <a:t>Фразеологизмы о труде. </a:t>
            </a:r>
            <a:r>
              <a:rPr lang="ru-RU" sz="4000" dirty="0" smtClean="0"/>
              <a:t>40 </a:t>
            </a:r>
            <a:r>
              <a:rPr lang="ru-RU" sz="4000" dirty="0"/>
              <a:t>баллов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3915" y="1825624"/>
            <a:ext cx="5336931" cy="4680683"/>
          </a:xfrm>
        </p:spPr>
        <p:txBody>
          <a:bodyPr/>
          <a:lstStyle/>
          <a:p>
            <a:r>
              <a:rPr lang="ru-RU" sz="2800" b="1" dirty="0" smtClean="0"/>
              <a:t>А воз и ныне там</a:t>
            </a:r>
            <a:endParaRPr lang="ru-RU" dirty="0" smtClean="0"/>
          </a:p>
          <a:p>
            <a:pPr marL="0" indent="0">
              <a:buNone/>
            </a:pPr>
            <a:r>
              <a:rPr lang="ru-RU" sz="2800" dirty="0">
                <a:solidFill>
                  <a:schemeClr val="accent2"/>
                </a:solidFill>
              </a:rPr>
              <a:t>-</a:t>
            </a:r>
            <a:r>
              <a:rPr lang="ru-RU" sz="2800" dirty="0" smtClean="0">
                <a:solidFill>
                  <a:schemeClr val="accent2"/>
                </a:solidFill>
              </a:rPr>
              <a:t>выполняя </a:t>
            </a:r>
            <a:r>
              <a:rPr lang="ru-RU" sz="2800" dirty="0">
                <a:solidFill>
                  <a:schemeClr val="accent2"/>
                </a:solidFill>
              </a:rPr>
              <a:t>общее дело, люди не могут договориться, найти взаимопонимание, и, как следствие, отсутствует </a:t>
            </a:r>
            <a:r>
              <a:rPr lang="ru-RU" sz="2800" dirty="0" smtClean="0">
                <a:solidFill>
                  <a:schemeClr val="accent2"/>
                </a:solidFill>
              </a:rPr>
              <a:t>результат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6498" t="22597" r="5741" b="7331"/>
          <a:stretch/>
        </p:blipFill>
        <p:spPr>
          <a:xfrm>
            <a:off x="6178062" y="1965960"/>
            <a:ext cx="5647592" cy="3411965"/>
          </a:xfrm>
          <a:prstGeom prst="rect">
            <a:avLst/>
          </a:prstGeom>
        </p:spPr>
      </p:pic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11166231" y="5706208"/>
            <a:ext cx="659423" cy="659423"/>
          </a:xfrm>
          <a:prstGeom prst="actionButtonHom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0499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805962"/>
          </a:xfrm>
        </p:spPr>
        <p:txBody>
          <a:bodyPr>
            <a:normAutofit/>
          </a:bodyPr>
          <a:lstStyle/>
          <a:p>
            <a:r>
              <a:rPr lang="ru-RU" sz="4000" dirty="0"/>
              <a:t>Фразеологизмы о труде. </a:t>
            </a:r>
            <a:r>
              <a:rPr lang="ru-RU" sz="4000" dirty="0" smtClean="0"/>
              <a:t>50 </a:t>
            </a:r>
            <a:r>
              <a:rPr lang="ru-RU" sz="4000" dirty="0"/>
              <a:t>баллов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2369" y="1494692"/>
            <a:ext cx="10861431" cy="4682271"/>
          </a:xfrm>
        </p:spPr>
        <p:txBody>
          <a:bodyPr/>
          <a:lstStyle/>
          <a:p>
            <a:endParaRPr lang="ru-RU" b="1" dirty="0" smtClean="0"/>
          </a:p>
          <a:p>
            <a:endParaRPr lang="ru-RU" b="1" dirty="0"/>
          </a:p>
          <a:p>
            <a:r>
              <a:rPr lang="ru-RU" sz="2800" b="1" dirty="0" smtClean="0"/>
              <a:t>Гераклов </a:t>
            </a:r>
            <a:r>
              <a:rPr lang="ru-RU" sz="2800" b="1" dirty="0"/>
              <a:t>труд </a:t>
            </a:r>
            <a:endParaRPr lang="ru-RU" sz="2800" b="1" dirty="0" smtClean="0"/>
          </a:p>
          <a:p>
            <a:endParaRPr lang="ru-RU" dirty="0"/>
          </a:p>
          <a:p>
            <a:pPr marL="0" indent="0">
              <a:buNone/>
            </a:pPr>
            <a:r>
              <a:rPr lang="ru-RU" sz="2800" dirty="0" smtClean="0">
                <a:solidFill>
                  <a:schemeClr val="accent2"/>
                </a:solidFill>
              </a:rPr>
              <a:t>-  дело</a:t>
            </a:r>
            <a:r>
              <a:rPr lang="ru-RU" sz="2800" dirty="0">
                <a:solidFill>
                  <a:schemeClr val="accent2"/>
                </a:solidFill>
              </a:rPr>
              <a:t>, требующее необыкновенных </a:t>
            </a:r>
            <a:r>
              <a:rPr lang="ru-RU" sz="2800" dirty="0" smtClean="0">
                <a:solidFill>
                  <a:schemeClr val="accent2"/>
                </a:solidFill>
              </a:rPr>
              <a:t>усилий</a:t>
            </a:r>
            <a:endParaRPr lang="ru-RU" sz="2800" dirty="0">
              <a:solidFill>
                <a:schemeClr val="accent2"/>
              </a:solidFill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53621" t="25128" r="6860" b="12948"/>
          <a:stretch/>
        </p:blipFill>
        <p:spPr>
          <a:xfrm>
            <a:off x="7404881" y="1789234"/>
            <a:ext cx="3613639" cy="4246685"/>
          </a:xfrm>
          <a:prstGeom prst="rect">
            <a:avLst/>
          </a:prstGeom>
        </p:spPr>
      </p:pic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11166231" y="5706208"/>
            <a:ext cx="659423" cy="659423"/>
          </a:xfrm>
          <a:prstGeom prst="actionButtonHom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2928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99" y="609600"/>
            <a:ext cx="10313377" cy="885092"/>
          </a:xfrm>
        </p:spPr>
        <p:txBody>
          <a:bodyPr>
            <a:noAutofit/>
          </a:bodyPr>
          <a:lstStyle/>
          <a:p>
            <a:r>
              <a:rPr lang="ru-RU" sz="4000" dirty="0"/>
              <a:t>Фразеологизмы </a:t>
            </a:r>
            <a:r>
              <a:rPr lang="ru-RU" sz="4000" dirty="0" smtClean="0"/>
              <a:t>-антонимы. 10 баллов.</a:t>
            </a:r>
            <a:r>
              <a:rPr lang="ru-RU" sz="4000" dirty="0"/>
              <a:t/>
            </a:r>
            <a:br>
              <a:rPr lang="ru-RU" sz="4000" dirty="0"/>
            </a:b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746" y="1608992"/>
            <a:ext cx="10497125" cy="4487008"/>
          </a:xfrm>
        </p:spPr>
        <p:txBody>
          <a:bodyPr/>
          <a:lstStyle/>
          <a:p>
            <a:r>
              <a:rPr lang="ru-RU" sz="2800" b="1" dirty="0" smtClean="0"/>
              <a:t>Семимильными шагами 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sz="2800" dirty="0" smtClean="0">
                <a:solidFill>
                  <a:schemeClr val="accent2"/>
                </a:solidFill>
              </a:rPr>
              <a:t>- черепашьим шагом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b="23506"/>
          <a:stretch/>
        </p:blipFill>
        <p:spPr>
          <a:xfrm>
            <a:off x="6530487" y="1718925"/>
            <a:ext cx="4160959" cy="3908152"/>
          </a:xfrm>
          <a:prstGeom prst="rect">
            <a:avLst/>
          </a:prstGeom>
        </p:spPr>
      </p:pic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11166231" y="5706208"/>
            <a:ext cx="659423" cy="659423"/>
          </a:xfrm>
          <a:prstGeom prst="actionButtonHom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/>
          <a:srcRect l="8945" t="81831" r="9853"/>
          <a:stretch/>
        </p:blipFill>
        <p:spPr>
          <a:xfrm>
            <a:off x="516097" y="3542675"/>
            <a:ext cx="5117124" cy="1371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497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Фразеологизмы </a:t>
            </a:r>
            <a:r>
              <a:rPr lang="ru-RU" dirty="0"/>
              <a:t>- </a:t>
            </a:r>
            <a:r>
              <a:rPr lang="ru-RU" dirty="0" smtClean="0"/>
              <a:t> </a:t>
            </a:r>
            <a:r>
              <a:rPr lang="ru-RU" dirty="0"/>
              <a:t>антонимы. </a:t>
            </a:r>
            <a:r>
              <a:rPr lang="ru-RU" dirty="0" smtClean="0"/>
              <a:t>20 </a:t>
            </a:r>
            <a:r>
              <a:rPr lang="ru-RU" dirty="0"/>
              <a:t>баллов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0292" y="1608992"/>
            <a:ext cx="10435579" cy="4487008"/>
          </a:xfrm>
        </p:spPr>
        <p:txBody>
          <a:bodyPr/>
          <a:lstStyle/>
          <a:p>
            <a:r>
              <a:rPr lang="ru-RU" sz="2800" b="1" dirty="0"/>
              <a:t>К</a:t>
            </a:r>
            <a:r>
              <a:rPr lang="ru-RU" sz="2800" b="1" dirty="0" smtClean="0"/>
              <a:t>от </a:t>
            </a:r>
            <a:r>
              <a:rPr lang="ru-RU" sz="2800" b="1" dirty="0"/>
              <a:t>наплакал </a:t>
            </a:r>
          </a:p>
          <a:p>
            <a:endParaRPr lang="ru-RU" dirty="0" smtClean="0"/>
          </a:p>
          <a:p>
            <a:pPr marL="45720" indent="0">
              <a:buNone/>
            </a:pPr>
            <a:r>
              <a:rPr lang="ru-RU" sz="2800" dirty="0" smtClean="0">
                <a:solidFill>
                  <a:schemeClr val="accent2"/>
                </a:solidFill>
              </a:rPr>
              <a:t>- куры </a:t>
            </a:r>
            <a:r>
              <a:rPr lang="ru-RU" sz="2800" dirty="0">
                <a:solidFill>
                  <a:schemeClr val="accent2"/>
                </a:solidFill>
              </a:rPr>
              <a:t>не </a:t>
            </a:r>
            <a:r>
              <a:rPr lang="ru-RU" sz="2800" dirty="0" smtClean="0">
                <a:solidFill>
                  <a:schemeClr val="accent2"/>
                </a:solidFill>
              </a:rPr>
              <a:t>клюют</a:t>
            </a:r>
          </a:p>
          <a:p>
            <a:pPr>
              <a:buFontTx/>
              <a:buChar char="-"/>
            </a:pPr>
            <a:endParaRPr lang="ru-RU" sz="2800" dirty="0" smtClean="0">
              <a:solidFill>
                <a:schemeClr val="accent2"/>
              </a:solidFill>
            </a:endParaRPr>
          </a:p>
          <a:p>
            <a:pPr marL="0" indent="0">
              <a:buNone/>
            </a:pPr>
            <a:r>
              <a:rPr lang="ru-RU" sz="2800" dirty="0" smtClean="0">
                <a:solidFill>
                  <a:schemeClr val="accent2"/>
                </a:solidFill>
              </a:rPr>
              <a:t>  Кот </a:t>
            </a:r>
            <a:r>
              <a:rPr lang="ru-RU" sz="2800" dirty="0">
                <a:solidFill>
                  <a:schemeClr val="accent2"/>
                </a:solidFill>
              </a:rPr>
              <a:t>наплакал </a:t>
            </a:r>
            <a:r>
              <a:rPr lang="ru-RU" sz="2800" dirty="0" smtClean="0">
                <a:solidFill>
                  <a:schemeClr val="accent2"/>
                </a:solidFill>
              </a:rPr>
              <a:t>- мало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chemeClr val="accent2"/>
                </a:solidFill>
              </a:rPr>
              <a:t>  Куры </a:t>
            </a:r>
            <a:r>
              <a:rPr lang="ru-RU" sz="2800" dirty="0">
                <a:solidFill>
                  <a:schemeClr val="accent2"/>
                </a:solidFill>
              </a:rPr>
              <a:t>не </a:t>
            </a:r>
            <a:r>
              <a:rPr lang="ru-RU" sz="2800" dirty="0" smtClean="0">
                <a:solidFill>
                  <a:schemeClr val="accent2"/>
                </a:solidFill>
              </a:rPr>
              <a:t>клюют- много</a:t>
            </a:r>
            <a:endParaRPr lang="ru-RU" sz="2800" dirty="0">
              <a:solidFill>
                <a:schemeClr val="accent2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3408" y="1608992"/>
            <a:ext cx="5345723" cy="4009292"/>
          </a:xfrm>
          <a:prstGeom prst="rect">
            <a:avLst/>
          </a:prstGeom>
        </p:spPr>
      </p:pic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11166231" y="5706208"/>
            <a:ext cx="659423" cy="659423"/>
          </a:xfrm>
          <a:prstGeom prst="actionButtonHom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3176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Фразеологизмы - </a:t>
            </a:r>
            <a:r>
              <a:rPr lang="ru-RU" dirty="0"/>
              <a:t>антонимы. </a:t>
            </a:r>
            <a:r>
              <a:rPr lang="ru-RU" dirty="0" smtClean="0"/>
              <a:t>30 </a:t>
            </a:r>
            <a:r>
              <a:rPr lang="ru-RU" dirty="0"/>
              <a:t>баллов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3238" y="1661746"/>
            <a:ext cx="4721469" cy="4434254"/>
          </a:xfrm>
        </p:spPr>
        <p:txBody>
          <a:bodyPr/>
          <a:lstStyle/>
          <a:p>
            <a:r>
              <a:rPr lang="ru-RU" sz="2800" b="1" dirty="0" smtClean="0"/>
              <a:t>За тридевять земель</a:t>
            </a:r>
          </a:p>
          <a:p>
            <a:endParaRPr lang="ru-RU" b="1" dirty="0" smtClean="0"/>
          </a:p>
          <a:p>
            <a:pPr marL="0" indent="0">
              <a:buNone/>
            </a:pPr>
            <a:r>
              <a:rPr lang="ru-RU" sz="2800" dirty="0" smtClean="0">
                <a:solidFill>
                  <a:schemeClr val="accent2"/>
                </a:solidFill>
              </a:rPr>
              <a:t>- рукой подать</a:t>
            </a:r>
          </a:p>
          <a:p>
            <a:pPr marL="342900" indent="-342900">
              <a:buFontTx/>
              <a:buChar char="-"/>
            </a:pPr>
            <a:endParaRPr lang="ru-RU" sz="2800" dirty="0" smtClean="0">
              <a:solidFill>
                <a:schemeClr val="accent2"/>
              </a:solidFill>
            </a:endParaRPr>
          </a:p>
          <a:p>
            <a:pPr marL="0" indent="0">
              <a:buNone/>
            </a:pPr>
            <a:r>
              <a:rPr lang="ru-RU" sz="2800" dirty="0" smtClean="0">
                <a:solidFill>
                  <a:schemeClr val="accent2"/>
                </a:solidFill>
              </a:rPr>
              <a:t> За </a:t>
            </a:r>
            <a:r>
              <a:rPr lang="ru-RU" sz="2800" dirty="0">
                <a:solidFill>
                  <a:schemeClr val="accent2"/>
                </a:solidFill>
              </a:rPr>
              <a:t>тридевять </a:t>
            </a:r>
            <a:r>
              <a:rPr lang="ru-RU" sz="2800" dirty="0" smtClean="0">
                <a:solidFill>
                  <a:schemeClr val="accent2"/>
                </a:solidFill>
              </a:rPr>
              <a:t>земель- далеко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chemeClr val="accent2"/>
                </a:solidFill>
              </a:rPr>
              <a:t>Рукой подать- близко</a:t>
            </a:r>
            <a:endParaRPr lang="ru-RU" sz="2800" dirty="0">
              <a:solidFill>
                <a:schemeClr val="accent2"/>
              </a:solidFill>
            </a:endParaRPr>
          </a:p>
          <a:p>
            <a:pPr marL="342900" indent="-342900">
              <a:buFontTx/>
              <a:buChar char="-"/>
            </a:pPr>
            <a:endParaRPr lang="ru-RU" dirty="0"/>
          </a:p>
          <a:p>
            <a:pPr marL="342900" indent="-342900">
              <a:buFontTx/>
              <a:buChar char="-"/>
            </a:pP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33942" t="19808" r="27404" b="11346"/>
          <a:stretch/>
        </p:blipFill>
        <p:spPr>
          <a:xfrm>
            <a:off x="9003320" y="1825625"/>
            <a:ext cx="2892672" cy="3864089"/>
          </a:xfrm>
          <a:prstGeom prst="rect">
            <a:avLst/>
          </a:prstGeom>
        </p:spPr>
      </p:pic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11166231" y="5706208"/>
            <a:ext cx="659423" cy="659423"/>
          </a:xfrm>
          <a:prstGeom prst="actionButtonHom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/>
          <a:srcRect l="9617" t="9247" r="9063" b="9262"/>
          <a:stretch/>
        </p:blipFill>
        <p:spPr>
          <a:xfrm>
            <a:off x="5583115" y="1947421"/>
            <a:ext cx="3420205" cy="3644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231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1049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Фразеологизмы </a:t>
            </a:r>
            <a:r>
              <a:rPr lang="ru-RU" dirty="0"/>
              <a:t>-  </a:t>
            </a:r>
            <a:r>
              <a:rPr lang="ru-RU" dirty="0" smtClean="0"/>
              <a:t>синонимы. </a:t>
            </a:r>
            <a:r>
              <a:rPr lang="ru-RU" dirty="0"/>
              <a:t>4</a:t>
            </a:r>
            <a:r>
              <a:rPr lang="ru-RU" dirty="0" smtClean="0"/>
              <a:t>0 </a:t>
            </a:r>
            <a:r>
              <a:rPr lang="ru-RU" dirty="0"/>
              <a:t>баллов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04447" y="1354015"/>
            <a:ext cx="5169876" cy="4822948"/>
          </a:xfrm>
        </p:spPr>
        <p:txBody>
          <a:bodyPr>
            <a:normAutofit/>
          </a:bodyPr>
          <a:lstStyle/>
          <a:p>
            <a:r>
              <a:rPr lang="ru-RU" dirty="0"/>
              <a:t>     </a:t>
            </a:r>
            <a:r>
              <a:rPr lang="ru-RU" sz="2800" dirty="0"/>
              <a:t>стреляный </a:t>
            </a:r>
            <a:r>
              <a:rPr lang="ru-RU" sz="2800" dirty="0" smtClean="0"/>
              <a:t>воробей  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chemeClr val="accent2"/>
                </a:solidFill>
              </a:rPr>
              <a:t>(Очень </a:t>
            </a:r>
            <a:r>
              <a:rPr lang="ru-RU" sz="2800" dirty="0">
                <a:solidFill>
                  <a:schemeClr val="accent2"/>
                </a:solidFill>
              </a:rPr>
              <a:t>опытный </a:t>
            </a:r>
            <a:r>
              <a:rPr lang="ru-RU" sz="2800" dirty="0" smtClean="0">
                <a:solidFill>
                  <a:schemeClr val="accent2"/>
                </a:solidFill>
              </a:rPr>
              <a:t>человек, которого </a:t>
            </a:r>
            <a:r>
              <a:rPr lang="ru-RU" sz="2800" dirty="0">
                <a:solidFill>
                  <a:schemeClr val="accent2"/>
                </a:solidFill>
              </a:rPr>
              <a:t>трудно провести, обмануть или удивить; бывалый </a:t>
            </a:r>
            <a:r>
              <a:rPr lang="ru-RU" sz="2800" dirty="0" smtClean="0">
                <a:solidFill>
                  <a:schemeClr val="accent2"/>
                </a:solidFill>
              </a:rPr>
              <a:t>человек)</a:t>
            </a:r>
          </a:p>
          <a:p>
            <a:pPr marL="0" indent="0">
              <a:buNone/>
            </a:pPr>
            <a:endParaRPr lang="ru-RU" sz="2800" dirty="0" smtClean="0">
              <a:solidFill>
                <a:schemeClr val="accent2"/>
              </a:solidFill>
            </a:endParaRPr>
          </a:p>
          <a:p>
            <a:pPr marL="0" indent="0">
              <a:buNone/>
            </a:pPr>
            <a:r>
              <a:rPr lang="ru-RU" sz="2800" dirty="0">
                <a:solidFill>
                  <a:schemeClr val="accent2"/>
                </a:solidFill>
              </a:rPr>
              <a:t>-</a:t>
            </a:r>
            <a:r>
              <a:rPr lang="ru-RU" sz="2800" dirty="0" smtClean="0">
                <a:solidFill>
                  <a:schemeClr val="accent2"/>
                </a:solidFill>
              </a:rPr>
              <a:t>тёртый калач 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chemeClr val="accent2"/>
                </a:solidFill>
              </a:rPr>
              <a:t>- собаку съел</a:t>
            </a:r>
            <a:endParaRPr lang="ru-RU" sz="2800" dirty="0">
              <a:solidFill>
                <a:schemeClr val="accent2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/>
          <a:srcRect b="3799"/>
          <a:stretch/>
        </p:blipFill>
        <p:spPr>
          <a:xfrm>
            <a:off x="6080760" y="1510568"/>
            <a:ext cx="5779640" cy="4006972"/>
          </a:xfrm>
          <a:prstGeom prst="rect">
            <a:avLst/>
          </a:prstGeom>
        </p:spPr>
      </p:pic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11166231" y="5706208"/>
            <a:ext cx="659423" cy="659423"/>
          </a:xfrm>
          <a:prstGeom prst="actionButtonHom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0763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7346" y="536331"/>
            <a:ext cx="10271174" cy="106844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Фразеологизмы </a:t>
            </a:r>
            <a:r>
              <a:rPr lang="ru-RU" dirty="0"/>
              <a:t>-  </a:t>
            </a:r>
            <a:r>
              <a:rPr lang="ru-RU" dirty="0" smtClean="0"/>
              <a:t>синонимы. </a:t>
            </a:r>
            <a:r>
              <a:rPr lang="ru-RU" dirty="0"/>
              <a:t>5</a:t>
            </a:r>
            <a:r>
              <a:rPr lang="ru-RU" dirty="0" smtClean="0"/>
              <a:t>0 </a:t>
            </a:r>
            <a:r>
              <a:rPr lang="ru-RU" dirty="0"/>
              <a:t>баллов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746" y="1604778"/>
            <a:ext cx="10835054" cy="4562781"/>
          </a:xfrm>
        </p:spPr>
        <p:txBody>
          <a:bodyPr/>
          <a:lstStyle/>
          <a:p>
            <a:r>
              <a:rPr lang="ru-RU" sz="2800" b="1" dirty="0" smtClean="0"/>
              <a:t>Во </a:t>
            </a:r>
            <a:r>
              <a:rPr lang="ru-RU" sz="2800" b="1" dirty="0"/>
              <a:t>всю </a:t>
            </a:r>
            <a:r>
              <a:rPr lang="ru-RU" sz="2800" b="1" dirty="0" smtClean="0"/>
              <a:t>Ивановскую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chemeClr val="accent2"/>
                </a:solidFill>
              </a:rPr>
              <a:t>(громко)</a:t>
            </a:r>
          </a:p>
          <a:p>
            <a:pPr marL="0" indent="0">
              <a:buNone/>
            </a:pPr>
            <a:r>
              <a:rPr lang="ru-RU" sz="2800" dirty="0">
                <a:solidFill>
                  <a:schemeClr val="accent2"/>
                </a:solidFill>
              </a:rPr>
              <a:t>-во всю </a:t>
            </a:r>
            <a:r>
              <a:rPr lang="ru-RU" sz="2800" dirty="0" smtClean="0">
                <a:solidFill>
                  <a:schemeClr val="accent2"/>
                </a:solidFill>
              </a:rPr>
              <a:t>глотку 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chemeClr val="accent2"/>
                </a:solidFill>
              </a:rPr>
              <a:t>-что </a:t>
            </a:r>
            <a:r>
              <a:rPr lang="ru-RU" sz="2800" dirty="0">
                <a:solidFill>
                  <a:schemeClr val="accent2"/>
                </a:solidFill>
              </a:rPr>
              <a:t>есть </a:t>
            </a:r>
            <a:r>
              <a:rPr lang="ru-RU" sz="2800" dirty="0" smtClean="0">
                <a:solidFill>
                  <a:schemeClr val="accent2"/>
                </a:solidFill>
              </a:rPr>
              <a:t>духу 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chemeClr val="accent2"/>
                </a:solidFill>
              </a:rPr>
              <a:t>- что </a:t>
            </a:r>
            <a:r>
              <a:rPr lang="ru-RU" sz="2800" dirty="0">
                <a:solidFill>
                  <a:schemeClr val="accent2"/>
                </a:solidFill>
              </a:rPr>
              <a:t>есть </a:t>
            </a:r>
            <a:r>
              <a:rPr lang="ru-RU" sz="2800" dirty="0" smtClean="0">
                <a:solidFill>
                  <a:schemeClr val="accent2"/>
                </a:solidFill>
              </a:rPr>
              <a:t>мочи</a:t>
            </a:r>
            <a:endParaRPr lang="ru-RU" sz="2800" dirty="0">
              <a:solidFill>
                <a:schemeClr val="accent2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1122" t="17307" r="11089" b="13076"/>
          <a:stretch/>
        </p:blipFill>
        <p:spPr>
          <a:xfrm>
            <a:off x="5185997" y="1604778"/>
            <a:ext cx="5770559" cy="3873194"/>
          </a:xfrm>
          <a:prstGeom prst="rect">
            <a:avLst/>
          </a:prstGeom>
        </p:spPr>
      </p:pic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11166231" y="5706208"/>
            <a:ext cx="659423" cy="659423"/>
          </a:xfrm>
          <a:prstGeom prst="actionButtonHom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4073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Разминка: перечислите признаки фразеологизмов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    Имеют устойчивый состав</a:t>
            </a:r>
          </a:p>
          <a:p>
            <a:r>
              <a:rPr lang="ru-RU" sz="3200" dirty="0" smtClean="0"/>
              <a:t>    В </a:t>
            </a:r>
            <a:r>
              <a:rPr lang="ru-RU" sz="3200" dirty="0"/>
              <a:t>них насчитывается два и более </a:t>
            </a:r>
            <a:r>
              <a:rPr lang="ru-RU" sz="3200" dirty="0" smtClean="0"/>
              <a:t>слов</a:t>
            </a:r>
          </a:p>
          <a:p>
            <a:r>
              <a:rPr lang="ru-RU" sz="3200" dirty="0" smtClean="0"/>
              <a:t>    Имеют переносное значение</a:t>
            </a:r>
          </a:p>
          <a:p>
            <a:r>
              <a:rPr lang="ru-RU" sz="3200" dirty="0" smtClean="0"/>
              <a:t>    Имеют исторические корни</a:t>
            </a:r>
          </a:p>
          <a:p>
            <a:r>
              <a:rPr lang="ru-RU" sz="3200" dirty="0" smtClean="0"/>
              <a:t>    Являются единым членом предложения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696168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2"/>
                </a:solidFill>
              </a:rPr>
              <a:t>           Молодцы! Спасибо за старание!</a:t>
            </a:r>
            <a:endParaRPr lang="ru-RU" dirty="0">
              <a:solidFill>
                <a:schemeClr val="accent2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9302" t="27213" r="13660" b="6604"/>
          <a:stretch/>
        </p:blipFill>
        <p:spPr>
          <a:xfrm>
            <a:off x="3569677" y="2053419"/>
            <a:ext cx="5052060" cy="3740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6570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Используемые </a:t>
            </a:r>
            <a:r>
              <a:rPr lang="ru-RU" dirty="0" err="1" smtClean="0"/>
              <a:t>интернет-ресурсы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6670" y="1965960"/>
            <a:ext cx="11447584" cy="4130040"/>
          </a:xfrm>
        </p:spPr>
        <p:txBody>
          <a:bodyPr>
            <a:normAutofit/>
          </a:bodyPr>
          <a:lstStyle/>
          <a:p>
            <a:r>
              <a:rPr lang="ru-RU" dirty="0">
                <a:hlinkClick r:id="rId2"/>
              </a:rPr>
              <a:t>Фразеологический словарь русского литературного языка и выражений Федорова. Онлайн издание. https://rus-phraseology-dict.slovaronline.com/?</a:t>
            </a:r>
            <a:r>
              <a:rPr lang="ru-RU" dirty="0" smtClean="0">
                <a:hlinkClick r:id="rId2"/>
              </a:rPr>
              <a:t>ysclid=l0yz5c7svt</a:t>
            </a:r>
          </a:p>
          <a:p>
            <a:r>
              <a:rPr lang="ru-RU" dirty="0" err="1" smtClean="0">
                <a:hlinkClick r:id="rId2"/>
              </a:rPr>
              <a:t>Хобобо</a:t>
            </a:r>
            <a:r>
              <a:rPr lang="ru-RU" dirty="0" smtClean="0">
                <a:hlinkClick r:id="rId2"/>
              </a:rPr>
              <a:t>. Библиотека </a:t>
            </a:r>
            <a:r>
              <a:rPr lang="ru-RU" dirty="0">
                <a:hlinkClick r:id="rId2"/>
              </a:rPr>
              <a:t>русских </a:t>
            </a:r>
            <a:r>
              <a:rPr lang="ru-RU" dirty="0" smtClean="0">
                <a:hlinkClick r:id="rId2"/>
              </a:rPr>
              <a:t>народных сказок.</a:t>
            </a:r>
            <a:r>
              <a:rPr lang="en-US" dirty="0" smtClean="0">
                <a:hlinkClick r:id="rId2"/>
              </a:rPr>
              <a:t>https://www.hobobo.ru/poslovitsy-i-pogovorki/frazeologizmy-o-shkole/</a:t>
            </a:r>
            <a:endParaRPr lang="ru-RU" dirty="0" smtClean="0"/>
          </a:p>
          <a:p>
            <a:r>
              <a:rPr lang="ru-RU" dirty="0" smtClean="0">
                <a:hlinkClick r:id="rId3"/>
              </a:rPr>
              <a:t>Познавательно- развлекательный проект «Мадам жизнь»: </a:t>
            </a:r>
            <a:r>
              <a:rPr lang="en-US" dirty="0" smtClean="0">
                <a:hlinkClick r:id="rId3"/>
              </a:rPr>
              <a:t>https</a:t>
            </a:r>
            <a:r>
              <a:rPr lang="en-US" dirty="0">
                <a:hlinkClick r:id="rId3"/>
              </a:rPr>
              <a:t>://madamelavie.ru/frazeologizmy/frazeologizmy_yazyk</a:t>
            </a:r>
            <a:r>
              <a:rPr lang="en-US" dirty="0" smtClean="0">
                <a:hlinkClick r:id="rId3"/>
              </a:rPr>
              <a:t>/</a:t>
            </a:r>
            <a:endParaRPr lang="ru-RU" dirty="0">
              <a:hlinkClick r:id="rId4"/>
            </a:endParaRPr>
          </a:p>
          <a:p>
            <a:r>
              <a:rPr lang="ru-RU" dirty="0" smtClean="0">
                <a:hlinkClick r:id="rId4"/>
              </a:rPr>
              <a:t> Статья: </a:t>
            </a:r>
            <a:r>
              <a:rPr lang="ru-RU" dirty="0">
                <a:hlinkClick r:id="rId4"/>
              </a:rPr>
              <a:t>Фразеологизмы о школе, учебе, грамотности </a:t>
            </a:r>
            <a:r>
              <a:rPr lang="ru-RU" dirty="0" smtClean="0">
                <a:hlinkClick r:id="rId4"/>
              </a:rPr>
              <a:t> </a:t>
            </a:r>
            <a:r>
              <a:rPr lang="ru-RU" dirty="0">
                <a:hlinkClick r:id="rId4"/>
              </a:rPr>
              <a:t>https://burido.ru/1166-frazeologizmy-o-shkole-uchebe-gramotnosti на сайте </a:t>
            </a:r>
            <a:r>
              <a:rPr lang="ru-RU" dirty="0" err="1" smtClean="0">
                <a:hlinkClick r:id="rId4"/>
              </a:rPr>
              <a:t>Буридо</a:t>
            </a:r>
            <a:r>
              <a:rPr lang="ru-RU" dirty="0" smtClean="0">
                <a:hlinkClick r:id="rId4"/>
              </a:rPr>
              <a:t> </a:t>
            </a:r>
            <a:endParaRPr lang="ru-RU" dirty="0"/>
          </a:p>
          <a:p>
            <a:r>
              <a:rPr lang="ru-RU" dirty="0" err="1" smtClean="0"/>
              <a:t>Фоксфорд</a:t>
            </a:r>
            <a:r>
              <a:rPr lang="ru-RU" dirty="0" smtClean="0"/>
              <a:t>: </a:t>
            </a:r>
            <a:r>
              <a:rPr lang="en-US" dirty="0" smtClean="0"/>
              <a:t>https</a:t>
            </a:r>
            <a:r>
              <a:rPr lang="en-US" dirty="0"/>
              <a:t>://foxford.ru/wiki/russkiy-yazyk/frazeologizmy</a:t>
            </a: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5682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7154" y="365125"/>
            <a:ext cx="10386646" cy="839421"/>
          </a:xfrm>
        </p:spPr>
        <p:txBody>
          <a:bodyPr/>
          <a:lstStyle/>
          <a:p>
            <a:r>
              <a:rPr lang="ru-RU" dirty="0" smtClean="0"/>
              <a:t>                               </a:t>
            </a:r>
            <a:r>
              <a:rPr lang="ru-RU" sz="4800" b="1" dirty="0" smtClean="0"/>
              <a:t>Викторина </a:t>
            </a:r>
            <a:endParaRPr lang="ru-RU" sz="4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0208195"/>
              </p:ext>
            </p:extLst>
          </p:nvPr>
        </p:nvGraphicFramePr>
        <p:xfrm>
          <a:off x="492368" y="1345222"/>
          <a:ext cx="11280534" cy="5197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80089">
                  <a:extLst>
                    <a:ext uri="{9D8B030D-6E8A-4147-A177-3AD203B41FA5}">
                      <a16:colId xmlns:a16="http://schemas.microsoft.com/office/drawing/2014/main" val="3608159362"/>
                    </a:ext>
                  </a:extLst>
                </a:gridCol>
                <a:gridCol w="1880089">
                  <a:extLst>
                    <a:ext uri="{9D8B030D-6E8A-4147-A177-3AD203B41FA5}">
                      <a16:colId xmlns:a16="http://schemas.microsoft.com/office/drawing/2014/main" val="278701992"/>
                    </a:ext>
                  </a:extLst>
                </a:gridCol>
                <a:gridCol w="1880089">
                  <a:extLst>
                    <a:ext uri="{9D8B030D-6E8A-4147-A177-3AD203B41FA5}">
                      <a16:colId xmlns:a16="http://schemas.microsoft.com/office/drawing/2014/main" val="1352775079"/>
                    </a:ext>
                  </a:extLst>
                </a:gridCol>
                <a:gridCol w="1880089">
                  <a:extLst>
                    <a:ext uri="{9D8B030D-6E8A-4147-A177-3AD203B41FA5}">
                      <a16:colId xmlns:a16="http://schemas.microsoft.com/office/drawing/2014/main" val="3883700302"/>
                    </a:ext>
                  </a:extLst>
                </a:gridCol>
                <a:gridCol w="1880089">
                  <a:extLst>
                    <a:ext uri="{9D8B030D-6E8A-4147-A177-3AD203B41FA5}">
                      <a16:colId xmlns:a16="http://schemas.microsoft.com/office/drawing/2014/main" val="3833787178"/>
                    </a:ext>
                  </a:extLst>
                </a:gridCol>
                <a:gridCol w="1880089">
                  <a:extLst>
                    <a:ext uri="{9D8B030D-6E8A-4147-A177-3AD203B41FA5}">
                      <a16:colId xmlns:a16="http://schemas.microsoft.com/office/drawing/2014/main" val="1541482966"/>
                    </a:ext>
                  </a:extLst>
                </a:gridCol>
              </a:tblGrid>
              <a:tr h="829257">
                <a:tc>
                  <a:txBody>
                    <a:bodyPr/>
                    <a:lstStyle/>
                    <a:p>
                      <a:r>
                        <a:rPr lang="ru-RU" dirty="0" smtClean="0"/>
                        <a:t>Фразеологизмы о языке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2" action="ppaction://hlinksldjump"/>
                        </a:rPr>
                        <a:t>10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3" action="ppaction://hlinksldjump"/>
                        </a:rPr>
                        <a:t>20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4" action="ppaction://hlinksldjump"/>
                        </a:rPr>
                        <a:t>30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5" action="ppaction://hlinksldjump"/>
                        </a:rPr>
                        <a:t>40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6" action="ppaction://hlinksldjump"/>
                        </a:rPr>
                        <a:t>50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890145"/>
                  </a:ext>
                </a:extLst>
              </a:tr>
              <a:tr h="1078034">
                <a:tc>
                  <a:txBody>
                    <a:bodyPr/>
                    <a:lstStyle/>
                    <a:p>
                      <a:r>
                        <a:rPr lang="ru-RU" dirty="0" smtClean="0"/>
                        <a:t>Фразеологизмы об учёбе, знаниях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7" action="ppaction://hlinksldjump"/>
                        </a:rPr>
                        <a:t>10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8" action="ppaction://hlinksldjump"/>
                        </a:rPr>
                        <a:t>20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9" action="ppaction://hlinksldjump"/>
                        </a:rPr>
                        <a:t>30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10" action="ppaction://hlinksldjump"/>
                        </a:rPr>
                        <a:t>40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11" action="ppaction://hlinksldjump"/>
                        </a:rPr>
                        <a:t>50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38160852"/>
                  </a:ext>
                </a:extLst>
              </a:tr>
              <a:tr h="829257">
                <a:tc>
                  <a:txBody>
                    <a:bodyPr/>
                    <a:lstStyle/>
                    <a:p>
                      <a:r>
                        <a:rPr lang="ru-RU" dirty="0" smtClean="0"/>
                        <a:t>Фразеологизмы о дружбе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12" action="ppaction://hlinksldjump"/>
                        </a:rPr>
                        <a:t>10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13" action="ppaction://hlinksldjump"/>
                        </a:rPr>
                        <a:t>20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14" action="ppaction://hlinksldjump"/>
                        </a:rPr>
                        <a:t>30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15" action="ppaction://hlinksldjump"/>
                        </a:rPr>
                        <a:t>40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16" action="ppaction://hlinksldjump"/>
                        </a:rPr>
                        <a:t>50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1956603"/>
                  </a:ext>
                </a:extLst>
              </a:tr>
              <a:tr h="829257">
                <a:tc>
                  <a:txBody>
                    <a:bodyPr/>
                    <a:lstStyle/>
                    <a:p>
                      <a:r>
                        <a:rPr lang="ru-RU" dirty="0" smtClean="0"/>
                        <a:t>Фразеологизмы о труде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17" action="ppaction://hlinksldjump"/>
                        </a:rPr>
                        <a:t>10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18" action="ppaction://hlinksldjump"/>
                        </a:rPr>
                        <a:t>20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19" action="ppaction://hlinksldjump"/>
                        </a:rPr>
                        <a:t>30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20" action="ppaction://hlinksldjump"/>
                        </a:rPr>
                        <a:t>40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21" action="ppaction://hlinksldjump"/>
                        </a:rPr>
                        <a:t>50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6110624"/>
                  </a:ext>
                </a:extLst>
              </a:tr>
              <a:tr h="1265938">
                <a:tc>
                  <a:txBody>
                    <a:bodyPr/>
                    <a:lstStyle/>
                    <a:p>
                      <a:r>
                        <a:rPr lang="ru-RU" dirty="0" smtClean="0"/>
                        <a:t>Фразеологизмы-  синонимы,</a:t>
                      </a:r>
                      <a:r>
                        <a:rPr lang="ru-RU" baseline="0" dirty="0" smtClean="0"/>
                        <a:t> антонимы</a:t>
                      </a:r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22" action="ppaction://hlinksldjump"/>
                        </a:rPr>
                        <a:t>10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23" action="ppaction://hlinksldjump"/>
                        </a:rPr>
                        <a:t>20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24" action="ppaction://hlinksldjump"/>
                        </a:rPr>
                        <a:t>30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25" action="ppaction://hlinksldjump"/>
                        </a:rPr>
                        <a:t>40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26" action="ppaction://hlinksldjump"/>
                        </a:rPr>
                        <a:t>50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47431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0339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008185"/>
          </a:xfrm>
        </p:spPr>
        <p:txBody>
          <a:bodyPr>
            <a:normAutofit fontScale="90000"/>
          </a:bodyPr>
          <a:lstStyle/>
          <a:p>
            <a:r>
              <a:rPr lang="ru-RU" sz="4000" dirty="0" smtClean="0"/>
              <a:t>    Фразеологизмы </a:t>
            </a:r>
            <a:r>
              <a:rPr lang="ru-RU" sz="4000" dirty="0"/>
              <a:t>о языке. </a:t>
            </a:r>
            <a:r>
              <a:rPr lang="ru-RU" sz="4000" dirty="0" smtClean="0"/>
              <a:t>10 </a:t>
            </a:r>
            <a:r>
              <a:rPr lang="ru-RU" sz="4000" dirty="0"/>
              <a:t>баллов </a:t>
            </a:r>
            <a:br>
              <a:rPr lang="ru-RU" sz="4000" dirty="0"/>
            </a:br>
            <a:endParaRPr lang="ru-RU" sz="40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9510" t="12918" r="5960" b="21335"/>
          <a:stretch/>
        </p:blipFill>
        <p:spPr>
          <a:xfrm>
            <a:off x="7359162" y="2268416"/>
            <a:ext cx="2998176" cy="218496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800100" y="1617785"/>
            <a:ext cx="83439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chemeClr val="accent1"/>
                </a:solidFill>
              </a:rPr>
              <a:t>Чесать языки</a:t>
            </a:r>
            <a:endParaRPr lang="ru-RU" sz="2800" b="1" dirty="0">
              <a:solidFill>
                <a:schemeClr val="accent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30824" y="2387190"/>
            <a:ext cx="5301762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r>
              <a:rPr lang="ru-RU" sz="2800" dirty="0" smtClean="0">
                <a:solidFill>
                  <a:schemeClr val="accent2"/>
                </a:solidFill>
              </a:rPr>
              <a:t>- вести </a:t>
            </a:r>
            <a:r>
              <a:rPr lang="ru-RU" sz="2800" dirty="0">
                <a:solidFill>
                  <a:schemeClr val="accent2"/>
                </a:solidFill>
              </a:rPr>
              <a:t>пустые или многословные разговоры, переливать из пустого в порожнее</a:t>
            </a:r>
            <a:r>
              <a:rPr lang="ru-RU" sz="2800" dirty="0" smtClean="0">
                <a:solidFill>
                  <a:schemeClr val="accent2"/>
                </a:solidFill>
              </a:rPr>
              <a:t>, </a:t>
            </a:r>
            <a:r>
              <a:rPr lang="ru-RU" sz="2800" dirty="0">
                <a:solidFill>
                  <a:schemeClr val="accent2"/>
                </a:solidFill>
              </a:rPr>
              <a:t>болтать попусту. Возможно и другое значение – судачить, обсуждать кого-либо.</a:t>
            </a:r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11166231" y="5706208"/>
            <a:ext cx="659423" cy="659423"/>
          </a:xfrm>
          <a:prstGeom prst="actionButtonHom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0253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7346" y="609600"/>
            <a:ext cx="10271174" cy="1356360"/>
          </a:xfrm>
        </p:spPr>
        <p:txBody>
          <a:bodyPr>
            <a:normAutofit/>
          </a:bodyPr>
          <a:lstStyle/>
          <a:p>
            <a:r>
              <a:rPr lang="ru-RU" sz="4000" dirty="0" smtClean="0"/>
              <a:t>           Фразеологизмы </a:t>
            </a:r>
            <a:r>
              <a:rPr lang="ru-RU" sz="4000" dirty="0"/>
              <a:t>о языке. </a:t>
            </a:r>
            <a:r>
              <a:rPr lang="ru-RU" sz="4000" dirty="0" smtClean="0"/>
              <a:t>20 </a:t>
            </a:r>
            <a:r>
              <a:rPr lang="ru-RU" sz="4000" dirty="0"/>
              <a:t>баллов </a:t>
            </a:r>
            <a:br>
              <a:rPr lang="ru-RU" sz="4000" dirty="0"/>
            </a:b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3916" y="1899138"/>
            <a:ext cx="10461956" cy="4196862"/>
          </a:xfrm>
        </p:spPr>
        <p:txBody>
          <a:bodyPr/>
          <a:lstStyle/>
          <a:p>
            <a:r>
              <a:rPr lang="ru-RU" sz="2800" b="1" dirty="0"/>
              <a:t>Язык на плече </a:t>
            </a: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sz="2800" dirty="0" smtClean="0">
                <a:solidFill>
                  <a:schemeClr val="accent2"/>
                </a:solidFill>
              </a:rPr>
              <a:t>- о </a:t>
            </a:r>
            <a:r>
              <a:rPr lang="ru-RU" sz="2800" dirty="0">
                <a:solidFill>
                  <a:schemeClr val="accent2"/>
                </a:solidFill>
              </a:rPr>
              <a:t>человеке, который очень </a:t>
            </a:r>
            <a:r>
              <a:rPr lang="ru-RU" sz="2800" dirty="0" smtClean="0">
                <a:solidFill>
                  <a:schemeClr val="accent2"/>
                </a:solidFill>
              </a:rPr>
              <a:t>устал</a:t>
            </a:r>
            <a:endParaRPr lang="ru-RU" sz="2800" dirty="0">
              <a:solidFill>
                <a:schemeClr val="accent2"/>
              </a:solidFill>
            </a:endParaRPr>
          </a:p>
          <a:p>
            <a:endParaRPr lang="ru-RU" dirty="0">
              <a:solidFill>
                <a:schemeClr val="accent2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5373" y="1622516"/>
            <a:ext cx="5338396" cy="4347827"/>
          </a:xfrm>
          <a:prstGeom prst="rect">
            <a:avLst/>
          </a:prstGeom>
        </p:spPr>
      </p:pic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11166231" y="5706208"/>
            <a:ext cx="659423" cy="659423"/>
          </a:xfrm>
          <a:prstGeom prst="actionButtonHom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7559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609600"/>
            <a:ext cx="10561320" cy="1356360"/>
          </a:xfrm>
        </p:spPr>
        <p:txBody>
          <a:bodyPr>
            <a:normAutofit/>
          </a:bodyPr>
          <a:lstStyle/>
          <a:p>
            <a:r>
              <a:rPr lang="ru-RU" dirty="0" smtClean="0"/>
              <a:t>         </a:t>
            </a:r>
            <a:r>
              <a:rPr lang="ru-RU" sz="4000" dirty="0" smtClean="0"/>
              <a:t>Фразеологизмы </a:t>
            </a:r>
            <a:r>
              <a:rPr lang="ru-RU" sz="4000" dirty="0"/>
              <a:t>о языке. </a:t>
            </a:r>
            <a:r>
              <a:rPr lang="ru-RU" sz="4000" dirty="0" smtClean="0"/>
              <a:t>3</a:t>
            </a:r>
            <a:r>
              <a:rPr lang="ru-RU" sz="4000" dirty="0"/>
              <a:t>0</a:t>
            </a:r>
            <a:r>
              <a:rPr lang="ru-RU" sz="4000" dirty="0" smtClean="0"/>
              <a:t> </a:t>
            </a:r>
            <a:r>
              <a:rPr lang="ru-RU" sz="4000" dirty="0"/>
              <a:t>баллов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47346" y="2057400"/>
            <a:ext cx="10268525" cy="4038600"/>
          </a:xfrm>
        </p:spPr>
        <p:txBody>
          <a:bodyPr/>
          <a:lstStyle/>
          <a:p>
            <a:r>
              <a:rPr lang="ru-RU" sz="2800" b="1" dirty="0"/>
              <a:t>Язык заплетается </a:t>
            </a:r>
            <a:endParaRPr lang="ru-RU" sz="2800" b="1" dirty="0" smtClean="0"/>
          </a:p>
          <a:p>
            <a:endParaRPr lang="ru-RU" b="1" dirty="0" smtClean="0"/>
          </a:p>
          <a:p>
            <a:pPr marL="45720" indent="0">
              <a:buNone/>
            </a:pPr>
            <a:r>
              <a:rPr lang="ru-RU" sz="2800" dirty="0" smtClean="0">
                <a:solidFill>
                  <a:schemeClr val="accent2"/>
                </a:solidFill>
              </a:rPr>
              <a:t>- о </a:t>
            </a:r>
            <a:r>
              <a:rPr lang="ru-RU" sz="2800" dirty="0">
                <a:solidFill>
                  <a:schemeClr val="accent2"/>
                </a:solidFill>
              </a:rPr>
              <a:t>неспособности внятно и связно </a:t>
            </a:r>
            <a:r>
              <a:rPr lang="ru-RU" sz="2800" dirty="0" smtClean="0">
                <a:solidFill>
                  <a:schemeClr val="accent2"/>
                </a:solidFill>
              </a:rPr>
              <a:t>говорить</a:t>
            </a:r>
          </a:p>
          <a:p>
            <a:pPr>
              <a:buFontTx/>
              <a:buChar char="-"/>
            </a:pPr>
            <a:endParaRPr lang="ru-RU" dirty="0"/>
          </a:p>
          <a:p>
            <a:pPr>
              <a:buFontTx/>
              <a:buChar char="-"/>
            </a:pPr>
            <a:endParaRPr lang="ru-RU" dirty="0"/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0894" y="1717188"/>
            <a:ext cx="3689105" cy="3689105"/>
          </a:xfrm>
          <a:prstGeom prst="rect">
            <a:avLst/>
          </a:prstGeom>
        </p:spPr>
      </p:pic>
      <p:sp>
        <p:nvSpPr>
          <p:cNvPr id="8" name="Управляющая кнопка: домой 7">
            <a:hlinkClick r:id="rId3" action="ppaction://hlinksldjump" highlightClick="1"/>
          </p:cNvPr>
          <p:cNvSpPr/>
          <p:nvPr/>
        </p:nvSpPr>
        <p:spPr>
          <a:xfrm>
            <a:off x="11166231" y="5706208"/>
            <a:ext cx="659423" cy="659423"/>
          </a:xfrm>
          <a:prstGeom prst="actionButtonHom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9632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99" y="609600"/>
            <a:ext cx="10251831" cy="1356360"/>
          </a:xfrm>
        </p:spPr>
        <p:txBody>
          <a:bodyPr>
            <a:normAutofit/>
          </a:bodyPr>
          <a:lstStyle/>
          <a:p>
            <a:r>
              <a:rPr lang="ru-RU" dirty="0"/>
              <a:t>Фразеологизмы о языке. </a:t>
            </a:r>
            <a:r>
              <a:rPr lang="ru-RU" dirty="0" smtClean="0"/>
              <a:t> 40 </a:t>
            </a:r>
            <a:r>
              <a:rPr lang="ru-RU" dirty="0"/>
              <a:t>баллов 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1500" y="2057400"/>
            <a:ext cx="5583115" cy="4038600"/>
          </a:xfrm>
        </p:spPr>
        <p:txBody>
          <a:bodyPr/>
          <a:lstStyle/>
          <a:p>
            <a:r>
              <a:rPr lang="ru-RU" sz="2800" b="1" dirty="0"/>
              <a:t>Язык до Киева </a:t>
            </a:r>
            <a:r>
              <a:rPr lang="ru-RU" sz="2800" b="1" dirty="0" smtClean="0"/>
              <a:t>доведет </a:t>
            </a:r>
          </a:p>
          <a:p>
            <a:pPr marL="45720" indent="0">
              <a:buNone/>
            </a:pPr>
            <a:endParaRPr lang="ru-RU" sz="2800" dirty="0">
              <a:solidFill>
                <a:schemeClr val="accent2"/>
              </a:solidFill>
            </a:endParaRPr>
          </a:p>
          <a:p>
            <a:pPr marL="0" indent="0">
              <a:buNone/>
            </a:pPr>
            <a:r>
              <a:rPr lang="ru-RU" sz="2800" dirty="0">
                <a:solidFill>
                  <a:schemeClr val="accent2"/>
                </a:solidFill>
              </a:rPr>
              <a:t>-</a:t>
            </a:r>
            <a:r>
              <a:rPr lang="ru-RU" sz="2800" dirty="0" smtClean="0">
                <a:solidFill>
                  <a:schemeClr val="accent2"/>
                </a:solidFill>
              </a:rPr>
              <a:t>пожелание </a:t>
            </a:r>
            <a:r>
              <a:rPr lang="ru-RU" sz="2800" dirty="0">
                <a:solidFill>
                  <a:schemeClr val="accent2"/>
                </a:solidFill>
              </a:rPr>
              <a:t>путешествующему или ищущему определенное место почаще спрашивать правильную </a:t>
            </a:r>
            <a:r>
              <a:rPr lang="ru-RU" sz="2800" dirty="0" smtClean="0">
                <a:solidFill>
                  <a:schemeClr val="accent2"/>
                </a:solidFill>
              </a:rPr>
              <a:t>дорогу</a:t>
            </a:r>
            <a:endParaRPr lang="ru-RU" dirty="0">
              <a:solidFill>
                <a:schemeClr val="accent2"/>
              </a:solidFill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9192" y="1722866"/>
            <a:ext cx="4560277" cy="2565156"/>
          </a:xfrm>
          <a:prstGeom prst="rect">
            <a:avLst/>
          </a:prstGeom>
        </p:spPr>
      </p:pic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11166231" y="5706208"/>
            <a:ext cx="659423" cy="659423"/>
          </a:xfrm>
          <a:prstGeom prst="actionButtonHom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7454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1162" y="609600"/>
            <a:ext cx="10517358" cy="1356360"/>
          </a:xfrm>
        </p:spPr>
        <p:txBody>
          <a:bodyPr>
            <a:noAutofit/>
          </a:bodyPr>
          <a:lstStyle/>
          <a:p>
            <a:r>
              <a:rPr lang="ru-RU" sz="4000" dirty="0" smtClean="0"/>
              <a:t>            Фразеологизмы </a:t>
            </a:r>
            <a:r>
              <a:rPr lang="ru-RU" sz="4000" dirty="0"/>
              <a:t>о языке. </a:t>
            </a:r>
            <a:r>
              <a:rPr lang="ru-RU" sz="4000" dirty="0" smtClean="0"/>
              <a:t> 50 </a:t>
            </a:r>
            <a:r>
              <a:rPr lang="ru-RU" sz="4000" dirty="0"/>
              <a:t>баллов </a:t>
            </a:r>
            <a:br>
              <a:rPr lang="ru-RU" sz="4000" dirty="0"/>
            </a:b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6978162" cy="4351338"/>
          </a:xfrm>
        </p:spPr>
        <p:txBody>
          <a:bodyPr/>
          <a:lstStyle/>
          <a:p>
            <a:pPr lvl="0"/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Эзопов язык </a:t>
            </a:r>
            <a:endParaRPr lang="ru-RU" dirty="0" smtClean="0">
              <a:solidFill>
                <a:prstClr val="black"/>
              </a:solidFill>
            </a:endParaRPr>
          </a:p>
          <a:p>
            <a:pPr marL="0" lvl="0" indent="0">
              <a:buNone/>
            </a:pPr>
            <a:r>
              <a:rPr lang="ru-RU" sz="2800" dirty="0" smtClean="0">
                <a:solidFill>
                  <a:schemeClr val="accent2"/>
                </a:solidFill>
              </a:rPr>
              <a:t>- язык </a:t>
            </a:r>
            <a:r>
              <a:rPr lang="ru-RU" sz="2800" dirty="0">
                <a:solidFill>
                  <a:schemeClr val="accent2"/>
                </a:solidFill>
              </a:rPr>
              <a:t>иносказаний, когда основной смысл маскируется с помощью </a:t>
            </a:r>
            <a:r>
              <a:rPr lang="ru-RU" sz="2800" dirty="0" smtClean="0">
                <a:solidFill>
                  <a:schemeClr val="accent2"/>
                </a:solidFill>
              </a:rPr>
              <a:t>аллегорий</a:t>
            </a:r>
            <a:endParaRPr lang="ru-RU" sz="2800" dirty="0">
              <a:solidFill>
                <a:schemeClr val="accent2"/>
              </a:solidFill>
            </a:endParaRPr>
          </a:p>
          <a:p>
            <a:endParaRPr lang="ru-RU" sz="2800" dirty="0">
              <a:solidFill>
                <a:schemeClr val="accent2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661" t="10000" r="62147" b="7949"/>
          <a:stretch/>
        </p:blipFill>
        <p:spPr>
          <a:xfrm>
            <a:off x="8234876" y="1753772"/>
            <a:ext cx="2365130" cy="4135747"/>
          </a:xfrm>
          <a:prstGeom prst="rect">
            <a:avLst/>
          </a:prstGeom>
        </p:spPr>
      </p:pic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11166231" y="5706208"/>
            <a:ext cx="659423" cy="659423"/>
          </a:xfrm>
          <a:prstGeom prst="actionButtonHom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9038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Базис">
  <a:themeElements>
    <a:clrScheme name="Базис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Базис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Базис</Template>
  <TotalTime>728</TotalTime>
  <Words>703</Words>
  <Application>Microsoft Office PowerPoint</Application>
  <PresentationFormat>Широкоэкранный</PresentationFormat>
  <Paragraphs>162</Paragraphs>
  <Slides>31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4" baseType="lpstr">
      <vt:lpstr>Arial</vt:lpstr>
      <vt:lpstr>Corbel</vt:lpstr>
      <vt:lpstr>Базис</vt:lpstr>
      <vt:lpstr>Слово во фразеологических оборотах</vt:lpstr>
      <vt:lpstr> Разминка:  дайте определение фразеологизму</vt:lpstr>
      <vt:lpstr>   Разминка: перечислите признаки фразеологизмов</vt:lpstr>
      <vt:lpstr>                               Викторина </vt:lpstr>
      <vt:lpstr>    Фразеологизмы о языке. 10 баллов  </vt:lpstr>
      <vt:lpstr>           Фразеологизмы о языке. 20 баллов  </vt:lpstr>
      <vt:lpstr>         Фразеологизмы о языке. 30 баллов  </vt:lpstr>
      <vt:lpstr>Фразеологизмы о языке.  40 баллов  </vt:lpstr>
      <vt:lpstr>            Фразеологизмы о языке.  50 баллов  </vt:lpstr>
      <vt:lpstr> Фразеологизмы об учёбе, знаниях. 10 баллов   </vt:lpstr>
      <vt:lpstr> Фразеологизмы об учёбе, знаниях. 20 баллов   </vt:lpstr>
      <vt:lpstr> Фразеологизмы об учёбе, знаниях.30 баллов   </vt:lpstr>
      <vt:lpstr>     Фразеологизмы об учёбе, знаниях. 40 баллов   </vt:lpstr>
      <vt:lpstr> Фразеологизмы об учёбе, знаниях.50 баллов   </vt:lpstr>
      <vt:lpstr> Фразеологизмы о дружбе. 10 баллов    </vt:lpstr>
      <vt:lpstr>Фразеологизмы о дружбе. 20 баллов  </vt:lpstr>
      <vt:lpstr>Фразеологизмы о дружбе. 30 баллов  </vt:lpstr>
      <vt:lpstr>Фразеологизмы о дружбе. 40 баллов  </vt:lpstr>
      <vt:lpstr>Фразеологизмы о дружбе. 50 баллов  </vt:lpstr>
      <vt:lpstr>Фразеологизмы о труде. 10 баллов</vt:lpstr>
      <vt:lpstr>Фразеологизмы о труде. 20 баллов</vt:lpstr>
      <vt:lpstr>Фразеологизмы о труде. 30 баллов </vt:lpstr>
      <vt:lpstr>Фразеологизмы о труде. 40 баллов</vt:lpstr>
      <vt:lpstr>Фразеологизмы о труде. 50 баллов</vt:lpstr>
      <vt:lpstr>Фразеологизмы -антонимы. 10 баллов. </vt:lpstr>
      <vt:lpstr> Фразеологизмы -  антонимы. 20 баллов  </vt:lpstr>
      <vt:lpstr>  Фразеологизмы - антонимы. 30 баллов   </vt:lpstr>
      <vt:lpstr> Фразеологизмы -  синонимы. 40 баллов  </vt:lpstr>
      <vt:lpstr>  Фразеологизмы -  синонимы. 50 баллов  </vt:lpstr>
      <vt:lpstr>           Молодцы! Спасибо за старание!</vt:lpstr>
      <vt:lpstr>Используемые интернет-ресурсы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Слово во фразеологических оборотах</dc:title>
  <dc:creator>Elena</dc:creator>
  <cp:lastModifiedBy>Elena</cp:lastModifiedBy>
  <cp:revision>52</cp:revision>
  <dcterms:created xsi:type="dcterms:W3CDTF">2022-02-27T10:36:31Z</dcterms:created>
  <dcterms:modified xsi:type="dcterms:W3CDTF">2022-03-20T13:30:32Z</dcterms:modified>
</cp:coreProperties>
</file>