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58" r:id="rId18"/>
    <p:sldId id="259" r:id="rId19"/>
    <p:sldId id="268" r:id="rId20"/>
    <p:sldId id="266" r:id="rId21"/>
    <p:sldId id="267" r:id="rId22"/>
    <p:sldId id="273" r:id="rId23"/>
    <p:sldId id="265" r:id="rId24"/>
    <p:sldId id="269" r:id="rId25"/>
    <p:sldId id="270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.jpeg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9.jpeg"/><Relationship Id="rId4" Type="http://schemas.openxmlformats.org/officeDocument/2006/relationships/image" Target="../media/image10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4.jpeg"/><Relationship Id="rId7" Type="http://schemas.openxmlformats.org/officeDocument/2006/relationships/image" Target="../media/image12.jpeg"/><Relationship Id="rId12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11.jpeg"/><Relationship Id="rId5" Type="http://schemas.openxmlformats.org/officeDocument/2006/relationships/image" Target="../media/image13.jpeg"/><Relationship Id="rId10" Type="http://schemas.openxmlformats.org/officeDocument/2006/relationships/image" Target="../media/image15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6.jpeg"/><Relationship Id="rId7" Type="http://schemas.openxmlformats.org/officeDocument/2006/relationships/image" Target="../media/image4.jpeg"/><Relationship Id="rId12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9.jpeg"/><Relationship Id="rId5" Type="http://schemas.openxmlformats.org/officeDocument/2006/relationships/image" Target="../media/image15.jpeg"/><Relationship Id="rId10" Type="http://schemas.openxmlformats.org/officeDocument/2006/relationships/image" Target="../media/image11.jpeg"/><Relationship Id="rId4" Type="http://schemas.openxmlformats.org/officeDocument/2006/relationships/image" Target="../media/image7.jpeg"/><Relationship Id="rId9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5.jpeg"/><Relationship Id="rId7" Type="http://schemas.openxmlformats.org/officeDocument/2006/relationships/image" Target="../media/image12.jpeg"/><Relationship Id="rId12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7.jpeg"/><Relationship Id="rId5" Type="http://schemas.openxmlformats.org/officeDocument/2006/relationships/image" Target="../media/image18.jpeg"/><Relationship Id="rId10" Type="http://schemas.openxmlformats.org/officeDocument/2006/relationships/image" Target="../media/image11.jpeg"/><Relationship Id="rId4" Type="http://schemas.openxmlformats.org/officeDocument/2006/relationships/image" Target="../media/image7.jpeg"/><Relationship Id="rId9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72;&#1076;&#1084;&#1080;&#1085;\Desktop\&#1091;&#1088;&#1086;&#1082;%20&#1089;&#1077;&#1084;&#1080;&#1085;&#1072;&#1088;\&#1076;&#1077;&#1083;&#1086;&#1074;&#1072;&#1103;%20&#1080;&#1075;&#1088;&#1072;.ppt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&#1076;&#1084;&#1080;&#1085;\Desktop\&#1053;&#1086;&#1074;&#1072;&#1103;%20&#1087;&#1072;&#1087;&#1082;&#1072;%20(6)\&#1087;&#1088;&#1080;&#1087;&#1077;&#1074;%20&#1082;&#1086;&#1083;&#1086;&#1076;&#1077;&#1094;.mp3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5.jpeg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1.jpeg"/><Relationship Id="rId10" Type="http://schemas.openxmlformats.org/officeDocument/2006/relationships/image" Target="../media/image12.jpeg"/><Relationship Id="rId4" Type="http://schemas.openxmlformats.org/officeDocument/2006/relationships/image" Target="../media/image10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1196752"/>
            <a:ext cx="7272808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родного русского языка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7а классе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Тема урока </a:t>
            </a: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"Устаревшие слова. Историзмы, архаизмы"</a:t>
            </a:r>
            <a:endParaRPr kumimoji="0" lang="ru-RU" sz="36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9242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9246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47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48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49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50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51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52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53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245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4287" name="AutoShape 15"/>
          <p:cNvSpPr>
            <a:spLocks noChangeArrowheads="1"/>
          </p:cNvSpPr>
          <p:nvPr/>
        </p:nvSpPr>
        <p:spPr bwMode="auto">
          <a:xfrm>
            <a:off x="822325" y="414338"/>
            <a:ext cx="7675563" cy="1736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Что согласно старой русской примете в доме должно быть в единственном экземпляре? </a:t>
            </a:r>
            <a:endParaRPr lang="ru-RU" altLang="ru-RU" sz="2800" b="1"/>
          </a:p>
        </p:txBody>
      </p:sp>
      <p:sp>
        <p:nvSpPr>
          <p:cNvPr id="9220" name="Text Box 16"/>
          <p:cNvSpPr txBox="1">
            <a:spLocks noChangeArrowheads="1"/>
          </p:cNvSpPr>
          <p:nvPr/>
        </p:nvSpPr>
        <p:spPr bwMode="auto">
          <a:xfrm>
            <a:off x="803275" y="28575"/>
            <a:ext cx="7634288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9221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9222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9223" name="AutoShape 32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9224" name="AutoShape 3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9225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9226" name="AutoShape 36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9227" name="AutoShape 3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9228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9229" name="Рисунок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3546475"/>
            <a:ext cx="184785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Рисунок 3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219700"/>
            <a:ext cx="18907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Рисунок 3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2875" y="2098675"/>
            <a:ext cx="1903413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Рисунок 3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Рисунок 3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Рисунок 39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Рисунок 40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Рисунок 41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86525" y="5167313"/>
            <a:ext cx="1905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Рисунок 2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46838" y="2128838"/>
            <a:ext cx="194468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8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9239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9240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9241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10267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10271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2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3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4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5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6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7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78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270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5311" name="AutoShape 15"/>
          <p:cNvSpPr>
            <a:spLocks noChangeArrowheads="1"/>
          </p:cNvSpPr>
          <p:nvPr/>
        </p:nvSpPr>
        <p:spPr bwMode="auto">
          <a:xfrm>
            <a:off x="788988" y="749300"/>
            <a:ext cx="7704137" cy="11922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Как называется деревянная кукла, в которую вставляются куклы?</a:t>
            </a:r>
            <a:endParaRPr lang="ru-RU" altLang="ru-RU" sz="2800" b="1"/>
          </a:p>
        </p:txBody>
      </p:sp>
      <p:sp>
        <p:nvSpPr>
          <p:cNvPr id="10244" name="Text Box 16"/>
          <p:cNvSpPr txBox="1">
            <a:spLocks noChangeArrowheads="1"/>
          </p:cNvSpPr>
          <p:nvPr/>
        </p:nvSpPr>
        <p:spPr bwMode="auto">
          <a:xfrm>
            <a:off x="817563" y="28575"/>
            <a:ext cx="7716837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10245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10246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10247" name="AutoShape 3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257810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300</a:t>
            </a:r>
          </a:p>
        </p:txBody>
      </p:sp>
      <p:sp>
        <p:nvSpPr>
          <p:cNvPr id="10248" name="AutoShape 3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10249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10250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10251" name="AutoShape 3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10252" name="AutoShape 38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10253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10254" name="Рисунок 3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3038" y="2146300"/>
            <a:ext cx="18415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Рисунок 3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3546475"/>
            <a:ext cx="184785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Рисунок 3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9863" y="2146300"/>
            <a:ext cx="187166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Рисунок 3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Рисунок 3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Рисунок 39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Рисунок 40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Рисунок 1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850" y="2139950"/>
            <a:ext cx="19002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Рисунок 42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Рисунок 43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86525" y="5167313"/>
            <a:ext cx="1905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4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10265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10266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11291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11295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96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97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98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99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00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01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02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294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6335" name="AutoShape 15"/>
          <p:cNvSpPr>
            <a:spLocks noChangeArrowheads="1"/>
          </p:cNvSpPr>
          <p:nvPr/>
        </p:nvSpPr>
        <p:spPr bwMode="auto">
          <a:xfrm>
            <a:off x="647700" y="354013"/>
            <a:ext cx="7704138" cy="1736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Деревянное устройство для прядения шерсти, приходящее в действие при помощи ноги?</a:t>
            </a:r>
            <a:r>
              <a:rPr lang="ru-RU" sz="3200" i="1"/>
              <a:t> </a:t>
            </a:r>
            <a:endParaRPr lang="ru-RU" altLang="ru-RU" sz="2800" b="1"/>
          </a:p>
        </p:txBody>
      </p:sp>
      <p:sp>
        <p:nvSpPr>
          <p:cNvPr id="11268" name="Text Box 16"/>
          <p:cNvSpPr txBox="1">
            <a:spLocks noChangeArrowheads="1"/>
          </p:cNvSpPr>
          <p:nvPr/>
        </p:nvSpPr>
        <p:spPr bwMode="auto">
          <a:xfrm>
            <a:off x="762000" y="28575"/>
            <a:ext cx="766127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11269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11270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11271" name="AutoShape 3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257810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300</a:t>
            </a:r>
          </a:p>
        </p:txBody>
      </p:sp>
      <p:sp>
        <p:nvSpPr>
          <p:cNvPr id="11272" name="AutoShape 32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11273" name="AutoShape 3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11274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11275" name="AutoShape 36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11276" name="AutoShape 3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11277" name="AutoShape 38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092700" y="5564188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310</a:t>
            </a:r>
          </a:p>
        </p:txBody>
      </p:sp>
      <p:sp>
        <p:nvSpPr>
          <p:cNvPr id="11278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11279" name="Рисунок 3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913" y="2092325"/>
            <a:ext cx="18700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Рисунок 3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Рисунок 3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850" y="2139950"/>
            <a:ext cx="19002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Рисунок 4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9863" y="2146300"/>
            <a:ext cx="187166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Рисунок 4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Рисунок 42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Рисунок 4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Рисунок 4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Рисунок 4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86525" y="5167313"/>
            <a:ext cx="1905000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Рисунок 1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86288" y="5106988"/>
            <a:ext cx="18732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9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676525" y="5457825"/>
            <a:ext cx="1943100" cy="6461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11290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12315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12319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0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1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2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3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4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5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26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318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7359" name="AutoShape 15"/>
          <p:cNvSpPr>
            <a:spLocks noChangeArrowheads="1"/>
          </p:cNvSpPr>
          <p:nvPr/>
        </p:nvSpPr>
        <p:spPr bwMode="auto">
          <a:xfrm>
            <a:off x="817563" y="958850"/>
            <a:ext cx="7594600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Что такое рушник? </a:t>
            </a:r>
            <a:endParaRPr lang="ru-RU" altLang="ru-RU" sz="2800" b="1"/>
          </a:p>
        </p:txBody>
      </p:sp>
      <p:sp>
        <p:nvSpPr>
          <p:cNvPr id="12292" name="Text Box 16"/>
          <p:cNvSpPr txBox="1">
            <a:spLocks noChangeArrowheads="1"/>
          </p:cNvSpPr>
          <p:nvPr/>
        </p:nvSpPr>
        <p:spPr bwMode="auto">
          <a:xfrm>
            <a:off x="831850" y="28575"/>
            <a:ext cx="7577138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12293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12294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12295" name="AutoShape 3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257810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300</a:t>
            </a:r>
          </a:p>
        </p:txBody>
      </p:sp>
      <p:sp>
        <p:nvSpPr>
          <p:cNvPr id="12296" name="AutoShape 32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092700" y="257810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320</a:t>
            </a:r>
          </a:p>
        </p:txBody>
      </p:sp>
      <p:sp>
        <p:nvSpPr>
          <p:cNvPr id="12297" name="AutoShape 3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12298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12299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12300" name="AutoShape 36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12301" name="AutoShape 3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12302" name="AutoShape 38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092700" y="5564188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310</a:t>
            </a:r>
          </a:p>
        </p:txBody>
      </p:sp>
      <p:sp>
        <p:nvSpPr>
          <p:cNvPr id="12303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12304" name="Рисунок 3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" y="2139950"/>
            <a:ext cx="19002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Рисунок 3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Рисунок 4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9863" y="2146300"/>
            <a:ext cx="187166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Рисунок 4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Рисунок 4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9" name="Рисунок 4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0" name="Рисунок 4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1" name="Рисунок 4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86288" y="5106988"/>
            <a:ext cx="18732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2" name="Рисунок 46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86525" y="5167313"/>
            <a:ext cx="1905000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3" name="Рисунок 1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57713" y="2135188"/>
            <a:ext cx="19446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4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676525" y="5445125"/>
            <a:ext cx="1943100" cy="647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FFFFCC"/>
                </a:solidFill>
              </a:rPr>
              <a:t>валенки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13340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13344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5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6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7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8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9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50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51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343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8383" name="AutoShape 15"/>
          <p:cNvSpPr>
            <a:spLocks noChangeArrowheads="1"/>
          </p:cNvSpPr>
          <p:nvPr/>
        </p:nvSpPr>
        <p:spPr bwMode="auto">
          <a:xfrm>
            <a:off x="871538" y="917575"/>
            <a:ext cx="7483475" cy="11922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Как называется зимняя обувь, валенная из шерсти? </a:t>
            </a:r>
            <a:endParaRPr lang="ru-RU" altLang="ru-RU" sz="2800" b="1"/>
          </a:p>
        </p:txBody>
      </p: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935038" y="0"/>
            <a:ext cx="7405687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13317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289050" y="257810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300</a:t>
            </a:r>
          </a:p>
        </p:txBody>
      </p:sp>
      <p:sp>
        <p:nvSpPr>
          <p:cNvPr id="13318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257810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320</a:t>
            </a:r>
          </a:p>
        </p:txBody>
      </p:sp>
      <p:sp>
        <p:nvSpPr>
          <p:cNvPr id="13319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13320" name="AutoShape 20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87713" y="25908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13321" name="AutoShape 2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13322" name="AutoShape 22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13323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330</a:t>
            </a:r>
          </a:p>
        </p:txBody>
      </p:sp>
      <p:sp>
        <p:nvSpPr>
          <p:cNvPr id="13324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13325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13326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5564188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310</a:t>
            </a:r>
          </a:p>
        </p:txBody>
      </p:sp>
      <p:sp>
        <p:nvSpPr>
          <p:cNvPr id="13327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sp>
        <p:nvSpPr>
          <p:cNvPr id="13328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676525" y="5445125"/>
            <a:ext cx="1943100" cy="647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FFFFCC"/>
                </a:solidFill>
              </a:rPr>
              <a:t>валенки</a:t>
            </a:r>
          </a:p>
        </p:txBody>
      </p:sp>
      <p:pic>
        <p:nvPicPr>
          <p:cNvPr id="13329" name="Рисунок 4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" y="2139950"/>
            <a:ext cx="19002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Рисунок 4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Рисунок 4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7713" y="2135188"/>
            <a:ext cx="19446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Рисунок 4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9863" y="2146300"/>
            <a:ext cx="187166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Рисунок 4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Рисунок 4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Рисунок 46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6" name="Рисунок 47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7" name="Рисунок 4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86288" y="5106988"/>
            <a:ext cx="18732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8" name="Рисунок 49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86525" y="5167313"/>
            <a:ext cx="1905000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Рисунок 2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10338" y="3652838"/>
            <a:ext cx="187007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262313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400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14354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14358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59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0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1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2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3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4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65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357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4340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289050" y="257810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300</a:t>
            </a:r>
          </a:p>
        </p:txBody>
      </p:sp>
      <p:sp>
        <p:nvSpPr>
          <p:cNvPr id="14341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257810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320</a:t>
            </a:r>
          </a:p>
        </p:txBody>
      </p:sp>
      <p:sp>
        <p:nvSpPr>
          <p:cNvPr id="14342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290</a:t>
            </a:r>
          </a:p>
        </p:txBody>
      </p:sp>
      <p:sp>
        <p:nvSpPr>
          <p:cNvPr id="14343" name="AutoShape 20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14344" name="AutoShape 2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14345" name="AutoShape 22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14346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330</a:t>
            </a:r>
          </a:p>
        </p:txBody>
      </p:sp>
      <p:sp>
        <p:nvSpPr>
          <p:cNvPr id="14347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14348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14349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5564188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310</a:t>
            </a:r>
          </a:p>
        </p:txBody>
      </p:sp>
      <p:sp>
        <p:nvSpPr>
          <p:cNvPr id="14350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sp>
        <p:nvSpPr>
          <p:cNvPr id="59423" name="AutoShape 31">
            <a:hlinkClick r:id="rId3" action="ppaction://hlinkpres?slideindex=1&amp;slidetitle=Проект «Колодец»" highlightClick="1"/>
          </p:cNvPr>
          <p:cNvSpPr>
            <a:spLocks noChangeArrowheads="1"/>
          </p:cNvSpPr>
          <p:nvPr/>
        </p:nvSpPr>
        <p:spPr bwMode="auto">
          <a:xfrm>
            <a:off x="8362950" y="5072063"/>
            <a:ext cx="781050" cy="1246187"/>
          </a:xfrm>
          <a:prstGeom prst="actionButtonBlank">
            <a:avLst/>
          </a:prstGeom>
          <a:gradFill rotWithShape="0">
            <a:gsLst>
              <a:gs pos="0">
                <a:srgbClr val="CC9900"/>
              </a:gs>
              <a:gs pos="50000">
                <a:srgbClr val="FFFFCC"/>
              </a:gs>
              <a:gs pos="100000">
                <a:srgbClr val="CC9900"/>
              </a:gs>
            </a:gsLst>
            <a:lin ang="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44" name="припев колоде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9813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80963" y="288925"/>
            <a:ext cx="9224963" cy="65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258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594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>
            <a:hlinkClick r:id="" action="ppaction://hlinkshowjump?jump=lastslideviewed"/>
          </p:cNvPr>
          <p:cNvGraphicFramePr>
            <a:graphicFrameLocks noChangeAspect="1"/>
          </p:cNvGraphicFramePr>
          <p:nvPr/>
        </p:nvGraphicFramePr>
        <p:xfrm>
          <a:off x="0" y="3175"/>
          <a:ext cx="9144000" cy="6854825"/>
        </p:xfrm>
        <a:graphic>
          <a:graphicData uri="http://schemas.openxmlformats.org/presentationml/2006/ole">
            <p:oleObj spid="_x0000_s26626" name="Слайд" r:id="rId4" imgW="4548526" imgH="3407297" progId="PowerPoint.Slide.8">
              <p:embed/>
            </p:oleObj>
          </a:graphicData>
        </a:graphic>
      </p:graphicFrame>
      <p:sp>
        <p:nvSpPr>
          <p:cNvPr id="15363" name="AutoShape 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5873750" y="3527425"/>
            <a:ext cx="1641475" cy="1728788"/>
          </a:xfrm>
          <a:prstGeom prst="actionButtonReturn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ransition advClick="0">
    <p:sndAc>
      <p:stSnd>
        <p:snd r:embed="rId3" name="УТОПИЯ - ошибка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https://thumbs.dreamstime.com/b/%D0%BC%D0%B8-%D1%8B%D0%B9-%D1%88%D0%B0%D1%80%D0%B6-%D0%BC%D0%B0-%D1%8C%D1%87%D0%B8%D0%BA%D0%B0-%D1%81-%D0%BA%D0%BE%D1%81%D1%82%D1%8E%D0%BC%D0%BE%D0%BC-%D0%BA%D0%BE%D1%80%D0%BE-%D1%8F-36398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816424" cy="6120680"/>
          </a:xfrm>
          <a:prstGeom prst="rect">
            <a:avLst/>
          </a:prstGeom>
          <a:noFill/>
        </p:spPr>
      </p:pic>
      <p:pic>
        <p:nvPicPr>
          <p:cNvPr id="17419" name="Picture 11" descr="https://thumbs.dreamstime.com/b/%D0%BF%D0%B5%D1%80%D0%B5%D1%87%D0%B5%D0%BD%D1%8C-07-1671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4832751" cy="5472608"/>
          </a:xfrm>
          <a:prstGeom prst="rect">
            <a:avLst/>
          </a:prstGeom>
          <a:noFill/>
        </p:spPr>
      </p:pic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1187624" y="1628800"/>
            <a:ext cx="34563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ЦАРСКИЙ УКАЗ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славном царстве тридевятом,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государстве тридесятом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Кудыкиной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горой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Живёт царь Горох Второй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Надоело царю батюшке на завалинке сидеть,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 под гусли песенки петь.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Отправил он матушку царицу по амбарам поскрести, по сусекам помести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Пироги, пышки, булки, ватрушки испечь.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Пригласить всех да на пир честной, под широкой сосной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Пир не простой: задания выполнять, хитрость и смекалку проявлять!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43608" y="1412776"/>
            <a:ext cx="6984776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урока 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Устаревшие слова.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Историзмы. Архаизмы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s05.infourok.ru/uploads/ex/0f71/000a6fb0-2173a18b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692696"/>
            <a:ext cx="8316416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урока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расширить представления учащихся об отражении в русском языке истории, материальной и духовной культуры русского народа;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определить причины, по которым слова выходят из активного употребления;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познакомить с лексическим значением устаревших слов разных тематических групп;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обогатить речь учащихся;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речевую культуру учащихся,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совершенствовать коммуникативные навыки в монологе и диалоге;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аналитические умения учащихся.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создать условия, обеспечивающие воспитание интереса к историческому прошлому своей страны и малой родины;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воспитывать бережное отношение к родному языку, к устаревшим словам как части национальной культуры.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836712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Министр, губернатор, полицейский, Рождество, лицей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5842" name="Picture 2" descr="https://i.pinimg.com/736x/d1/18/9d/d1189d6ebbba4a6164f8214518959c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1901011" cy="2376264"/>
          </a:xfrm>
          <a:prstGeom prst="rect">
            <a:avLst/>
          </a:prstGeom>
          <a:noFill/>
        </p:spPr>
      </p:pic>
      <p:pic>
        <p:nvPicPr>
          <p:cNvPr id="35844" name="Picture 4" descr="https://avatars.mds.yandex.net/get-zen_doc/1900266/pub_5d2dbaf0bc228f00aec3696b_5d2dc057e6cb9b00ad9c2844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1882978" cy="2664296"/>
          </a:xfrm>
          <a:prstGeom prst="rect">
            <a:avLst/>
          </a:prstGeom>
          <a:noFill/>
        </p:spPr>
      </p:pic>
      <p:pic>
        <p:nvPicPr>
          <p:cNvPr id="35846" name="Picture 6" descr="https://a.d-cd.net/4AAAAgLpXOA-19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556792"/>
            <a:ext cx="3384376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548680"/>
            <a:ext cx="8352928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№ 1 от царя Гороха: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подберите к данным устаревшим словам современные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(используйте слова для справок)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запишите получившиеся пары.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Внимать, глас, грядущее, десница, изречь, лик, перст, рок, трапеза,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уста, чадо, вопрошать, брадобрей, водомёт.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для справок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спрашивать, парикмахер, , фонтан, слово, будущее, сказать, палец, обед, , губы, слушать, голос, правая рука, лицо, судьба, ребенок.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357639"/>
            <a:ext cx="66967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Кольчуга, кокошник, дворянин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https://www.yuga.ru/media/4c/b1/kolchuga__5uxs6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2694428" cy="3384376"/>
          </a:xfrm>
          <a:prstGeom prst="rect">
            <a:avLst/>
          </a:prstGeom>
          <a:noFill/>
        </p:spPr>
      </p:pic>
      <p:pic>
        <p:nvPicPr>
          <p:cNvPr id="1032" name="Picture 8" descr="https://www.stpgoods.com/media/catalog/product/1/5/155887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44824"/>
            <a:ext cx="3168352" cy="3312368"/>
          </a:xfrm>
          <a:prstGeom prst="rect">
            <a:avLst/>
          </a:prstGeom>
          <a:noFill/>
        </p:spPr>
      </p:pic>
      <p:pic>
        <p:nvPicPr>
          <p:cNvPr id="1036" name="Picture 12" descr="https://i.pinimg.com/736x/31/4d/6a/314d6a2e6f17b14c57a80633d3fd7246--men-wear-white-shir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836712"/>
            <a:ext cx="2126091" cy="3892648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95536" y="5464208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отличие от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архаизмов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историзмы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имеют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синонимической замены в настоящем.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zen_doc/39788/pub_5b9a593031ce1c00a963b8eb_5b9a5e28d2c9b500a9512d22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8496944" cy="4536504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67544" y="340507"/>
            <a:ext cx="770485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Физминутка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Пощелкайте перстами,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Улыбнитесь устами,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Наклоните выю вперёд, назад.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Погладьте свои ланиты.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Подмигните мне правым оком, а теперь -левым 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4513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Инда очи –даже глаза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4968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Молвить, </a:t>
            </a:r>
            <a:r>
              <a:rPr lang="ru-RU" b="1" dirty="0" err="1" smtClean="0">
                <a:solidFill>
                  <a:srgbClr val="00B0F0"/>
                </a:solidFill>
              </a:rPr>
              <a:t>молодица-говорит</a:t>
            </a:r>
            <a:r>
              <a:rPr lang="ru-RU" b="1" dirty="0" smtClean="0">
                <a:solidFill>
                  <a:srgbClr val="00B0F0"/>
                </a:solidFill>
              </a:rPr>
              <a:t> молодая женщина</a:t>
            </a:r>
          </a:p>
          <a:p>
            <a:endParaRPr lang="ru-RU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Ломлива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–упряма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светлой горнице –в светлой комнате</a:t>
            </a:r>
          </a:p>
          <a:p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С лежанкой изразцовой с выжженными уступами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3794" name="Picture 2" descr="https://izrazec.ru/_src/Catalog.Item/217_image/pechvar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12776"/>
            <a:ext cx="3564396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95536" y="655548"/>
            <a:ext cx="828092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 2 от  царя Гороха 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 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текстом</a:t>
            </a:r>
            <a:r>
              <a:rPr lang="ru-RU" sz="28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сказкам А.С.Пушкина</a:t>
            </a:r>
            <a:r>
              <a:rPr lang="ru-RU" sz="28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Поработаем  с текстами сказок,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попробуемь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"расшифровать ", перевести на современный лад устаревшие слова.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сделаем вывод : что изменилось ?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602506"/>
            <a:ext cx="48965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 от  царя Гороха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-на оценку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"4"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и записать 5 пословиц с устаревшими словами;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-на оценку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"5"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используя устаревшие слова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описать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внешность мамы.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8" descr="https://thumbs.dreamstime.com/b/%D0%BC%D0%B8-%D1%8B%D0%B9-%D1%88%D0%B0%D1%80%D0%B6-%D0%BC%D0%B0-%D1%8C%D1%87%D0%B8%D0%BA%D0%B0-%D1%81-%D0%BA%D0%BE%D1%81%D1%82%D1%8E%D0%BC%D0%BE%D0%BC-%D0%BA%D0%BE%D1%80%D0%BE-%D1%8F-36398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4664"/>
            <a:ext cx="3528392" cy="5658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9"/>
          <p:cNvGrpSpPr>
            <a:grpSpLocks/>
          </p:cNvGrpSpPr>
          <p:nvPr/>
        </p:nvGrpSpPr>
        <p:grpSpPr bwMode="auto">
          <a:xfrm>
            <a:off x="711200" y="2328863"/>
            <a:ext cx="7632700" cy="4529137"/>
            <a:chOff x="506" y="1467"/>
            <a:chExt cx="4808" cy="2853"/>
          </a:xfrm>
        </p:grpSpPr>
        <p:sp>
          <p:nvSpPr>
            <p:cNvPr id="2065" name="Rectangle 104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4" name="Group 127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5" name="Group 118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2069" name="Line 13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0" name="Line 14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1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2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3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4" name="Line 12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5" name="Line 2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6" name="Line 101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068" name="Line 1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692150" y="847725"/>
            <a:ext cx="7762875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Если девушка зарделась, значит она ...</a:t>
            </a:r>
            <a:endParaRPr lang="ru-RU" altLang="ru-RU" sz="2800" b="1"/>
          </a:p>
        </p:txBody>
      </p:sp>
      <p:sp>
        <p:nvSpPr>
          <p:cNvPr id="2052" name="Text Box 32"/>
          <p:cNvSpPr txBox="1">
            <a:spLocks noChangeArrowheads="1"/>
          </p:cNvSpPr>
          <p:nvPr/>
        </p:nvSpPr>
        <p:spPr bwMode="auto">
          <a:xfrm>
            <a:off x="706438" y="28575"/>
            <a:ext cx="7772400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2053" name="AutoShape 12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13263" y="4005263"/>
            <a:ext cx="1801812" cy="9191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FFCC"/>
                </a:solidFill>
              </a:rPr>
              <a:t>покраснела</a:t>
            </a:r>
          </a:p>
        </p:txBody>
      </p:sp>
      <p:sp>
        <p:nvSpPr>
          <p:cNvPr id="2054" name="AutoShape 1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849313" y="4070350"/>
            <a:ext cx="1631950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ось</a:t>
            </a:r>
          </a:p>
        </p:txBody>
      </p:sp>
      <p:sp>
        <p:nvSpPr>
          <p:cNvPr id="2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 dirty="0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2056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70425" y="2578100"/>
            <a:ext cx="1566863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2057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2058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673225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2059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48188" y="5554663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2060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662238" y="5592763"/>
            <a:ext cx="1781175" cy="52863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2061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98763" y="4070350"/>
            <a:ext cx="1609725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  <p:sp>
        <p:nvSpPr>
          <p:cNvPr id="2062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  <p:sp>
        <p:nvSpPr>
          <p:cNvPr id="2063" name="AutoShape 2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57488" y="2578100"/>
            <a:ext cx="1744662" cy="5794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дровами</a:t>
            </a:r>
          </a:p>
        </p:txBody>
      </p:sp>
      <p:sp>
        <p:nvSpPr>
          <p:cNvPr id="2064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675438" y="5564188"/>
            <a:ext cx="1397000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око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62025" y="1989138"/>
            <a:ext cx="7632700" cy="4529137"/>
            <a:chOff x="506" y="1467"/>
            <a:chExt cx="4808" cy="2853"/>
          </a:xfrm>
        </p:grpSpPr>
        <p:sp>
          <p:nvSpPr>
            <p:cNvPr id="3090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3094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95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96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97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98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99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0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1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093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8143" name="AutoShape 15"/>
          <p:cNvSpPr>
            <a:spLocks noChangeArrowheads="1"/>
          </p:cNvSpPr>
          <p:nvPr/>
        </p:nvSpPr>
        <p:spPr bwMode="auto">
          <a:xfrm>
            <a:off x="900113" y="723900"/>
            <a:ext cx="7681912" cy="1736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Помните сказку про Колобка, которого испекли из того, что наскребли по сусекам. Что же такое сусек?</a:t>
            </a:r>
            <a:endParaRPr lang="ru-RU" altLang="ru-RU" sz="2800" b="1"/>
          </a:p>
        </p:txBody>
      </p:sp>
      <p:sp>
        <p:nvSpPr>
          <p:cNvPr id="3076" name="Text Box 16"/>
          <p:cNvSpPr txBox="1">
            <a:spLocks noChangeArrowheads="1"/>
          </p:cNvSpPr>
          <p:nvPr/>
        </p:nvSpPr>
        <p:spPr bwMode="auto">
          <a:xfrm>
            <a:off x="928688" y="28575"/>
            <a:ext cx="757872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3077" name="AutoShape 2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085850" y="3776663"/>
            <a:ext cx="1620838" cy="9874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место в амбаре</a:t>
            </a:r>
          </a:p>
        </p:txBody>
      </p:sp>
      <p:sp>
        <p:nvSpPr>
          <p:cNvPr id="3078" name="AutoShape 4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0763" y="3495675"/>
            <a:ext cx="182245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076325" y="2578100"/>
            <a:ext cx="1497013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3081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3082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746875" y="4048125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3083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15138" y="2578100"/>
            <a:ext cx="1519237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3084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00600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3085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3086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984500" y="4076700"/>
            <a:ext cx="1690688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  <p:sp>
        <p:nvSpPr>
          <p:cNvPr id="3087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  <p:sp>
        <p:nvSpPr>
          <p:cNvPr id="3088" name="AutoShape 2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941638" y="2578100"/>
            <a:ext cx="1744662" cy="5794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дровами</a:t>
            </a:r>
          </a:p>
        </p:txBody>
      </p:sp>
      <p:sp>
        <p:nvSpPr>
          <p:cNvPr id="3089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15138" y="5549900"/>
            <a:ext cx="13970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око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4116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4120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1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2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3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4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5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6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7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119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9167" name="AutoShape 15"/>
          <p:cNvSpPr>
            <a:spLocks noChangeArrowheads="1"/>
          </p:cNvSpPr>
          <p:nvPr/>
        </p:nvSpPr>
        <p:spPr bwMode="auto">
          <a:xfrm>
            <a:off x="831850" y="958850"/>
            <a:ext cx="7502525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Чем топят русскую печь?</a:t>
            </a:r>
            <a:endParaRPr lang="ru-RU" altLang="ru-RU" sz="2800" b="1"/>
          </a:p>
        </p:txBody>
      </p:sp>
      <p:sp>
        <p:nvSpPr>
          <p:cNvPr id="4100" name="Text Box 16"/>
          <p:cNvSpPr txBox="1">
            <a:spLocks noChangeArrowheads="1"/>
          </p:cNvSpPr>
          <p:nvPr/>
        </p:nvSpPr>
        <p:spPr bwMode="auto">
          <a:xfrm>
            <a:off x="844550" y="28575"/>
            <a:ext cx="7537450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4101" name="AutoShape 2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57488" y="2578100"/>
            <a:ext cx="1744662" cy="5794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дровами</a:t>
            </a:r>
          </a:p>
        </p:txBody>
      </p:sp>
      <p:sp>
        <p:nvSpPr>
          <p:cNvPr id="4102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4103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4104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545263" y="4070350"/>
            <a:ext cx="1762125" cy="5794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∞</a:t>
            </a:r>
          </a:p>
        </p:txBody>
      </p:sp>
      <p:pic>
        <p:nvPicPr>
          <p:cNvPr id="4105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938" y="3616325"/>
            <a:ext cx="178593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Рисунок 3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3275" y="3627438"/>
            <a:ext cx="1824038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4109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4110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8288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4111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4112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4113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98763" y="4070350"/>
            <a:ext cx="1690687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  <p:sp>
        <p:nvSpPr>
          <p:cNvPr id="4114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  <p:sp>
        <p:nvSpPr>
          <p:cNvPr id="4115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675438" y="5564188"/>
            <a:ext cx="1397000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око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5143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5147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48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49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0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1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2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3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4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146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0191" name="AutoShape 15"/>
          <p:cNvSpPr>
            <a:spLocks noChangeArrowheads="1"/>
          </p:cNvSpPr>
          <p:nvPr/>
        </p:nvSpPr>
        <p:spPr bwMode="auto">
          <a:xfrm>
            <a:off x="803275" y="985838"/>
            <a:ext cx="7678738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Глаз по старинке? </a:t>
            </a:r>
            <a:endParaRPr lang="ru-RU" altLang="ru-RU" sz="2800" b="1"/>
          </a:p>
        </p:txBody>
      </p:sp>
      <p:sp>
        <p:nvSpPr>
          <p:cNvPr id="5124" name="Text Box 16"/>
          <p:cNvSpPr txBox="1">
            <a:spLocks noChangeArrowheads="1"/>
          </p:cNvSpPr>
          <p:nvPr/>
        </p:nvSpPr>
        <p:spPr bwMode="auto">
          <a:xfrm>
            <a:off x="817563" y="28575"/>
            <a:ext cx="766127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5125" name="AutoShape 2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675438" y="5564188"/>
            <a:ext cx="1397000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око</a:t>
            </a:r>
          </a:p>
        </p:txBody>
      </p:sp>
      <p:sp>
        <p:nvSpPr>
          <p:cNvPr id="5126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5127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5128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pic>
        <p:nvPicPr>
          <p:cNvPr id="5129" name="Рисунок 3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538" y="3670300"/>
            <a:ext cx="19050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Рисунок 3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938" y="3616325"/>
            <a:ext cx="178593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3038" y="2154238"/>
            <a:ext cx="1824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Рисунок 3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Рисунок 3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627438"/>
            <a:ext cx="1865313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Рисунок 1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5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5136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5137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5138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8288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5139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5140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5141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98763" y="4070350"/>
            <a:ext cx="1690687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  <p:sp>
        <p:nvSpPr>
          <p:cNvPr id="5142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6169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6173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4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5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6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7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8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9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80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172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1215" name="AutoShape 15"/>
          <p:cNvSpPr>
            <a:spLocks noChangeArrowheads="1"/>
          </p:cNvSpPr>
          <p:nvPr/>
        </p:nvSpPr>
        <p:spPr bwMode="auto">
          <a:xfrm>
            <a:off x="831850" y="862013"/>
            <a:ext cx="7594600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Русский напиток? </a:t>
            </a:r>
            <a:endParaRPr lang="ru-RU" altLang="ru-RU" sz="2800" b="1"/>
          </a:p>
        </p:txBody>
      </p:sp>
      <p:sp>
        <p:nvSpPr>
          <p:cNvPr id="6148" name="Text Box 16"/>
          <p:cNvSpPr txBox="1">
            <a:spLocks noChangeArrowheads="1"/>
          </p:cNvSpPr>
          <p:nvPr/>
        </p:nvSpPr>
        <p:spPr bwMode="auto">
          <a:xfrm>
            <a:off x="803275" y="0"/>
            <a:ext cx="764857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6149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  <p:sp>
        <p:nvSpPr>
          <p:cNvPr id="6150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6151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6152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6153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6154" name="Рисунок 3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3038" y="2154238"/>
            <a:ext cx="1824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Рисунок 3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938" y="3616325"/>
            <a:ext cx="178593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Рисунок 3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4538" y="3670300"/>
            <a:ext cx="19050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Рисунок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7638" y="5160963"/>
            <a:ext cx="189865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Рисунок 3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Рисунок 3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Рисунок 3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627438"/>
            <a:ext cx="1865313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Рисунок 1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86525" y="5167313"/>
            <a:ext cx="1905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6163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6164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6165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8288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6166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6167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6168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98763" y="4070350"/>
            <a:ext cx="1690687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6169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6173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4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5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6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7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8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79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80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172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1215" name="AutoShape 15"/>
          <p:cNvSpPr>
            <a:spLocks noChangeArrowheads="1"/>
          </p:cNvSpPr>
          <p:nvPr/>
        </p:nvSpPr>
        <p:spPr bwMode="auto">
          <a:xfrm>
            <a:off x="831850" y="862013"/>
            <a:ext cx="7594600" cy="647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Русский напиток? </a:t>
            </a:r>
            <a:endParaRPr lang="ru-RU" altLang="ru-RU" sz="2800" b="1"/>
          </a:p>
        </p:txBody>
      </p:sp>
      <p:sp>
        <p:nvSpPr>
          <p:cNvPr id="6148" name="Text Box 16"/>
          <p:cNvSpPr txBox="1">
            <a:spLocks noChangeArrowheads="1"/>
          </p:cNvSpPr>
          <p:nvPr/>
        </p:nvSpPr>
        <p:spPr bwMode="auto">
          <a:xfrm>
            <a:off x="803275" y="0"/>
            <a:ext cx="764857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6149" name="AutoShap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17575" y="5564188"/>
            <a:ext cx="1747838" cy="544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чай</a:t>
            </a:r>
          </a:p>
        </p:txBody>
      </p:sp>
      <p:sp>
        <p:nvSpPr>
          <p:cNvPr id="6150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6151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6152" name="AutoShape 3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6153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6154" name="Рисунок 3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3038" y="2154238"/>
            <a:ext cx="1824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Рисунок 3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938" y="3616325"/>
            <a:ext cx="178593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Рисунок 3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4538" y="3670300"/>
            <a:ext cx="19050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Рисунок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7638" y="5160963"/>
            <a:ext cx="189865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Рисунок 3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Рисунок 3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Рисунок 3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627438"/>
            <a:ext cx="1865313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Рисунок 1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86525" y="5167313"/>
            <a:ext cx="1905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6163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6164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6165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8288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6166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6167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  <p:sp>
        <p:nvSpPr>
          <p:cNvPr id="6168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798763" y="4070350"/>
            <a:ext cx="1690687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лапти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3275" y="2119313"/>
            <a:ext cx="7632700" cy="4529137"/>
            <a:chOff x="506" y="1467"/>
            <a:chExt cx="4808" cy="2853"/>
          </a:xfrm>
        </p:grpSpPr>
        <p:sp>
          <p:nvSpPr>
            <p:cNvPr id="8217" name="Rectangle 3"/>
            <p:cNvSpPr>
              <a:spLocks noChangeArrowheads="1"/>
            </p:cNvSpPr>
            <p:nvPr/>
          </p:nvSpPr>
          <p:spPr bwMode="auto">
            <a:xfrm>
              <a:off x="506" y="1467"/>
              <a:ext cx="4763" cy="2853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50000">
                  <a:srgbClr val="800000"/>
                </a:gs>
                <a:gs pos="100000">
                  <a:srgbClr val="996633"/>
                </a:gs>
              </a:gsLst>
              <a:lin ang="18900000" scaled="1"/>
            </a:gradFill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18" y="1467"/>
              <a:ext cx="4796" cy="2853"/>
              <a:chOff x="520" y="1467"/>
              <a:chExt cx="4762" cy="285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520" y="1467"/>
                <a:ext cx="4762" cy="2853"/>
                <a:chOff x="520" y="1467"/>
                <a:chExt cx="4762" cy="2853"/>
              </a:xfrm>
            </p:grpSpPr>
            <p:sp>
              <p:nvSpPr>
                <p:cNvPr id="8221" name="Line 6"/>
                <p:cNvSpPr>
                  <a:spLocks noChangeShapeType="1"/>
                </p:cNvSpPr>
                <p:nvPr/>
              </p:nvSpPr>
              <p:spPr bwMode="auto">
                <a:xfrm>
                  <a:off x="1697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2" name="Line 7"/>
                <p:cNvSpPr>
                  <a:spLocks noChangeShapeType="1"/>
                </p:cNvSpPr>
                <p:nvPr/>
              </p:nvSpPr>
              <p:spPr bwMode="auto">
                <a:xfrm>
                  <a:off x="4052" y="1468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3" name="Line 8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4" name="Line 9"/>
                <p:cNvSpPr>
                  <a:spLocks noChangeShapeType="1"/>
                </p:cNvSpPr>
                <p:nvPr/>
              </p:nvSpPr>
              <p:spPr bwMode="auto">
                <a:xfrm>
                  <a:off x="520" y="336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5" name="Line 10"/>
                <p:cNvSpPr>
                  <a:spLocks noChangeShapeType="1"/>
                </p:cNvSpPr>
                <p:nvPr/>
              </p:nvSpPr>
              <p:spPr bwMode="auto">
                <a:xfrm>
                  <a:off x="520" y="4319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6" name="Line 11"/>
                <p:cNvSpPr>
                  <a:spLocks noChangeShapeType="1"/>
                </p:cNvSpPr>
                <p:nvPr/>
              </p:nvSpPr>
              <p:spPr bwMode="auto">
                <a:xfrm>
                  <a:off x="520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7" name="Line 12"/>
                <p:cNvSpPr>
                  <a:spLocks noChangeShapeType="1"/>
                </p:cNvSpPr>
                <p:nvPr/>
              </p:nvSpPr>
              <p:spPr bwMode="auto">
                <a:xfrm>
                  <a:off x="5229" y="1467"/>
                  <a:ext cx="0" cy="2852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8" name="Line 13"/>
                <p:cNvSpPr>
                  <a:spLocks noChangeShapeType="1"/>
                </p:cNvSpPr>
                <p:nvPr/>
              </p:nvSpPr>
              <p:spPr bwMode="auto">
                <a:xfrm>
                  <a:off x="573" y="2418"/>
                  <a:ext cx="4709" cy="0"/>
                </a:xfrm>
                <a:prstGeom prst="line">
                  <a:avLst/>
                </a:prstGeom>
                <a:noFill/>
                <a:ln w="9525">
                  <a:solidFill>
                    <a:srgbClr val="FFCC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220" name="Line 14"/>
              <p:cNvSpPr>
                <a:spLocks noChangeShapeType="1"/>
              </p:cNvSpPr>
              <p:nvPr/>
            </p:nvSpPr>
            <p:spPr bwMode="auto">
              <a:xfrm>
                <a:off x="2874" y="1468"/>
                <a:ext cx="1" cy="2852"/>
              </a:xfrm>
              <a:prstGeom prst="line">
                <a:avLst/>
              </a:prstGeom>
              <a:noFill/>
              <a:ln w="9525">
                <a:solidFill>
                  <a:srgbClr val="FFCC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3263" name="AutoShape 15"/>
          <p:cNvSpPr>
            <a:spLocks noChangeArrowheads="1"/>
          </p:cNvSpPr>
          <p:nvPr/>
        </p:nvSpPr>
        <p:spPr bwMode="auto">
          <a:xfrm>
            <a:off x="747713" y="709613"/>
            <a:ext cx="7620000" cy="11922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99"/>
              </a:gs>
              <a:gs pos="50000">
                <a:srgbClr val="FFE6CD"/>
              </a:gs>
              <a:gs pos="100000">
                <a:srgbClr val="FFCC99"/>
              </a:gs>
            </a:gsLst>
            <a:lin ang="5400000" scaled="1"/>
          </a:gradFill>
          <a:ln w="38100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Она обогревала помещение, на ней готовили пищу. Что это</a:t>
            </a:r>
            <a:r>
              <a:rPr lang="ru-RU" sz="3200" i="1"/>
              <a:t>? </a:t>
            </a:r>
            <a:endParaRPr lang="ru-RU" altLang="ru-RU" sz="2800" b="1"/>
          </a:p>
        </p:txBody>
      </p:sp>
      <p:sp>
        <p:nvSpPr>
          <p:cNvPr id="8196" name="Text Box 16"/>
          <p:cNvSpPr txBox="1">
            <a:spLocks noChangeArrowheads="1"/>
          </p:cNvSpPr>
          <p:nvPr/>
        </p:nvSpPr>
        <p:spPr bwMode="auto">
          <a:xfrm>
            <a:off x="831850" y="28575"/>
            <a:ext cx="7508875" cy="519113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ru-RU" altLang="ru-RU" sz="2800" b="1">
                <a:solidFill>
                  <a:srgbClr val="FFFFCC"/>
                </a:solidFill>
              </a:rPr>
              <a:t>Укажите правильный ответ </a:t>
            </a:r>
          </a:p>
        </p:txBody>
      </p:sp>
      <p:sp>
        <p:nvSpPr>
          <p:cNvPr id="8197" name="AutoShape 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05575" y="2578100"/>
            <a:ext cx="1828800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печь</a:t>
            </a:r>
          </a:p>
        </p:txBody>
      </p:sp>
      <p:sp>
        <p:nvSpPr>
          <p:cNvPr id="8198" name="AutoShape 3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092700" y="4070350"/>
            <a:ext cx="8810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150</a:t>
            </a:r>
          </a:p>
        </p:txBody>
      </p:sp>
      <p:sp>
        <p:nvSpPr>
          <p:cNvPr id="8199" name="AutoShape 3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257810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100</a:t>
            </a:r>
          </a:p>
        </p:txBody>
      </p:sp>
      <p:sp>
        <p:nvSpPr>
          <p:cNvPr id="8200" name="AutoShape 34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4070350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180</a:t>
            </a:r>
          </a:p>
        </p:txBody>
      </p:sp>
      <p:sp>
        <p:nvSpPr>
          <p:cNvPr id="8201" name="AutoShape 36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62313" y="4070350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280</a:t>
            </a:r>
          </a:p>
        </p:txBody>
      </p:sp>
      <p:sp>
        <p:nvSpPr>
          <p:cNvPr id="8202" name="AutoShape 3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289050" y="5564188"/>
            <a:ext cx="906463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260</a:t>
            </a:r>
          </a:p>
        </p:txBody>
      </p:sp>
      <p:sp>
        <p:nvSpPr>
          <p:cNvPr id="8203" name="AutoShape 39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897688" y="5564188"/>
            <a:ext cx="906462" cy="5619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270</a:t>
            </a:r>
          </a:p>
        </p:txBody>
      </p:sp>
      <p:pic>
        <p:nvPicPr>
          <p:cNvPr id="8204" name="Рисунок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3546475"/>
            <a:ext cx="184785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Рисунок 3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219700"/>
            <a:ext cx="18907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Рисунок 3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" y="5211763"/>
            <a:ext cx="1968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Рисунок 3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3570288"/>
            <a:ext cx="1930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Рисунок 3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82875" y="211455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Рисунок 3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9150" y="3624263"/>
            <a:ext cx="1895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Рисунок 39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86525" y="5167313"/>
            <a:ext cx="19050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Рисунок 1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62238" y="3646488"/>
            <a:ext cx="1957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2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33938" y="2578100"/>
            <a:ext cx="1566862" cy="5445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>
                <a:solidFill>
                  <a:srgbClr val="FFFFCC"/>
                </a:solidFill>
              </a:rPr>
              <a:t>прялка</a:t>
            </a:r>
          </a:p>
        </p:txBody>
      </p:sp>
      <p:sp>
        <p:nvSpPr>
          <p:cNvPr id="8213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89000" y="2578100"/>
            <a:ext cx="1684338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 b="1">
                <a:solidFill>
                  <a:srgbClr val="FFFFCC"/>
                </a:solidFill>
              </a:rPr>
              <a:t>веник</a:t>
            </a:r>
          </a:p>
        </p:txBody>
      </p:sp>
      <p:sp>
        <p:nvSpPr>
          <p:cNvPr id="8214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557963" y="4070350"/>
            <a:ext cx="1749425" cy="9540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полотенце</a:t>
            </a:r>
          </a:p>
        </p:txBody>
      </p:sp>
      <p:sp>
        <p:nvSpPr>
          <p:cNvPr id="8215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649788" y="5564188"/>
            <a:ext cx="1790700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матрешка</a:t>
            </a:r>
          </a:p>
        </p:txBody>
      </p:sp>
      <p:sp>
        <p:nvSpPr>
          <p:cNvPr id="8216" name="AutoShape 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13050" y="5564188"/>
            <a:ext cx="1782763" cy="5270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500" b="1">
                <a:solidFill>
                  <a:srgbClr val="FFFFCC"/>
                </a:solidFill>
              </a:rPr>
              <a:t>валенки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3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1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CA0C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193</TotalTime>
  <Words>710</Words>
  <Application>Microsoft Office PowerPoint</Application>
  <PresentationFormat>Экран (4:3)</PresentationFormat>
  <Paragraphs>243</Paragraphs>
  <Slides>26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Аспект</vt:lpstr>
      <vt:lpstr>Слайд Microsoft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Вован</dc:creator>
  <cp:lastModifiedBy>Вован</cp:lastModifiedBy>
  <cp:revision>22</cp:revision>
  <dcterms:created xsi:type="dcterms:W3CDTF">2022-01-18T13:55:03Z</dcterms:created>
  <dcterms:modified xsi:type="dcterms:W3CDTF">2022-03-10T17:20:07Z</dcterms:modified>
</cp:coreProperties>
</file>