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7" r:id="rId3"/>
    <p:sldId id="273" r:id="rId4"/>
    <p:sldId id="274" r:id="rId5"/>
    <p:sldId id="277" r:id="rId6"/>
    <p:sldId id="275" r:id="rId7"/>
    <p:sldId id="278" r:id="rId8"/>
    <p:sldId id="276" r:id="rId9"/>
    <p:sldId id="279" r:id="rId10"/>
    <p:sldId id="271" r:id="rId11"/>
    <p:sldId id="281" r:id="rId12"/>
    <p:sldId id="282" r:id="rId13"/>
    <p:sldId id="284" r:id="rId14"/>
    <p:sldId id="283" r:id="rId15"/>
    <p:sldId id="285" r:id="rId16"/>
    <p:sldId id="280"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31" userDrawn="1">
          <p15:clr>
            <a:srgbClr val="A4A3A4"/>
          </p15:clr>
        </p15:guide>
        <p15:guide id="2" pos="211" userDrawn="1">
          <p15:clr>
            <a:srgbClr val="A4A3A4"/>
          </p15:clr>
        </p15:guide>
        <p15:guide id="3" pos="74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9FE"/>
    <a:srgbClr val="F9FCD4"/>
    <a:srgbClr val="F2F99D"/>
    <a:srgbClr val="E3E2E2"/>
    <a:srgbClr val="F5FB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49" autoAdjust="0"/>
    <p:restoredTop sz="94660"/>
  </p:normalViewPr>
  <p:slideViewPr>
    <p:cSldViewPr snapToGrid="0">
      <p:cViewPr>
        <p:scale>
          <a:sx n="80" d="100"/>
          <a:sy n="80" d="100"/>
        </p:scale>
        <p:origin x="-342" y="-78"/>
      </p:cViewPr>
      <p:guideLst>
        <p:guide orient="horz" pos="731"/>
        <p:guide pos="211"/>
        <p:guide pos="746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2067813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2358941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0362"/>
            <a:ext cx="2628900" cy="581183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838201" y="360364"/>
            <a:ext cx="7734300" cy="58118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959781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2161072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1" y="1712423"/>
            <a:ext cx="10515600" cy="2851208"/>
          </a:xfrm>
        </p:spPr>
        <p:txBody>
          <a:bodyPr anchor="b">
            <a:normAutofit/>
          </a:bodyPr>
          <a:lstStyle>
            <a:lvl1pPr>
              <a:defRPr sz="4500" b="0"/>
            </a:lvl1pPr>
          </a:lstStyle>
          <a:p>
            <a:r>
              <a:rPr lang="ru-RU" smtClean="0"/>
              <a:t>Образец заголовка</a:t>
            </a:r>
            <a:endParaRPr lang="en-US" dirty="0"/>
          </a:p>
        </p:txBody>
      </p:sp>
      <p:sp>
        <p:nvSpPr>
          <p:cNvPr id="3" name="Text Placeholder 2"/>
          <p:cNvSpPr>
            <a:spLocks noGrp="1"/>
          </p:cNvSpPr>
          <p:nvPr>
            <p:ph type="body" idx="1"/>
          </p:nvPr>
        </p:nvSpPr>
        <p:spPr>
          <a:xfrm>
            <a:off x="831851" y="4552635"/>
            <a:ext cx="105156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380595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45127" y="1828802"/>
            <a:ext cx="51816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8802"/>
            <a:ext cx="51816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2909241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2"/>
            <a:ext cx="515620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Content Placeholder 3"/>
          <p:cNvSpPr>
            <a:spLocks noGrp="1"/>
          </p:cNvSpPr>
          <p:nvPr>
            <p:ph sz="half" idx="2"/>
          </p:nvPr>
        </p:nvSpPr>
        <p:spPr>
          <a:xfrm>
            <a:off x="845127" y="2507552"/>
            <a:ext cx="5156200"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1" y="1681851"/>
            <a:ext cx="51816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Content Placeholder 5"/>
          <p:cNvSpPr>
            <a:spLocks noGrp="1"/>
          </p:cNvSpPr>
          <p:nvPr>
            <p:ph sz="quarter" idx="4"/>
          </p:nvPr>
        </p:nvSpPr>
        <p:spPr>
          <a:xfrm>
            <a:off x="6172201" y="2507552"/>
            <a:ext cx="5181601"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62A55B0-08D9-4C32-9C17-DF1DDD5B5F7F}"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xmlns="" val="2405594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62A55B0-08D9-4C32-9C17-DF1DDD5B5F7F}" type="slidenum">
              <a:rPr lang="ru-RU" smtClean="0"/>
              <a:pPr/>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extLst>
      <p:ext uri="{BB962C8B-B14F-4D97-AF65-F5344CB8AC3E}">
        <p14:creationId xmlns:p14="http://schemas.microsoft.com/office/powerpoint/2010/main" xmlns="" val="1146318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3380204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2"/>
            <a:ext cx="3931920" cy="1600197"/>
          </a:xfrm>
        </p:spPr>
        <p:txBody>
          <a:bodyPr anchor="b">
            <a:normAutofit/>
          </a:bodyPr>
          <a:lstStyle>
            <a:lvl1pP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181600" y="990600"/>
            <a:ext cx="617220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3030497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fld id="{B3C1D244-5978-401A-A95D-7A450CB79C84}" type="datetimeFigureOut">
              <a:rPr lang="ru-RU" smtClean="0"/>
              <a:pPr/>
              <a:t>13.01.2023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3983059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1">
                <a:lumMod val="5000"/>
                <a:lumOff val="95000"/>
              </a:schemeClr>
            </a:gs>
            <a:gs pos="81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45127" y="1828802"/>
            <a:ext cx="1051560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B3C1D244-5978-401A-A95D-7A450CB79C84}" type="datetimeFigureOut">
              <a:rPr lang="ru-RU" smtClean="0"/>
              <a:pPr/>
              <a:t>13.01.2023</a:t>
            </a:fld>
            <a:endParaRPr lang="ru-RU"/>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F62A55B0-08D9-4C32-9C17-DF1DDD5B5F7F}" type="slidenum">
              <a:rPr lang="ru-RU" smtClean="0"/>
              <a:pPr/>
              <a:t>‹#›</a:t>
            </a:fld>
            <a:endParaRPr lang="ru-RU"/>
          </a:p>
        </p:txBody>
      </p:sp>
    </p:spTree>
    <p:extLst>
      <p:ext uri="{BB962C8B-B14F-4D97-AF65-F5344CB8AC3E}">
        <p14:creationId xmlns:p14="http://schemas.microsoft.com/office/powerpoint/2010/main" xmlns="" val="20815801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biLevel thresh="75000"/>
            <a:extLst>
              <a:ext uri="{28A0092B-C50C-407E-A947-70E740481C1C}">
                <a14:useLocalDpi xmlns:a14="http://schemas.microsoft.com/office/drawing/2010/main" xmlns="" val="0"/>
              </a:ext>
            </a:extLst>
          </a:blip>
          <a:stretch>
            <a:fillRect/>
          </a:stretch>
        </p:blipFill>
        <p:spPr>
          <a:xfrm>
            <a:off x="1300912" y="458568"/>
            <a:ext cx="10149560" cy="6399432"/>
          </a:xfrm>
          <a:prstGeom prst="rect">
            <a:avLst/>
          </a:prstGeom>
        </p:spPr>
      </p:pic>
      <p:sp>
        <p:nvSpPr>
          <p:cNvPr id="2" name="Заголовок 1"/>
          <p:cNvSpPr>
            <a:spLocks noGrp="1"/>
          </p:cNvSpPr>
          <p:nvPr>
            <p:ph type="ctrTitle"/>
          </p:nvPr>
        </p:nvSpPr>
        <p:spPr>
          <a:xfrm>
            <a:off x="573300" y="3147447"/>
            <a:ext cx="11045393" cy="1165245"/>
          </a:xfrm>
          <a:solidFill>
            <a:schemeClr val="bg1">
              <a:alpha val="80000"/>
            </a:schemeClr>
          </a:solidFill>
        </p:spPr>
        <p:txBody>
          <a:bodyPr anchor="ctr">
            <a:noAutofit/>
          </a:bodyPr>
          <a:lstStyle/>
          <a:p>
            <a:r>
              <a:rPr lang="ru-RU" sz="4000" b="1" dirty="0" err="1" smtClean="0">
                <a:solidFill>
                  <a:srgbClr val="C00000"/>
                </a:solidFill>
              </a:rPr>
              <a:t>Мультилингвальный</a:t>
            </a:r>
            <a:r>
              <a:rPr lang="ru-RU" sz="4000" b="1" dirty="0" smtClean="0">
                <a:solidFill>
                  <a:srgbClr val="C00000"/>
                </a:solidFill>
              </a:rPr>
              <a:t> урок </a:t>
            </a:r>
            <a:br>
              <a:rPr lang="ru-RU" sz="4000" b="1" dirty="0" smtClean="0">
                <a:solidFill>
                  <a:srgbClr val="C00000"/>
                </a:solidFill>
              </a:rPr>
            </a:br>
            <a:r>
              <a:rPr lang="ru-RU" sz="4000" b="1" dirty="0" smtClean="0">
                <a:solidFill>
                  <a:srgbClr val="C00000"/>
                </a:solidFill>
              </a:rPr>
              <a:t>в Школе Диалога Культур</a:t>
            </a:r>
            <a:endParaRPr lang="ru-RU" sz="4000" b="1" dirty="0">
              <a:solidFill>
                <a:srgbClr val="C00000"/>
              </a:solidFill>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 name="Подзаголовок 2"/>
          <p:cNvSpPr>
            <a:spLocks noGrp="1"/>
          </p:cNvSpPr>
          <p:nvPr>
            <p:ph type="subTitle" idx="1"/>
          </p:nvPr>
        </p:nvSpPr>
        <p:spPr>
          <a:xfrm>
            <a:off x="8800036" y="6533863"/>
            <a:ext cx="4127499" cy="271031"/>
          </a:xfrm>
        </p:spPr>
        <p:txBody>
          <a:bodyPr>
            <a:normAutofit fontScale="92500" lnSpcReduction="20000"/>
          </a:bodyPr>
          <a:lstStyle/>
          <a:p>
            <a:r>
              <a:rPr lang="ru-RU" sz="1600" b="1" dirty="0" smtClean="0">
                <a:solidFill>
                  <a:schemeClr val="tx1"/>
                </a:solidFill>
                <a:latin typeface="Microsoft YaHei" panose="020B0503020204020204" pitchFamily="34" charset="-122"/>
                <a:ea typeface="Microsoft YaHei" panose="020B0503020204020204" pitchFamily="34" charset="-122"/>
              </a:rPr>
              <a:t>Егоркина Наталья</a:t>
            </a:r>
            <a:endParaRPr lang="ru-RU" sz="1600" b="1" dirty="0">
              <a:solidFill>
                <a:schemeClr val="tx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xmlns="" val="3726505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РЕФЛЕКСИЯ  ЗАНЯТИЯ</a:t>
            </a:r>
            <a:endParaRPr lang="ru-RU" b="1" i="1" dirty="0"/>
          </a:p>
        </p:txBody>
      </p:sp>
      <p:pic>
        <p:nvPicPr>
          <p:cNvPr id="6148" name="Picture 4" descr="C:\Documents and Settings\kab_19\Рабочий стол\i0jpg.jpg"/>
          <p:cNvPicPr>
            <a:picLocks noChangeAspect="1" noChangeArrowheads="1"/>
          </p:cNvPicPr>
          <p:nvPr/>
        </p:nvPicPr>
        <p:blipFill>
          <a:blip r:embed="rId2" cstate="print"/>
          <a:srcRect/>
          <a:stretch>
            <a:fillRect/>
          </a:stretch>
        </p:blipFill>
        <p:spPr bwMode="auto">
          <a:xfrm>
            <a:off x="2658630" y="1904999"/>
            <a:ext cx="6512665" cy="4100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5127" y="0"/>
            <a:ext cx="10515600" cy="1325562"/>
          </a:xfrm>
        </p:spPr>
        <p:txBody>
          <a:bodyPr>
            <a:normAutofit/>
          </a:bodyPr>
          <a:lstStyle/>
          <a:p>
            <a:pPr algn="ctr"/>
            <a:r>
              <a:rPr lang="ru-RU" sz="4400" dirty="0" smtClean="0"/>
              <a:t>Сходства и различия в языках</a:t>
            </a:r>
            <a:endParaRPr lang="ru-RU" sz="4400" dirty="0"/>
          </a:p>
        </p:txBody>
      </p:sp>
      <p:graphicFrame>
        <p:nvGraphicFramePr>
          <p:cNvPr id="4" name="Содержимое 3"/>
          <p:cNvGraphicFramePr>
            <a:graphicFrameLocks noGrp="1"/>
          </p:cNvGraphicFramePr>
          <p:nvPr>
            <p:ph idx="1"/>
          </p:nvPr>
        </p:nvGraphicFramePr>
        <p:xfrm>
          <a:off x="876081" y="1040527"/>
          <a:ext cx="10648512" cy="5616948"/>
        </p:xfrm>
        <a:graphic>
          <a:graphicData uri="http://schemas.openxmlformats.org/drawingml/2006/table">
            <a:tbl>
              <a:tblPr firstRow="1" bandRow="1">
                <a:tableStyleId>{5C22544A-7EE6-4342-B048-85BDC9FD1C3A}</a:tableStyleId>
              </a:tblPr>
              <a:tblGrid>
                <a:gridCol w="2662128"/>
                <a:gridCol w="2662128"/>
                <a:gridCol w="2662128"/>
                <a:gridCol w="2662128"/>
              </a:tblGrid>
              <a:tr h="669170">
                <a:tc>
                  <a:txBody>
                    <a:bodyPr/>
                    <a:lstStyle/>
                    <a:p>
                      <a:pPr algn="ctr"/>
                      <a:r>
                        <a:rPr lang="ru-RU" sz="2800" dirty="0" smtClean="0"/>
                        <a:t>Русский </a:t>
                      </a:r>
                      <a:endParaRPr lang="ru-RU" sz="2800" dirty="0"/>
                    </a:p>
                  </a:txBody>
                  <a:tcPr/>
                </a:tc>
                <a:tc>
                  <a:txBody>
                    <a:bodyPr/>
                    <a:lstStyle/>
                    <a:p>
                      <a:pPr algn="ctr"/>
                      <a:r>
                        <a:rPr lang="ru-RU" sz="2800" dirty="0" smtClean="0"/>
                        <a:t>Английский </a:t>
                      </a:r>
                      <a:endParaRPr lang="ru-RU" sz="2800" dirty="0"/>
                    </a:p>
                  </a:txBody>
                  <a:tcPr/>
                </a:tc>
                <a:tc>
                  <a:txBody>
                    <a:bodyPr/>
                    <a:lstStyle/>
                    <a:p>
                      <a:pPr algn="ctr"/>
                      <a:r>
                        <a:rPr lang="ru-RU" sz="2800" dirty="0" smtClean="0"/>
                        <a:t>Немецкий </a:t>
                      </a:r>
                      <a:endParaRPr lang="ru-RU" sz="2800" dirty="0"/>
                    </a:p>
                  </a:txBody>
                  <a:tcPr/>
                </a:tc>
                <a:tc>
                  <a:txBody>
                    <a:bodyPr/>
                    <a:lstStyle/>
                    <a:p>
                      <a:pPr algn="ctr"/>
                      <a:r>
                        <a:rPr lang="ru-RU" sz="2800" dirty="0" smtClean="0"/>
                        <a:t>Французский </a:t>
                      </a:r>
                      <a:endParaRPr lang="ru-RU" sz="2800" dirty="0"/>
                    </a:p>
                  </a:txBody>
                  <a:tcPr/>
                </a:tc>
              </a:tr>
              <a:tr h="737224">
                <a:tc>
                  <a:txBody>
                    <a:bodyPr/>
                    <a:lstStyle/>
                    <a:p>
                      <a:r>
                        <a:rPr lang="ru-RU" sz="1800" dirty="0" smtClean="0"/>
                        <a:t>Языковое</a:t>
                      </a:r>
                      <a:r>
                        <a:rPr lang="ru-RU" sz="1800" baseline="0" dirty="0" smtClean="0"/>
                        <a:t> разнообразие</a:t>
                      </a:r>
                      <a:endParaRPr lang="ru-RU" sz="1800" dirty="0" smtClean="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linguistic diversity</a:t>
                      </a:r>
                      <a:endParaRPr lang="ru-RU" sz="2000" dirty="0" smtClean="0">
                        <a:latin typeface="Times New Roman" pitchFamily="18" charset="0"/>
                        <a:cs typeface="Times New Roman" pitchFamily="18" charset="0"/>
                      </a:endParaRPr>
                    </a:p>
                    <a:p>
                      <a:endParaRPr lang="ru-RU" sz="20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die </a:t>
                      </a:r>
                      <a:r>
                        <a:rPr lang="en-US" sz="2000" dirty="0" err="1" smtClean="0">
                          <a:latin typeface="Times New Roman" pitchFamily="18" charset="0"/>
                          <a:cs typeface="Times New Roman" pitchFamily="18" charset="0"/>
                        </a:rPr>
                        <a:t>sprachliche</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Vielfalt</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la </a:t>
                      </a:r>
                      <a:r>
                        <a:rPr lang="en-US" sz="2000" dirty="0" err="1" smtClean="0">
                          <a:latin typeface="Times New Roman" pitchFamily="18" charset="0"/>
                          <a:cs typeface="Times New Roman" pitchFamily="18" charset="0"/>
                        </a:rPr>
                        <a:t>diversité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linguistique</a:t>
                      </a:r>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r>
              <a:tr h="737224">
                <a:tc>
                  <a:txBody>
                    <a:bodyPr/>
                    <a:lstStyle/>
                    <a:p>
                      <a:r>
                        <a:rPr lang="ru-RU" sz="1800" dirty="0" smtClean="0"/>
                        <a:t>Современный мир</a:t>
                      </a:r>
                      <a:endParaRPr lang="ru-RU" sz="18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modern world </a:t>
                      </a:r>
                      <a:endParaRPr lang="ru-RU" sz="2000" dirty="0" smtClean="0">
                        <a:latin typeface="Times New Roman" pitchFamily="18" charset="0"/>
                        <a:cs typeface="Times New Roman" pitchFamily="18" charset="0"/>
                      </a:endParaRPr>
                    </a:p>
                    <a:p>
                      <a:endParaRPr lang="ru-RU" sz="2000" dirty="0"/>
                    </a:p>
                  </a:txBody>
                  <a:tcPr/>
                </a:tc>
                <a:tc>
                  <a:txBody>
                    <a:bodyPr/>
                    <a:lstStyle/>
                    <a:p>
                      <a:r>
                        <a:rPr lang="en-US" sz="2000" dirty="0" smtClean="0">
                          <a:latin typeface="Times New Roman" pitchFamily="18" charset="0"/>
                          <a:cs typeface="Times New Roman" pitchFamily="18" charset="0"/>
                        </a:rPr>
                        <a:t>die </a:t>
                      </a:r>
                      <a:r>
                        <a:rPr lang="en-US" sz="2000" dirty="0" err="1" smtClean="0">
                          <a:latin typeface="Times New Roman" pitchFamily="18" charset="0"/>
                          <a:cs typeface="Times New Roman" pitchFamily="18" charset="0"/>
                        </a:rPr>
                        <a:t>moderne</a:t>
                      </a:r>
                      <a:r>
                        <a:rPr lang="en-US" sz="2000" dirty="0" smtClean="0">
                          <a:latin typeface="Times New Roman" pitchFamily="18" charset="0"/>
                          <a:cs typeface="Times New Roman" pitchFamily="18" charset="0"/>
                        </a:rPr>
                        <a:t> Welt</a:t>
                      </a:r>
                      <a:endParaRPr lang="ru-RU" sz="2000" dirty="0">
                        <a:latin typeface="Times New Roman" pitchFamily="18" charset="0"/>
                        <a:cs typeface="Times New Roman"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le monde </a:t>
                      </a:r>
                      <a:r>
                        <a:rPr lang="en-US" sz="2000" dirty="0" err="1" smtClean="0">
                          <a:latin typeface="Times New Roman" pitchFamily="18" charset="0"/>
                          <a:cs typeface="Times New Roman" pitchFamily="18" charset="0"/>
                        </a:rPr>
                        <a:t>moderne</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r>
              <a:tr h="669170">
                <a:tc>
                  <a:txBody>
                    <a:bodyPr/>
                    <a:lstStyle/>
                    <a:p>
                      <a:r>
                        <a:rPr lang="ru-RU" sz="1800" dirty="0" smtClean="0"/>
                        <a:t>Существование </a:t>
                      </a:r>
                      <a:endParaRPr lang="ru-RU" sz="1800" dirty="0"/>
                    </a:p>
                  </a:txBody>
                  <a:tcPr/>
                </a:tc>
                <a:tc>
                  <a:txBody>
                    <a:bodyPr/>
                    <a:lstStyle/>
                    <a:p>
                      <a:r>
                        <a:rPr lang="en-US" sz="2000" dirty="0" smtClean="0">
                          <a:latin typeface="Times New Roman" pitchFamily="18" charset="0"/>
                          <a:cs typeface="Times New Roman" pitchFamily="18" charset="0"/>
                        </a:rPr>
                        <a:t>existence</a:t>
                      </a:r>
                      <a:r>
                        <a:rPr lang="ru-RU" sz="2000" dirty="0" smtClean="0">
                          <a:latin typeface="Times New Roman" pitchFamily="18" charset="0"/>
                          <a:cs typeface="Times New Roman" pitchFamily="18" charset="0"/>
                        </a:rPr>
                        <a:t> </a:t>
                      </a:r>
                      <a:endParaRPr lang="ru-RU" sz="20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die </a:t>
                      </a:r>
                      <a:r>
                        <a:rPr lang="en-US" sz="2000" dirty="0" err="1" smtClean="0">
                          <a:latin typeface="Times New Roman" pitchFamily="18" charset="0"/>
                          <a:cs typeface="Times New Roman" pitchFamily="18" charset="0"/>
                        </a:rPr>
                        <a:t>Existenz</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err="1" smtClean="0">
                          <a:latin typeface="Times New Roman" pitchFamily="18" charset="0"/>
                          <a:cs typeface="Times New Roman" pitchFamily="18" charset="0"/>
                        </a:rPr>
                        <a:t>l’existence</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r>
              <a:tr h="669170">
                <a:tc>
                  <a:txBody>
                    <a:bodyPr/>
                    <a:lstStyle/>
                    <a:p>
                      <a:r>
                        <a:rPr lang="ru-RU" sz="1800" dirty="0" smtClean="0"/>
                        <a:t>Изучения и дебаты</a:t>
                      </a:r>
                      <a:endParaRPr lang="ru-RU" sz="1800" dirty="0"/>
                    </a:p>
                  </a:txBody>
                  <a:tcPr/>
                </a:tc>
                <a:tc>
                  <a:txBody>
                    <a:bodyPr/>
                    <a:lstStyle/>
                    <a:p>
                      <a:r>
                        <a:rPr lang="en-US" sz="2000" dirty="0" smtClean="0"/>
                        <a:t>Learning and debate</a:t>
                      </a:r>
                      <a:endParaRPr lang="ru-RU" sz="2000" dirty="0"/>
                    </a:p>
                  </a:txBody>
                  <a:tcPr/>
                </a:tc>
                <a:tc>
                  <a:txBody>
                    <a:bodyPr/>
                    <a:lstStyle/>
                    <a:p>
                      <a:r>
                        <a:rPr lang="de-DE" sz="2000" dirty="0" smtClean="0">
                          <a:latin typeface="Times New Roman" pitchFamily="18" charset="0"/>
                          <a:cs typeface="Times New Roman" pitchFamily="18" charset="0"/>
                        </a:rPr>
                        <a:t>das Studiums und die</a:t>
                      </a:r>
                      <a:r>
                        <a:rPr lang="de-DE" sz="2000" baseline="0" dirty="0" smtClean="0">
                          <a:latin typeface="Times New Roman" pitchFamily="18" charset="0"/>
                          <a:cs typeface="Times New Roman" pitchFamily="18" charset="0"/>
                        </a:rPr>
                        <a:t> </a:t>
                      </a:r>
                      <a:r>
                        <a:rPr lang="de-DE" sz="2000" dirty="0" smtClean="0">
                          <a:latin typeface="Times New Roman" pitchFamily="18" charset="0"/>
                          <a:cs typeface="Times New Roman" pitchFamily="18" charset="0"/>
                        </a:rPr>
                        <a:t>Debatte</a:t>
                      </a:r>
                      <a:endParaRPr lang="ru-RU"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l’ </a:t>
                      </a:r>
                      <a:r>
                        <a:rPr lang="en-US" sz="2000" dirty="0" err="1" smtClean="0">
                          <a:latin typeface="Times New Roman" pitchFamily="18" charset="0"/>
                          <a:cs typeface="Times New Roman" pitchFamily="18" charset="0"/>
                        </a:rPr>
                        <a:t>étude</a:t>
                      </a:r>
                      <a:r>
                        <a:rPr lang="en-US" sz="2000" dirty="0" smtClean="0">
                          <a:latin typeface="Times New Roman" pitchFamily="18" charset="0"/>
                          <a:cs typeface="Times New Roman" pitchFamily="18" charset="0"/>
                        </a:rPr>
                        <a:t> les </a:t>
                      </a:r>
                      <a:r>
                        <a:rPr lang="en-US" sz="2000" dirty="0" err="1" smtClean="0">
                          <a:latin typeface="Times New Roman" pitchFamily="18" charset="0"/>
                          <a:cs typeface="Times New Roman" pitchFamily="18" charset="0"/>
                        </a:rPr>
                        <a:t>débats</a:t>
                      </a:r>
                      <a:endParaRPr lang="ru-RU" sz="2000" dirty="0">
                        <a:latin typeface="Times New Roman" pitchFamily="18" charset="0"/>
                        <a:cs typeface="Times New Roman" pitchFamily="18" charset="0"/>
                      </a:endParaRPr>
                    </a:p>
                  </a:txBody>
                  <a:tcPr/>
                </a:tc>
              </a:tr>
              <a:tr h="669170">
                <a:tc>
                  <a:txBody>
                    <a:bodyPr/>
                    <a:lstStyle/>
                    <a:p>
                      <a:r>
                        <a:rPr lang="ru-RU" sz="1800" dirty="0" smtClean="0"/>
                        <a:t>Прогнозировать </a:t>
                      </a:r>
                      <a:endParaRPr lang="ru-RU" sz="1800" dirty="0"/>
                    </a:p>
                  </a:txBody>
                  <a:tcPr/>
                </a:tc>
                <a:tc>
                  <a:txBody>
                    <a:bodyPr/>
                    <a:lstStyle/>
                    <a:p>
                      <a:r>
                        <a:rPr lang="en-US" sz="2000" dirty="0" smtClean="0"/>
                        <a:t>predict</a:t>
                      </a:r>
                      <a:endParaRPr lang="ru-RU" sz="20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err="1" smtClean="0">
                          <a:latin typeface="Times New Roman" pitchFamily="18" charset="0"/>
                          <a:cs typeface="Times New Roman" pitchFamily="18" charset="0"/>
                        </a:rPr>
                        <a:t>voraussagen</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err="1" smtClean="0">
                          <a:latin typeface="Times New Roman" pitchFamily="18" charset="0"/>
                          <a:cs typeface="Times New Roman" pitchFamily="18" charset="0"/>
                        </a:rPr>
                        <a:t>prédiser</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r>
              <a:tr h="669170">
                <a:tc>
                  <a:txBody>
                    <a:bodyPr/>
                    <a:lstStyle/>
                    <a:p>
                      <a:r>
                        <a:rPr lang="ru-RU" sz="1800" dirty="0" smtClean="0"/>
                        <a:t>Доминирующие языки</a:t>
                      </a:r>
                      <a:endParaRPr lang="ru-RU" sz="1800" dirty="0"/>
                    </a:p>
                  </a:txBody>
                  <a:tcPr/>
                </a:tc>
                <a:tc>
                  <a:txBody>
                    <a:bodyPr/>
                    <a:lstStyle/>
                    <a:p>
                      <a:r>
                        <a:rPr lang="en-US" sz="2000" dirty="0" smtClean="0"/>
                        <a:t>dominant languages</a:t>
                      </a:r>
                      <a:endParaRPr lang="ru-RU" sz="2000" dirty="0"/>
                    </a:p>
                  </a:txBody>
                  <a:tcPr/>
                </a:tc>
                <a:tc>
                  <a:txBody>
                    <a:bodyPr/>
                    <a:lstStyle/>
                    <a:p>
                      <a:r>
                        <a:rPr lang="en-US" sz="2000" dirty="0" err="1" smtClean="0">
                          <a:latin typeface="Times New Roman" pitchFamily="18" charset="0"/>
                          <a:cs typeface="Times New Roman" pitchFamily="18" charset="0"/>
                        </a:rPr>
                        <a:t>dominante</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Sprachen</a:t>
                      </a:r>
                      <a:r>
                        <a:rPr lang="en-US"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les </a:t>
                      </a:r>
                      <a:r>
                        <a:rPr lang="en-US" sz="2000" dirty="0" err="1" smtClean="0">
                          <a:latin typeface="Times New Roman" pitchFamily="18" charset="0"/>
                          <a:cs typeface="Times New Roman" pitchFamily="18" charset="0"/>
                        </a:rPr>
                        <a:t>langues</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dominantes</a:t>
                      </a:r>
                      <a:endParaRPr lang="ru-RU" sz="2000" dirty="0">
                        <a:latin typeface="Times New Roman" pitchFamily="18" charset="0"/>
                        <a:cs typeface="Times New Roman" pitchFamily="18" charset="0"/>
                      </a:endParaRPr>
                    </a:p>
                  </a:txBody>
                  <a:tcPr/>
                </a:tc>
              </a:tr>
              <a:tr h="669170">
                <a:tc>
                  <a:txBody>
                    <a:bodyPr/>
                    <a:lstStyle/>
                    <a:p>
                      <a:r>
                        <a:rPr lang="ru-RU" sz="1800" dirty="0" smtClean="0"/>
                        <a:t>Исследование </a:t>
                      </a:r>
                      <a:endParaRPr lang="ru-RU" sz="1800" dirty="0"/>
                    </a:p>
                  </a:txBody>
                  <a:tcPr/>
                </a:tc>
                <a:tc>
                  <a:txBody>
                    <a:bodyPr/>
                    <a:lstStyle/>
                    <a:p>
                      <a:r>
                        <a:rPr lang="en-US" sz="2000" dirty="0" smtClean="0"/>
                        <a:t>research</a:t>
                      </a:r>
                      <a:endParaRPr lang="ru-RU" sz="20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die </a:t>
                      </a:r>
                      <a:r>
                        <a:rPr lang="en-US" sz="2000" dirty="0" err="1" smtClean="0">
                          <a:latin typeface="Times New Roman" pitchFamily="18" charset="0"/>
                          <a:cs typeface="Times New Roman" pitchFamily="18" charset="0"/>
                        </a:rPr>
                        <a:t>Forschung</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000" dirty="0" smtClean="0">
                          <a:latin typeface="Times New Roman" pitchFamily="18" charset="0"/>
                          <a:cs typeface="Times New Roman" pitchFamily="18" charset="0"/>
                        </a:rPr>
                        <a:t>les </a:t>
                      </a:r>
                      <a:r>
                        <a:rPr lang="en-US" sz="2000" dirty="0" err="1" smtClean="0">
                          <a:latin typeface="Times New Roman" pitchFamily="18" charset="0"/>
                          <a:cs typeface="Times New Roman" pitchFamily="18" charset="0"/>
                        </a:rPr>
                        <a:t>recherches</a:t>
                      </a:r>
                      <a:endParaRPr lang="en-US"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latin typeface="Times New Roman" pitchFamily="18" charset="0"/>
                <a:cs typeface="Times New Roman" pitchFamily="18" charset="0"/>
              </a:rPr>
              <a:t>ЧТО  ЕСТЬ  ЧТО?</a:t>
            </a:r>
            <a:endParaRPr lang="ru-RU" sz="3200" b="1" dirty="0">
              <a:latin typeface="Times New Roman" pitchFamily="18" charset="0"/>
              <a:cs typeface="Times New Roman" pitchFamily="18" charset="0"/>
            </a:endParaRPr>
          </a:p>
        </p:txBody>
      </p:sp>
      <p:sp>
        <p:nvSpPr>
          <p:cNvPr id="4" name="Овал 3"/>
          <p:cNvSpPr/>
          <p:nvPr/>
        </p:nvSpPr>
        <p:spPr>
          <a:xfrm>
            <a:off x="1907628" y="1371600"/>
            <a:ext cx="9096703" cy="47138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dirty="0" smtClean="0">
              <a:solidFill>
                <a:srgbClr val="C00000"/>
              </a:solidFill>
              <a:latin typeface="Times New Roman" pitchFamily="18" charset="0"/>
              <a:cs typeface="Times New Roman" pitchFamily="18" charset="0"/>
            </a:endParaRPr>
          </a:p>
          <a:p>
            <a:pPr algn="ctr"/>
            <a:endParaRPr lang="ru-RU" sz="3200" dirty="0" smtClean="0">
              <a:solidFill>
                <a:srgbClr val="C00000"/>
              </a:solidFill>
              <a:latin typeface="Times New Roman" pitchFamily="18" charset="0"/>
              <a:cs typeface="Times New Roman" pitchFamily="18" charset="0"/>
            </a:endParaRPr>
          </a:p>
          <a:p>
            <a:pPr algn="ctr"/>
            <a:endParaRPr lang="ru-RU" sz="3200" dirty="0">
              <a:solidFill>
                <a:srgbClr val="C00000"/>
              </a:solidFill>
              <a:latin typeface="Times New Roman" pitchFamily="18" charset="0"/>
              <a:cs typeface="Times New Roman" pitchFamily="18" charset="0"/>
            </a:endParaRPr>
          </a:p>
        </p:txBody>
      </p:sp>
      <p:sp>
        <p:nvSpPr>
          <p:cNvPr id="5" name="Овал 4"/>
          <p:cNvSpPr/>
          <p:nvPr/>
        </p:nvSpPr>
        <p:spPr>
          <a:xfrm>
            <a:off x="5675587" y="2758967"/>
            <a:ext cx="4430314" cy="2715558"/>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C00000"/>
                </a:solidFill>
                <a:latin typeface="Times New Roman" pitchFamily="18" charset="0"/>
                <a:cs typeface="Times New Roman" pitchFamily="18" charset="0"/>
              </a:rPr>
              <a:t>ЛИНГВИСТИКА</a:t>
            </a:r>
            <a:endParaRPr lang="ru-RU" sz="2800" b="1" dirty="0">
              <a:solidFill>
                <a:srgbClr val="C00000"/>
              </a:solidFill>
              <a:latin typeface="Times New Roman" pitchFamily="18" charset="0"/>
              <a:cs typeface="Times New Roman" pitchFamily="18" charset="0"/>
            </a:endParaRPr>
          </a:p>
        </p:txBody>
      </p:sp>
      <p:sp>
        <p:nvSpPr>
          <p:cNvPr id="8" name="Прямоугольная выноска 7"/>
          <p:cNvSpPr/>
          <p:nvPr/>
        </p:nvSpPr>
        <p:spPr>
          <a:xfrm rot="19963557">
            <a:off x="2427889" y="2585546"/>
            <a:ext cx="4035972" cy="61264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atin typeface="Times New Roman" pitchFamily="18" charset="0"/>
                <a:cs typeface="Times New Roman" pitchFamily="18" charset="0"/>
              </a:rPr>
              <a:t>ФИЛОЛОГИЯ</a:t>
            </a:r>
            <a:endParaRPr lang="ru-RU" sz="3200" b="1"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5127" y="365760"/>
            <a:ext cx="11010542" cy="1325562"/>
          </a:xfrm>
        </p:spPr>
        <p:txBody>
          <a:bodyPr/>
          <a:lstStyle/>
          <a:p>
            <a:r>
              <a:rPr lang="ru-RU" dirty="0" smtClean="0"/>
              <a:t> </a:t>
            </a:r>
            <a:r>
              <a:rPr lang="ru-RU" b="1" dirty="0" smtClean="0">
                <a:latin typeface="Times New Roman" pitchFamily="18" charset="0"/>
                <a:cs typeface="Times New Roman" pitchFamily="18" charset="0"/>
              </a:rPr>
              <a:t>СПОСОБНОСТИ  К  ИЗУЧЕНИЮ  ЯЗЫКОВ - ТЕСТ</a:t>
            </a:r>
            <a:endParaRPr lang="ru-RU" b="1" dirty="0">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1050794" y="1461465"/>
          <a:ext cx="10253082" cy="4876272"/>
        </p:xfrm>
        <a:graphic>
          <a:graphicData uri="http://schemas.openxmlformats.org/drawingml/2006/table">
            <a:tbl>
              <a:tblPr>
                <a:tableStyleId>{775DCB02-9BB8-47FD-8907-85C794F793BA}</a:tableStyleId>
              </a:tblPr>
              <a:tblGrid>
                <a:gridCol w="765748"/>
                <a:gridCol w="5306917"/>
                <a:gridCol w="1768594"/>
                <a:gridCol w="2411823"/>
              </a:tblGrid>
              <a:tr h="304767">
                <a:tc>
                  <a:txBody>
                    <a:bodyPr/>
                    <a:lstStyle/>
                    <a:p>
                      <a:pPr>
                        <a:spcAft>
                          <a:spcPts val="0"/>
                        </a:spcAft>
                      </a:pPr>
                      <a:r>
                        <a:rPr lang="ru-RU" sz="1400" dirty="0"/>
                        <a:t>№</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Успехи \ способности </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Макс.балл</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Ваш результат</a:t>
                      </a:r>
                      <a:endParaRPr lang="ru-RU" sz="140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dirty="0"/>
                        <a:t>1</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Успехи в математике (логическое мышление)</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3</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2</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Успехи в родном языке и литературе одновременно</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3</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Способности к пению</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4</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Хороший музыкальный слух</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5</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Способности к пародированию</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3</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6</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Хорошая память на цифры и факты</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7</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Хороший темп речи</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8</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Хорошая дикция</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9</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Беглость чтения на родном языке</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dirty="0"/>
                        <a:t>3</a:t>
                      </a:r>
                      <a:endParaRPr lang="ru-RU" sz="1400" dirty="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r>
                        <a:rPr lang="ru-RU" sz="1400"/>
                        <a:t>10</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Быстрая реакция на вопросы</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3</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30</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Высокий  уровень</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27-30</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Средний  уровень </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21-26</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Низкий  уровень</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15 -20</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r h="304767">
                <a:tc>
                  <a:txBody>
                    <a:bodyPr/>
                    <a:lstStyle/>
                    <a:p>
                      <a:pPr>
                        <a:spcAft>
                          <a:spcPts val="0"/>
                        </a:spcAft>
                      </a:pP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Способности надо развивать!</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r>
                        <a:rPr lang="ru-RU" sz="1400"/>
                        <a:t>Менее 15</a:t>
                      </a:r>
                      <a:endParaRPr lang="ru-RU" sz="1400">
                        <a:latin typeface="Times New Roman" pitchFamily="18" charset="0"/>
                        <a:ea typeface="Times New Roman"/>
                        <a:cs typeface="Times New Roman" pitchFamily="18" charset="0"/>
                      </a:endParaRPr>
                    </a:p>
                  </a:txBody>
                  <a:tcPr marL="68580" marR="68580" marT="0" marB="0"/>
                </a:tc>
                <a:tc>
                  <a:txBody>
                    <a:bodyPr/>
                    <a:lstStyle/>
                    <a:p>
                      <a:pPr>
                        <a:spcAft>
                          <a:spcPts val="0"/>
                        </a:spcAft>
                      </a:pPr>
                      <a:endParaRPr lang="ru-RU" sz="1400" dirty="0">
                        <a:latin typeface="Times New Roman" pitchFamily="18" charset="0"/>
                        <a:ea typeface="Times New Roman"/>
                        <a:cs typeface="Times New Roman" pitchFamily="18" charset="0"/>
                      </a:endParaRPr>
                    </a:p>
                  </a:txBody>
                  <a:tcPr marL="68580" marR="68580" marT="0" marB="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b="1" dirty="0" smtClean="0">
                <a:latin typeface="Times New Roman" pitchFamily="18" charset="0"/>
                <a:cs typeface="Times New Roman" pitchFamily="18" charset="0"/>
              </a:rPr>
              <a:t>ПРОФЕССИИ</a:t>
            </a:r>
            <a:endParaRPr lang="ru-RU" b="1" dirty="0">
              <a:latin typeface="Times New Roman" pitchFamily="18" charset="0"/>
              <a:cs typeface="Times New Roman" pitchFamily="18" charset="0"/>
            </a:endParaRPr>
          </a:p>
        </p:txBody>
      </p:sp>
      <p:sp>
        <p:nvSpPr>
          <p:cNvPr id="3" name="Содержимое 2"/>
          <p:cNvSpPr>
            <a:spLocks noGrp="1"/>
          </p:cNvSpPr>
          <p:nvPr>
            <p:ph sz="half" idx="1"/>
          </p:nvPr>
        </p:nvSpPr>
        <p:spPr>
          <a:xfrm>
            <a:off x="766300" y="1623851"/>
            <a:ext cx="5181600" cy="4351337"/>
          </a:xfrm>
        </p:spPr>
        <p:txBody>
          <a:bodyPr>
            <a:normAutofit fontScale="92500" lnSpcReduction="20000"/>
          </a:bodyPr>
          <a:lstStyle/>
          <a:p>
            <a:pPr>
              <a:buNone/>
            </a:pPr>
            <a:r>
              <a:rPr lang="ru-RU" b="1" dirty="0" smtClean="0">
                <a:latin typeface="Times New Roman" pitchFamily="18" charset="0"/>
                <a:cs typeface="Times New Roman" pitchFamily="18" charset="0"/>
              </a:rPr>
              <a:t>ФИЛОЛОГИЯ</a:t>
            </a:r>
          </a:p>
          <a:p>
            <a:r>
              <a:rPr lang="ru-RU" sz="2400" dirty="0" smtClean="0">
                <a:latin typeface="Times New Roman" pitchFamily="18" charset="0"/>
                <a:cs typeface="Times New Roman" pitchFamily="18" charset="0"/>
              </a:rPr>
              <a:t>Учитель языка и литературы</a:t>
            </a:r>
          </a:p>
          <a:p>
            <a:r>
              <a:rPr lang="ru-RU" sz="2400" dirty="0" smtClean="0">
                <a:latin typeface="Times New Roman" pitchFamily="18" charset="0"/>
                <a:cs typeface="Times New Roman" pitchFamily="18" charset="0"/>
              </a:rPr>
              <a:t>Преподаватель </a:t>
            </a:r>
          </a:p>
          <a:p>
            <a:r>
              <a:rPr lang="ru-RU" sz="2400" dirty="0" smtClean="0">
                <a:latin typeface="Times New Roman" pitchFamily="18" charset="0"/>
                <a:cs typeface="Times New Roman" pitchFamily="18" charset="0"/>
              </a:rPr>
              <a:t>Научная деятельность</a:t>
            </a:r>
          </a:p>
          <a:p>
            <a:r>
              <a:rPr lang="ru-RU" sz="2400" dirty="0" smtClean="0">
                <a:latin typeface="Times New Roman" pitchFamily="18" charset="0"/>
                <a:cs typeface="Times New Roman" pitchFamily="18" charset="0"/>
              </a:rPr>
              <a:t>Книжные издательства ...</a:t>
            </a:r>
          </a:p>
          <a:p>
            <a:r>
              <a:rPr lang="ru-RU" sz="2400" dirty="0" smtClean="0">
                <a:latin typeface="Times New Roman" pitchFamily="18" charset="0"/>
                <a:cs typeface="Times New Roman" pitchFamily="18" charset="0"/>
              </a:rPr>
              <a:t>Писательство ...</a:t>
            </a:r>
          </a:p>
          <a:p>
            <a:r>
              <a:rPr lang="ru-RU" sz="2400" dirty="0" smtClean="0">
                <a:latin typeface="Times New Roman" pitchFamily="18" charset="0"/>
                <a:cs typeface="Times New Roman" pitchFamily="18" charset="0"/>
              </a:rPr>
              <a:t>Библиотеки и книжные магазины ...</a:t>
            </a:r>
          </a:p>
          <a:p>
            <a:r>
              <a:rPr lang="ru-RU" sz="2400" dirty="0" smtClean="0">
                <a:latin typeface="Times New Roman" pitchFamily="18" charset="0"/>
                <a:cs typeface="Times New Roman" pitchFamily="18" charset="0"/>
              </a:rPr>
              <a:t>Бюро переводов и работа переводчиком </a:t>
            </a:r>
          </a:p>
          <a:p>
            <a:r>
              <a:rPr lang="ru-RU" sz="2400" dirty="0" smtClean="0">
                <a:latin typeface="Times New Roman" pitchFamily="18" charset="0"/>
                <a:cs typeface="Times New Roman" pitchFamily="18" charset="0"/>
              </a:rPr>
              <a:t>Музеи, туристические агентства…</a:t>
            </a:r>
          </a:p>
          <a:p>
            <a:pPr>
              <a:lnSpc>
                <a:spcPct val="120000"/>
              </a:lnSpc>
            </a:pPr>
            <a:r>
              <a:rPr lang="ru-RU" sz="2400" dirty="0" smtClean="0">
                <a:latin typeface="Times New Roman" pitchFamily="18" charset="0"/>
                <a:cs typeface="Times New Roman" pitchFamily="18" charset="0"/>
              </a:rPr>
              <a:t>Специалист по связям с общественностью</a:t>
            </a:r>
          </a:p>
          <a:p>
            <a:pPr>
              <a:lnSpc>
                <a:spcPct val="120000"/>
              </a:lnSpc>
            </a:pPr>
            <a:r>
              <a:rPr lang="ru-RU" sz="2400" dirty="0" smtClean="0">
                <a:latin typeface="Times New Roman" pitchFamily="18" charset="0"/>
                <a:cs typeface="Times New Roman" pitchFamily="18" charset="0"/>
              </a:rPr>
              <a:t>Секретарь </a:t>
            </a:r>
            <a:r>
              <a:rPr lang="ru-RU" sz="2400" smtClean="0">
                <a:latin typeface="Times New Roman" pitchFamily="18" charset="0"/>
                <a:cs typeface="Times New Roman" pitchFamily="18" charset="0"/>
              </a:rPr>
              <a:t>- референт</a:t>
            </a:r>
            <a:endParaRPr lang="ru-RU" sz="2400" dirty="0" smtClean="0">
              <a:latin typeface="Times New Roman" pitchFamily="18" charset="0"/>
              <a:cs typeface="Times New Roman" pitchFamily="18" charset="0"/>
            </a:endParaRPr>
          </a:p>
          <a:p>
            <a:endParaRPr lang="ru-RU" dirty="0"/>
          </a:p>
        </p:txBody>
      </p:sp>
      <p:sp>
        <p:nvSpPr>
          <p:cNvPr id="4" name="Содержимое 3"/>
          <p:cNvSpPr>
            <a:spLocks noGrp="1"/>
          </p:cNvSpPr>
          <p:nvPr>
            <p:ph sz="half" idx="2"/>
          </p:nvPr>
        </p:nvSpPr>
        <p:spPr>
          <a:xfrm>
            <a:off x="6172200" y="1639616"/>
            <a:ext cx="5181600" cy="4351337"/>
          </a:xfrm>
        </p:spPr>
        <p:txBody>
          <a:bodyPr>
            <a:normAutofit fontScale="92500" lnSpcReduction="20000"/>
          </a:bodyPr>
          <a:lstStyle/>
          <a:p>
            <a:pPr>
              <a:buNone/>
            </a:pPr>
            <a:r>
              <a:rPr lang="ru-RU" sz="2600" b="1" dirty="0" smtClean="0">
                <a:latin typeface="Times New Roman" pitchFamily="18" charset="0"/>
                <a:cs typeface="Times New Roman" pitchFamily="18" charset="0"/>
              </a:rPr>
              <a:t>ЛИНГВИСТИКА</a:t>
            </a:r>
          </a:p>
          <a:p>
            <a:r>
              <a:rPr lang="ru-RU" sz="2600" dirty="0" smtClean="0">
                <a:latin typeface="Times New Roman" pitchFamily="18" charset="0"/>
                <a:cs typeface="Times New Roman" pitchFamily="18" charset="0"/>
              </a:rPr>
              <a:t>Лингвист</a:t>
            </a:r>
          </a:p>
          <a:p>
            <a:r>
              <a:rPr lang="ru-RU" sz="2600" dirty="0" smtClean="0">
                <a:latin typeface="Times New Roman" pitchFamily="18" charset="0"/>
                <a:cs typeface="Times New Roman" pitchFamily="18" charset="0"/>
              </a:rPr>
              <a:t>Переводчик</a:t>
            </a:r>
          </a:p>
          <a:p>
            <a:r>
              <a:rPr lang="ru-RU" sz="2600" dirty="0" smtClean="0">
                <a:latin typeface="Times New Roman" pitchFamily="18" charset="0"/>
                <a:cs typeface="Times New Roman" pitchFamily="18" charset="0"/>
              </a:rPr>
              <a:t>Преподаватель </a:t>
            </a:r>
          </a:p>
          <a:p>
            <a:r>
              <a:rPr lang="ru-RU" sz="2600" dirty="0" smtClean="0">
                <a:latin typeface="Times New Roman" pitchFamily="18" charset="0"/>
                <a:cs typeface="Times New Roman" pitchFamily="18" charset="0"/>
              </a:rPr>
              <a:t>Научный деятель </a:t>
            </a:r>
          </a:p>
          <a:p>
            <a:r>
              <a:rPr lang="ru-RU" sz="2600" dirty="0" smtClean="0">
                <a:latin typeface="Times New Roman" pitchFamily="18" charset="0"/>
                <a:cs typeface="Times New Roman" pitchFamily="18" charset="0"/>
              </a:rPr>
              <a:t>Лингвист-исследователь</a:t>
            </a:r>
          </a:p>
          <a:p>
            <a:r>
              <a:rPr lang="ru-RU" sz="2600" dirty="0" smtClean="0">
                <a:latin typeface="Times New Roman" pitchFamily="18" charset="0"/>
                <a:cs typeface="Times New Roman" pitchFamily="18" charset="0"/>
              </a:rPr>
              <a:t>Филолог</a:t>
            </a:r>
          </a:p>
          <a:p>
            <a:r>
              <a:rPr lang="ru-RU" sz="2600" dirty="0" smtClean="0">
                <a:latin typeface="Times New Roman" pitchFamily="18" charset="0"/>
                <a:cs typeface="Times New Roman" pitchFamily="18" charset="0"/>
              </a:rPr>
              <a:t>Компьютерный лингвист</a:t>
            </a:r>
          </a:p>
          <a:p>
            <a:r>
              <a:rPr lang="ru-RU" sz="2600" dirty="0" err="1" smtClean="0">
                <a:latin typeface="Times New Roman" pitchFamily="18" charset="0"/>
                <a:cs typeface="Times New Roman" pitchFamily="18" charset="0"/>
              </a:rPr>
              <a:t>Нейролингвист</a:t>
            </a:r>
            <a:endParaRPr lang="ru-RU" sz="2600" dirty="0" smtClean="0">
              <a:latin typeface="Times New Roman" pitchFamily="18" charset="0"/>
              <a:cs typeface="Times New Roman" pitchFamily="18" charset="0"/>
            </a:endParaRPr>
          </a:p>
          <a:p>
            <a:r>
              <a:rPr lang="ru-RU" sz="2600" dirty="0" smtClean="0">
                <a:latin typeface="Times New Roman" pitchFamily="18" charset="0"/>
                <a:cs typeface="Times New Roman" pitchFamily="18" charset="0"/>
              </a:rPr>
              <a:t>Литературный переводчик</a:t>
            </a:r>
          </a:p>
          <a:p>
            <a:r>
              <a:rPr lang="ru-RU" sz="2600" dirty="0" smtClean="0">
                <a:latin typeface="Times New Roman" pitchFamily="18" charset="0"/>
                <a:cs typeface="Times New Roman" pitchFamily="18" charset="0"/>
              </a:rPr>
              <a:t>Переводчик технических текстов</a:t>
            </a:r>
          </a:p>
          <a:p>
            <a:r>
              <a:rPr lang="ru-RU" sz="2600" dirty="0" smtClean="0">
                <a:latin typeface="Times New Roman" pitchFamily="18" charset="0"/>
                <a:cs typeface="Times New Roman" pitchFamily="18" charset="0"/>
              </a:rPr>
              <a:t>Методист-языковед</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45127" y="365760"/>
            <a:ext cx="10515600" cy="881149"/>
          </a:xfrm>
        </p:spPr>
        <p:txBody>
          <a:bodyPr>
            <a:normAutofit fontScale="90000"/>
          </a:bodyPr>
          <a:lstStyle/>
          <a:p>
            <a:r>
              <a:rPr lang="ru-RU" b="1" dirty="0" smtClean="0">
                <a:latin typeface="Times New Roman" pitchFamily="18" charset="0"/>
                <a:cs typeface="Times New Roman" pitchFamily="18" charset="0"/>
              </a:rPr>
              <a:t>Цитаты, вдохновляющие на изучение языков</a:t>
            </a:r>
            <a:r>
              <a:rPr lang="ru-RU" dirty="0" smtClean="0"/>
              <a:t/>
            </a:r>
            <a:br>
              <a:rPr lang="ru-RU" dirty="0" smtClean="0"/>
            </a:br>
            <a:endParaRPr lang="ru-RU" dirty="0"/>
          </a:p>
        </p:txBody>
      </p:sp>
      <p:sp>
        <p:nvSpPr>
          <p:cNvPr id="3" name="Содержимое 2"/>
          <p:cNvSpPr>
            <a:spLocks noGrp="1"/>
          </p:cNvSpPr>
          <p:nvPr>
            <p:ph idx="1"/>
          </p:nvPr>
        </p:nvSpPr>
        <p:spPr>
          <a:xfrm>
            <a:off x="702623" y="1033155"/>
            <a:ext cx="10515600" cy="5284518"/>
          </a:xfrm>
        </p:spPr>
        <p:txBody>
          <a:bodyPr>
            <a:normAutofit fontScale="92500" lnSpcReduction="10000"/>
          </a:bodyPr>
          <a:lstStyle/>
          <a:p>
            <a:pPr fontAlgn="base"/>
            <a:r>
              <a:rPr lang="ru-RU" sz="2600" dirty="0" smtClean="0">
                <a:latin typeface="Times New Roman" pitchFamily="18" charset="0"/>
                <a:cs typeface="Times New Roman" pitchFamily="18" charset="0"/>
              </a:rPr>
              <a:t>“Учить язык, значит, открыть новое окно в мир” – китайская поговорка</a:t>
            </a:r>
          </a:p>
          <a:p>
            <a:pPr fontAlgn="base"/>
            <a:r>
              <a:rPr lang="ru-RU" sz="2600" dirty="0" smtClean="0">
                <a:latin typeface="Times New Roman" pitchFamily="18" charset="0"/>
                <a:cs typeface="Times New Roman" pitchFamily="18" charset="0"/>
              </a:rPr>
              <a:t>“Владеть другим языком – значит иметь вторую душу” – Карл Великий</a:t>
            </a:r>
          </a:p>
          <a:p>
            <a:r>
              <a:rPr lang="ru-RU" sz="2600" dirty="0" smtClean="0">
                <a:latin typeface="Times New Roman" pitchFamily="18" charset="0"/>
                <a:cs typeface="Times New Roman" pitchFamily="18" charset="0"/>
              </a:rPr>
              <a:t>“Сегодня у нас есть убедительные доказательства того, что изучение иностранного языка обладает волновым эффектом, помогая улучшить успеваемость учащихся по другим предметам” – Ричард </a:t>
            </a:r>
            <a:r>
              <a:rPr lang="ru-RU" sz="2600" dirty="0" err="1" smtClean="0">
                <a:latin typeface="Times New Roman" pitchFamily="18" charset="0"/>
                <a:cs typeface="Times New Roman" pitchFamily="18" charset="0"/>
              </a:rPr>
              <a:t>Райли</a:t>
            </a:r>
            <a:endParaRPr lang="ru-RU" sz="2600" dirty="0" smtClean="0">
              <a:latin typeface="Times New Roman" pitchFamily="18" charset="0"/>
              <a:cs typeface="Times New Roman" pitchFamily="18" charset="0"/>
            </a:endParaRPr>
          </a:p>
          <a:p>
            <a:pPr fontAlgn="base"/>
            <a:r>
              <a:rPr lang="ru-RU" sz="2600" dirty="0" smtClean="0">
                <a:latin typeface="Times New Roman" pitchFamily="18" charset="0"/>
                <a:cs typeface="Times New Roman" pitchFamily="18" charset="0"/>
              </a:rPr>
              <a:t>“Тот, кто не знает иностранных языков, не знает ничего о самом себе” –  Гёте</a:t>
            </a:r>
          </a:p>
          <a:p>
            <a:pPr fontAlgn="base"/>
            <a:r>
              <a:rPr lang="ru-RU" sz="2600" dirty="0" smtClean="0">
                <a:latin typeface="Times New Roman" pitchFamily="18" charset="0"/>
                <a:cs typeface="Times New Roman" pitchFamily="18" charset="0"/>
              </a:rPr>
              <a:t>“Язык значит для ума больше, чем свет для глаз” – Уильям </a:t>
            </a:r>
            <a:r>
              <a:rPr lang="ru-RU" sz="2600" dirty="0" err="1" smtClean="0">
                <a:latin typeface="Times New Roman" pitchFamily="18" charset="0"/>
                <a:cs typeface="Times New Roman" pitchFamily="18" charset="0"/>
              </a:rPr>
              <a:t>Гибсон</a:t>
            </a:r>
            <a:r>
              <a:rPr lang="ru-RU" sz="2600" dirty="0" smtClean="0">
                <a:latin typeface="Times New Roman" pitchFamily="18" charset="0"/>
                <a:cs typeface="Times New Roman" pitchFamily="18" charset="0"/>
              </a:rPr>
              <a:t>”</a:t>
            </a:r>
          </a:p>
          <a:p>
            <a:r>
              <a:rPr lang="ru-RU" sz="2600" dirty="0" smtClean="0">
                <a:latin typeface="Times New Roman" pitchFamily="18" charset="0"/>
                <a:cs typeface="Times New Roman" pitchFamily="18" charset="0"/>
              </a:rPr>
              <a:t>“Другой язык – это другое видение жизни” – </a:t>
            </a:r>
            <a:r>
              <a:rPr lang="ru-RU" sz="2600" dirty="0" err="1" smtClean="0">
                <a:latin typeface="Times New Roman" pitchFamily="18" charset="0"/>
                <a:cs typeface="Times New Roman" pitchFamily="18" charset="0"/>
              </a:rPr>
              <a:t>Федерико</a:t>
            </a:r>
            <a:r>
              <a:rPr lang="ru-RU" sz="2600" dirty="0" smtClean="0">
                <a:latin typeface="Times New Roman" pitchFamily="18" charset="0"/>
                <a:cs typeface="Times New Roman" pitchFamily="18" charset="0"/>
              </a:rPr>
              <a:t> Феллини</a:t>
            </a:r>
          </a:p>
          <a:p>
            <a:pPr fontAlgn="base"/>
            <a:r>
              <a:rPr lang="ru-RU" sz="2600" dirty="0" smtClean="0">
                <a:latin typeface="Times New Roman" pitchFamily="18" charset="0"/>
                <a:cs typeface="Times New Roman" pitchFamily="18" charset="0"/>
              </a:rPr>
              <a:t>“Невозможно выразить радость знания иностранного языка. Я не могу выразить эти чувства на своем родном языке” – </a:t>
            </a:r>
            <a:r>
              <a:rPr lang="ru-RU" sz="2600" dirty="0" err="1" smtClean="0">
                <a:latin typeface="Times New Roman" pitchFamily="18" charset="0"/>
                <a:cs typeface="Times New Roman" pitchFamily="18" charset="0"/>
              </a:rPr>
              <a:t>Муния</a:t>
            </a:r>
            <a:r>
              <a:rPr lang="ru-RU" sz="2600" dirty="0" smtClean="0">
                <a:latin typeface="Times New Roman" pitchFamily="18" charset="0"/>
                <a:cs typeface="Times New Roman" pitchFamily="18" charset="0"/>
              </a:rPr>
              <a:t> Хан</a:t>
            </a:r>
          </a:p>
          <a:p>
            <a:pPr fontAlgn="base"/>
            <a:r>
              <a:rPr lang="ru-RU" sz="2600" dirty="0" smtClean="0">
                <a:latin typeface="Times New Roman" pitchFamily="18" charset="0"/>
                <a:cs typeface="Times New Roman" pitchFamily="18" charset="0"/>
              </a:rPr>
              <a:t>“Мне нравится перемещаться между языками так же, как и между странами и городами” – </a:t>
            </a:r>
            <a:r>
              <a:rPr lang="ru-RU" sz="2600" dirty="0" err="1" smtClean="0">
                <a:latin typeface="Times New Roman" pitchFamily="18" charset="0"/>
                <a:cs typeface="Times New Roman" pitchFamily="18" charset="0"/>
              </a:rPr>
              <a:t>Элиф</a:t>
            </a:r>
            <a:r>
              <a:rPr lang="ru-RU" sz="2600" dirty="0" smtClean="0">
                <a:latin typeface="Times New Roman" pitchFamily="18" charset="0"/>
                <a:cs typeface="Times New Roman" pitchFamily="18" charset="0"/>
              </a:rPr>
              <a:t> </a:t>
            </a:r>
            <a:r>
              <a:rPr lang="ru-RU" sz="2600" dirty="0" err="1" smtClean="0">
                <a:latin typeface="Times New Roman" pitchFamily="18" charset="0"/>
                <a:cs typeface="Times New Roman" pitchFamily="18" charset="0"/>
              </a:rPr>
              <a:t>Шафак</a:t>
            </a:r>
            <a:endParaRPr lang="ru-RU" sz="2600" dirty="0" smtClean="0">
              <a:latin typeface="Times New Roman" pitchFamily="18" charset="0"/>
              <a:cs typeface="Times New Roman" pitchFamily="18" charset="0"/>
            </a:endParaRPr>
          </a:p>
          <a:p>
            <a:r>
              <a:rPr lang="ru-RU" sz="2600" dirty="0" smtClean="0">
                <a:latin typeface="Times New Roman" pitchFamily="18" charset="0"/>
                <a:cs typeface="Times New Roman" pitchFamily="18" charset="0"/>
              </a:rPr>
              <a:t>“</a:t>
            </a:r>
            <a:r>
              <a:rPr lang="en-US" sz="2600" dirty="0" smtClean="0">
                <a:latin typeface="Times New Roman" pitchFamily="18" charset="0"/>
                <a:cs typeface="Times New Roman" pitchFamily="18" charset="0"/>
              </a:rPr>
              <a:t>C</a:t>
            </a:r>
            <a:r>
              <a:rPr lang="ru-RU" sz="2600" dirty="0" smtClean="0">
                <a:latin typeface="Times New Roman" pitchFamily="18" charset="0"/>
                <a:cs typeface="Times New Roman" pitchFamily="18" charset="0"/>
              </a:rPr>
              <a:t> каждым новым языком вы проживаете новую жизнь. Сколько языков ты знаешь – столько жизней ты </a:t>
            </a:r>
            <a:r>
              <a:rPr lang="ru-RU" sz="2600" dirty="0" smtClean="0">
                <a:latin typeface="Times New Roman" pitchFamily="18" charset="0"/>
                <a:cs typeface="Times New Roman" pitchFamily="18" charset="0"/>
              </a:rPr>
              <a:t>живешь</a:t>
            </a:r>
            <a:r>
              <a:rPr lang="en-US" sz="2600" dirty="0" smtClean="0">
                <a:latin typeface="Times New Roman" pitchFamily="18" charset="0"/>
                <a:cs typeface="Times New Roman" pitchFamily="18" charset="0"/>
              </a:rPr>
              <a:t>”</a:t>
            </a:r>
            <a:r>
              <a:rPr lang="ru-RU" sz="2600" dirty="0" smtClean="0">
                <a:latin typeface="Times New Roman" pitchFamily="18" charset="0"/>
                <a:cs typeface="Times New Roman" pitchFamily="18" charset="0"/>
              </a:rPr>
              <a:t> </a:t>
            </a:r>
            <a:r>
              <a:rPr lang="ru-RU" sz="2600" dirty="0" smtClean="0">
                <a:latin typeface="Times New Roman" pitchFamily="18" charset="0"/>
                <a:cs typeface="Times New Roman" pitchFamily="18" charset="0"/>
              </a:rPr>
              <a:t>― пословица</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14818" y="715097"/>
            <a:ext cx="9144000" cy="2387600"/>
          </a:xfrm>
        </p:spPr>
        <p:txBody>
          <a:bodyPr/>
          <a:lstStyle/>
          <a:p>
            <a:r>
              <a:rPr lang="ru-RU" b="1" dirty="0" smtClean="0">
                <a:solidFill>
                  <a:srgbClr val="C00000"/>
                </a:solidFill>
              </a:rPr>
              <a:t>УСПЕХОВ В ИЗУЧЕНИИ ЯЗЫКОВ!!!</a:t>
            </a:r>
            <a:endParaRPr lang="ru-RU" b="1" dirty="0">
              <a:solidFill>
                <a:srgbClr val="C00000"/>
              </a:solidFill>
            </a:endParaRPr>
          </a:p>
        </p:txBody>
      </p:sp>
      <p:pic>
        <p:nvPicPr>
          <p:cNvPr id="4" name="Picture 3" descr="C:\Documents and Settings\kab_19\Рабочий стол\i5.jpg"/>
          <p:cNvPicPr>
            <a:picLocks noChangeAspect="1" noChangeArrowheads="1"/>
          </p:cNvPicPr>
          <p:nvPr/>
        </p:nvPicPr>
        <p:blipFill>
          <a:blip r:embed="rId2" cstate="print"/>
          <a:srcRect/>
          <a:stretch>
            <a:fillRect/>
          </a:stretch>
        </p:blipFill>
        <p:spPr bwMode="auto">
          <a:xfrm>
            <a:off x="1351127" y="3466530"/>
            <a:ext cx="9457899" cy="29058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ТЕМА ЗАНЯТИЯ</a:t>
            </a:r>
            <a:endParaRPr lang="ru-RU" b="1" dirty="0"/>
          </a:p>
        </p:txBody>
      </p:sp>
      <p:sp>
        <p:nvSpPr>
          <p:cNvPr id="3" name="Содержимое 2"/>
          <p:cNvSpPr>
            <a:spLocks noGrp="1"/>
          </p:cNvSpPr>
          <p:nvPr>
            <p:ph idx="1"/>
          </p:nvPr>
        </p:nvSpPr>
        <p:spPr>
          <a:xfrm>
            <a:off x="845127" y="1828802"/>
            <a:ext cx="10515600" cy="1760559"/>
          </a:xfrm>
        </p:spPr>
        <p:txBody>
          <a:bodyPr>
            <a:normAutofit fontScale="92500"/>
          </a:bodyPr>
          <a:lstStyle/>
          <a:p>
            <a:pPr>
              <a:buNone/>
            </a:pPr>
            <a:r>
              <a:rPr lang="ru-RU" sz="6000" i="1" dirty="0" smtClean="0"/>
              <a:t>Лингвистическое разнообразие планеты: цифры и факты</a:t>
            </a:r>
            <a:endParaRPr lang="ru-RU" sz="6000" i="1" dirty="0"/>
          </a:p>
        </p:txBody>
      </p:sp>
      <p:pic>
        <p:nvPicPr>
          <p:cNvPr id="1027" name="Picture 3" descr="C:\Documents and Settings\kab_19\Рабочий стол\i5.jpg"/>
          <p:cNvPicPr>
            <a:picLocks noChangeAspect="1" noChangeArrowheads="1"/>
          </p:cNvPicPr>
          <p:nvPr/>
        </p:nvPicPr>
        <p:blipFill>
          <a:blip r:embed="rId2" cstate="print"/>
          <a:srcRect/>
          <a:stretch>
            <a:fillRect/>
          </a:stretch>
        </p:blipFill>
        <p:spPr bwMode="auto">
          <a:xfrm>
            <a:off x="1296536" y="3657599"/>
            <a:ext cx="9457899" cy="29058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ЯЗЫКОВОЕ РАЗНООБРАЗИЕ МИРА</a:t>
            </a:r>
            <a:endParaRPr lang="ru-RU" b="1" dirty="0"/>
          </a:p>
        </p:txBody>
      </p:sp>
      <p:sp>
        <p:nvSpPr>
          <p:cNvPr id="3" name="Содержимое 2"/>
          <p:cNvSpPr>
            <a:spLocks noGrp="1"/>
          </p:cNvSpPr>
          <p:nvPr>
            <p:ph idx="1"/>
          </p:nvPr>
        </p:nvSpPr>
        <p:spPr/>
        <p:txBody>
          <a:bodyPr>
            <a:normAutofit/>
          </a:bodyPr>
          <a:lstStyle/>
          <a:p>
            <a:r>
              <a:rPr lang="ru-RU" sz="2400" dirty="0" smtClean="0">
                <a:latin typeface="Times New Roman" pitchFamily="18" charset="0"/>
                <a:cs typeface="Times New Roman" pitchFamily="18" charset="0"/>
              </a:rPr>
              <a:t>Факты истории</a:t>
            </a:r>
          </a:p>
          <a:p>
            <a:r>
              <a:rPr lang="ru-RU" sz="2400" dirty="0" smtClean="0">
                <a:latin typeface="Times New Roman" pitchFamily="18" charset="0"/>
                <a:cs typeface="Times New Roman" pitchFamily="18" charset="0"/>
              </a:rPr>
              <a:t>Статистика</a:t>
            </a:r>
          </a:p>
          <a:p>
            <a:r>
              <a:rPr lang="ru-RU" sz="2400" dirty="0" smtClean="0">
                <a:latin typeface="Times New Roman" pitchFamily="18" charset="0"/>
                <a:cs typeface="Times New Roman" pitchFamily="18" charset="0"/>
              </a:rPr>
              <a:t>Структурное разнообразие языков мира</a:t>
            </a:r>
          </a:p>
          <a:p>
            <a:r>
              <a:rPr lang="ru-RU" sz="2400" dirty="0" smtClean="0">
                <a:latin typeface="Times New Roman" pitchFamily="18" charset="0"/>
                <a:cs typeface="Times New Roman" pitchFamily="18" charset="0"/>
              </a:rPr>
              <a:t>Функциональное разнообразие языков </a:t>
            </a:r>
          </a:p>
          <a:p>
            <a:r>
              <a:rPr lang="ru-RU" sz="2400" dirty="0" smtClean="0">
                <a:latin typeface="Times New Roman" pitchFamily="18" charset="0"/>
                <a:cs typeface="Times New Roman" pitchFamily="18" charset="0"/>
              </a:rPr>
              <a:t>Социальная и культурная история</a:t>
            </a:r>
          </a:p>
          <a:p>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Интересные факты о языках мира</a:t>
            </a:r>
          </a:p>
          <a:p>
            <a:r>
              <a:rPr lang="ru-RU" sz="2400" dirty="0" smtClean="0">
                <a:latin typeface="Times New Roman" pitchFamily="18" charset="0"/>
                <a:cs typeface="Times New Roman" pitchFamily="18" charset="0"/>
              </a:rPr>
              <a:t>Почему мы сегодня говорим о языках?</a:t>
            </a:r>
          </a:p>
          <a:p>
            <a:r>
              <a:rPr lang="ru-RU" sz="2400" dirty="0" smtClean="0">
                <a:latin typeface="Times New Roman" pitchFamily="18" charset="0"/>
                <a:cs typeface="Times New Roman" pitchFamily="18" charset="0"/>
              </a:rPr>
              <a:t>Каковы глобальные причины выбора этой темы разговора?</a:t>
            </a:r>
          </a:p>
          <a:p>
            <a:r>
              <a:rPr lang="ru-RU" sz="2400" dirty="0" smtClean="0">
                <a:latin typeface="Times New Roman" pitchFamily="18" charset="0"/>
                <a:cs typeface="Times New Roman" pitchFamily="18" charset="0"/>
              </a:rPr>
              <a:t>А каков рейтинг языков мира? – мнение - видео</a:t>
            </a:r>
            <a:endParaRPr lang="ru-RU" sz="2400" dirty="0">
              <a:latin typeface="Times New Roman" pitchFamily="18" charset="0"/>
              <a:cs typeface="Times New Roman" pitchFamily="18" charset="0"/>
            </a:endParaRPr>
          </a:p>
        </p:txBody>
      </p:sp>
      <p:pic>
        <p:nvPicPr>
          <p:cNvPr id="2050" name="Picture 2" descr="C:\Documents and Settings\kab_19\Рабочий стол\4.jpg"/>
          <p:cNvPicPr>
            <a:picLocks noChangeAspect="1" noChangeArrowheads="1"/>
          </p:cNvPicPr>
          <p:nvPr/>
        </p:nvPicPr>
        <p:blipFill>
          <a:blip r:embed="rId2" cstate="print"/>
          <a:srcRect/>
          <a:stretch>
            <a:fillRect/>
          </a:stretch>
        </p:blipFill>
        <p:spPr bwMode="auto">
          <a:xfrm>
            <a:off x="6619164" y="2641979"/>
            <a:ext cx="3084394" cy="25157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АНГЛИЙСКОГО ЯЗЫКА</a:t>
            </a:r>
            <a:endParaRPr lang="ru-RU" dirty="0"/>
          </a:p>
        </p:txBody>
      </p:sp>
      <p:sp>
        <p:nvSpPr>
          <p:cNvPr id="3" name="Содержимое 2"/>
          <p:cNvSpPr>
            <a:spLocks noGrp="1"/>
          </p:cNvSpPr>
          <p:nvPr>
            <p:ph sz="half" idx="1"/>
          </p:nvPr>
        </p:nvSpPr>
        <p:spPr/>
        <p:txBody>
          <a:bodyPr>
            <a:normAutofit lnSpcReduction="10000"/>
          </a:bodyPr>
          <a:lstStyle/>
          <a:p>
            <a:r>
              <a:rPr lang="ru-RU" u="sng" dirty="0" smtClean="0">
                <a:latin typeface="Times New Roman" pitchFamily="18" charset="0"/>
                <a:cs typeface="Times New Roman" pitchFamily="18" charset="0"/>
              </a:rPr>
              <a:t>Языковое разнообразие </a:t>
            </a:r>
            <a:r>
              <a:rPr lang="ru-RU" dirty="0" smtClean="0">
                <a:latin typeface="Times New Roman" pitchFamily="18" charset="0"/>
                <a:cs typeface="Times New Roman" pitchFamily="18" charset="0"/>
              </a:rPr>
              <a:t>в современном мире является проблемой растущей социальной значимости, поскольку большинству всех живых языков </a:t>
            </a:r>
            <a:r>
              <a:rPr lang="ru-RU" u="sng" dirty="0" smtClean="0">
                <a:latin typeface="Times New Roman" pitchFamily="18" charset="0"/>
                <a:cs typeface="Times New Roman" pitchFamily="18" charset="0"/>
              </a:rPr>
              <a:t>угрожает </a:t>
            </a:r>
            <a:r>
              <a:rPr lang="ru-RU" dirty="0" smtClean="0">
                <a:latin typeface="Times New Roman" pitchFamily="18" charset="0"/>
                <a:cs typeface="Times New Roman" pitchFamily="18" charset="0"/>
              </a:rPr>
              <a:t>их дальнейшее </a:t>
            </a:r>
            <a:r>
              <a:rPr lang="ru-RU" u="sng" dirty="0" smtClean="0">
                <a:latin typeface="Times New Roman" pitchFamily="18" charset="0"/>
                <a:cs typeface="Times New Roman" pitchFamily="18" charset="0"/>
              </a:rPr>
              <a:t>существование</a:t>
            </a:r>
            <a:r>
              <a:rPr lang="ru-RU" dirty="0" smtClean="0">
                <a:latin typeface="Times New Roman" pitchFamily="18" charset="0"/>
                <a:cs typeface="Times New Roman" pitchFamily="18" charset="0"/>
              </a:rPr>
              <a:t>. Это вопрос изучения и дебатов.</a:t>
            </a:r>
          </a:p>
          <a:p>
            <a:r>
              <a:rPr lang="ru-RU" dirty="0" smtClean="0">
                <a:latin typeface="Times New Roman" pitchFamily="18" charset="0"/>
                <a:cs typeface="Times New Roman" pitchFamily="18" charset="0"/>
              </a:rPr>
              <a:t>Некоторые ученые </a:t>
            </a:r>
            <a:r>
              <a:rPr lang="ru-RU" u="sng" dirty="0" smtClean="0">
                <a:latin typeface="Times New Roman" pitchFamily="18" charset="0"/>
                <a:cs typeface="Times New Roman" pitchFamily="18" charset="0"/>
              </a:rPr>
              <a:t>прогнозируют,</a:t>
            </a:r>
            <a:r>
              <a:rPr lang="ru-RU" dirty="0" smtClean="0">
                <a:latin typeface="Times New Roman" pitchFamily="18" charset="0"/>
                <a:cs typeface="Times New Roman" pitchFamily="18" charset="0"/>
              </a:rPr>
              <a:t> что до 90% мировых языков могут быть </a:t>
            </a:r>
            <a:r>
              <a:rPr lang="ru-RU" u="sng" dirty="0" smtClean="0">
                <a:latin typeface="Times New Roman" pitchFamily="18" charset="0"/>
                <a:cs typeface="Times New Roman" pitchFamily="18" charset="0"/>
              </a:rPr>
              <a:t>заменены</a:t>
            </a:r>
            <a:r>
              <a:rPr lang="ru-RU" dirty="0" smtClean="0">
                <a:latin typeface="Times New Roman" pitchFamily="18" charset="0"/>
                <a:cs typeface="Times New Roman" pitchFamily="18" charset="0"/>
              </a:rPr>
              <a:t>  </a:t>
            </a:r>
            <a:r>
              <a:rPr lang="ru-RU" u="sng" dirty="0" smtClean="0">
                <a:latin typeface="Times New Roman" pitchFamily="18" charset="0"/>
                <a:cs typeface="Times New Roman" pitchFamily="18" charset="0"/>
              </a:rPr>
              <a:t>доминирующими языками </a:t>
            </a:r>
            <a:r>
              <a:rPr lang="ru-RU" dirty="0" smtClean="0">
                <a:latin typeface="Times New Roman" pitchFamily="18" charset="0"/>
                <a:cs typeface="Times New Roman" pitchFamily="18" charset="0"/>
              </a:rPr>
              <a:t>к концу 21 века, что </a:t>
            </a:r>
            <a:r>
              <a:rPr lang="ru-RU" u="sng" dirty="0" smtClean="0">
                <a:latin typeface="Times New Roman" pitchFamily="18" charset="0"/>
                <a:cs typeface="Times New Roman" pitchFamily="18" charset="0"/>
              </a:rPr>
              <a:t>сократит</a:t>
            </a:r>
            <a:r>
              <a:rPr lang="ru-RU" dirty="0" smtClean="0">
                <a:latin typeface="Times New Roman" pitchFamily="18" charset="0"/>
                <a:cs typeface="Times New Roman" pitchFamily="18" charset="0"/>
              </a:rPr>
              <a:t> нынешнее число почти 7000 языков до менее чем 700. Этот факт </a:t>
            </a:r>
            <a:r>
              <a:rPr lang="ru-RU" u="sng" dirty="0" smtClean="0">
                <a:latin typeface="Times New Roman" pitchFamily="18" charset="0"/>
                <a:cs typeface="Times New Roman" pitchFamily="18" charset="0"/>
              </a:rPr>
              <a:t>поразил</a:t>
            </a:r>
            <a:r>
              <a:rPr lang="ru-RU" dirty="0" smtClean="0">
                <a:latin typeface="Times New Roman" pitchFamily="18" charset="0"/>
                <a:cs typeface="Times New Roman" pitchFamily="18" charset="0"/>
              </a:rPr>
              <a:t> нас больше всего и заставил </a:t>
            </a:r>
            <a:r>
              <a:rPr lang="ru-RU" u="sng" dirty="0" smtClean="0">
                <a:latin typeface="Times New Roman" pitchFamily="18" charset="0"/>
                <a:cs typeface="Times New Roman" pitchFamily="18" charset="0"/>
              </a:rPr>
              <a:t>провести некоторые исследования </a:t>
            </a:r>
            <a:r>
              <a:rPr lang="ru-RU" dirty="0" smtClean="0">
                <a:latin typeface="Times New Roman" pitchFamily="18" charset="0"/>
                <a:cs typeface="Times New Roman" pitchFamily="18" charset="0"/>
              </a:rPr>
              <a:t>по обсуждаемой теме. </a:t>
            </a:r>
          </a:p>
          <a:p>
            <a:endParaRPr lang="ru-RU" dirty="0"/>
          </a:p>
        </p:txBody>
      </p:sp>
      <p:sp>
        <p:nvSpPr>
          <p:cNvPr id="4" name="Содержимое 3"/>
          <p:cNvSpPr>
            <a:spLocks noGrp="1"/>
          </p:cNvSpPr>
          <p:nvPr>
            <p:ph sz="half" idx="2"/>
          </p:nvPr>
        </p:nvSpPr>
        <p:spPr/>
        <p:txBody>
          <a:bodyPr>
            <a:normAutofit lnSpcReduction="10000"/>
          </a:bodyPr>
          <a:lstStyle/>
          <a:p>
            <a:r>
              <a:rPr lang="en-US" dirty="0" smtClean="0">
                <a:latin typeface="Times New Roman" pitchFamily="18" charset="0"/>
                <a:cs typeface="Times New Roman" pitchFamily="18" charset="0"/>
              </a:rPr>
              <a:t>linguistic diversity</a:t>
            </a:r>
            <a:endParaRPr lang="ru-RU"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modern world </a:t>
            </a:r>
            <a:endParaRPr lang="ru-RU"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threaten -</a:t>
            </a:r>
            <a:r>
              <a:rPr lang="ru-RU" dirty="0" smtClean="0">
                <a:latin typeface="Times New Roman" pitchFamily="18" charset="0"/>
                <a:cs typeface="Times New Roman" pitchFamily="18" charset="0"/>
              </a:rPr>
              <a:t> угрожать</a:t>
            </a:r>
          </a:p>
          <a:p>
            <a:r>
              <a:rPr lang="en-US" dirty="0" smtClean="0">
                <a:latin typeface="Times New Roman" pitchFamily="18" charset="0"/>
                <a:cs typeface="Times New Roman" pitchFamily="18" charset="0"/>
              </a:rPr>
              <a:t>existence</a:t>
            </a:r>
            <a:r>
              <a:rPr lang="ru-RU" dirty="0" smtClean="0">
                <a:latin typeface="Times New Roman" pitchFamily="18" charset="0"/>
                <a:cs typeface="Times New Roman" pitchFamily="18" charset="0"/>
              </a:rPr>
              <a:t> – существование</a:t>
            </a:r>
          </a:p>
          <a:p>
            <a:r>
              <a:rPr lang="en-US" dirty="0" smtClean="0">
                <a:latin typeface="Times New Roman" pitchFamily="18" charset="0"/>
                <a:cs typeface="Times New Roman" pitchFamily="18" charset="0"/>
              </a:rPr>
              <a:t>predict</a:t>
            </a:r>
            <a:r>
              <a:rPr lang="ru-RU" dirty="0" smtClean="0">
                <a:latin typeface="Times New Roman" pitchFamily="18" charset="0"/>
                <a:cs typeface="Times New Roman" pitchFamily="18" charset="0"/>
              </a:rPr>
              <a:t> – предугадывать</a:t>
            </a:r>
          </a:p>
          <a:p>
            <a:r>
              <a:rPr lang="en-US" dirty="0" smtClean="0">
                <a:latin typeface="Times New Roman" pitchFamily="18" charset="0"/>
                <a:cs typeface="Times New Roman" pitchFamily="18" charset="0"/>
              </a:rPr>
              <a:t>replace</a:t>
            </a:r>
            <a:r>
              <a:rPr lang="ru-RU" dirty="0" smtClean="0">
                <a:latin typeface="Times New Roman" pitchFamily="18" charset="0"/>
                <a:cs typeface="Times New Roman" pitchFamily="18" charset="0"/>
              </a:rPr>
              <a:t> – заменять</a:t>
            </a:r>
          </a:p>
          <a:p>
            <a:r>
              <a:rPr lang="en-US" dirty="0" smtClean="0">
                <a:latin typeface="Times New Roman" pitchFamily="18" charset="0"/>
                <a:cs typeface="Times New Roman" pitchFamily="18" charset="0"/>
              </a:rPr>
              <a:t>dominant languages- </a:t>
            </a:r>
            <a:r>
              <a:rPr lang="ru-RU" dirty="0" smtClean="0">
                <a:latin typeface="Times New Roman" pitchFamily="18" charset="0"/>
                <a:cs typeface="Times New Roman" pitchFamily="18" charset="0"/>
              </a:rPr>
              <a:t>доминирующие языки</a:t>
            </a:r>
          </a:p>
          <a:p>
            <a:r>
              <a:rPr lang="en-US" dirty="0" smtClean="0">
                <a:latin typeface="Times New Roman" pitchFamily="18" charset="0"/>
                <a:cs typeface="Times New Roman" pitchFamily="18" charset="0"/>
              </a:rPr>
              <a:t>reduce – </a:t>
            </a:r>
            <a:r>
              <a:rPr lang="ru-RU" dirty="0" smtClean="0">
                <a:latin typeface="Times New Roman" pitchFamily="18" charset="0"/>
                <a:cs typeface="Times New Roman" pitchFamily="18" charset="0"/>
              </a:rPr>
              <a:t>сокращать</a:t>
            </a:r>
          </a:p>
          <a:p>
            <a:r>
              <a:rPr lang="en-US" dirty="0" smtClean="0">
                <a:latin typeface="Times New Roman" pitchFamily="18" charset="0"/>
                <a:cs typeface="Times New Roman" pitchFamily="18" charset="0"/>
              </a:rPr>
              <a:t>strike (struck) - </a:t>
            </a:r>
            <a:r>
              <a:rPr lang="ru-RU" dirty="0" smtClean="0">
                <a:latin typeface="Times New Roman" pitchFamily="18" charset="0"/>
                <a:cs typeface="Times New Roman" pitchFamily="18" charset="0"/>
              </a:rPr>
              <a:t>поразить</a:t>
            </a:r>
          </a:p>
          <a:p>
            <a:r>
              <a:rPr lang="en-US" dirty="0" smtClean="0">
                <a:latin typeface="Times New Roman" pitchFamily="18" charset="0"/>
                <a:cs typeface="Times New Roman" pitchFamily="18" charset="0"/>
              </a:rPr>
              <a:t>do some research on</a:t>
            </a:r>
            <a:r>
              <a:rPr lang="ru-RU" dirty="0" smtClean="0">
                <a:latin typeface="Times New Roman" pitchFamily="18" charset="0"/>
                <a:cs typeface="Times New Roman" pitchFamily="18" charset="0"/>
              </a:rPr>
              <a:t> – провести исследование</a:t>
            </a:r>
          </a:p>
          <a:p>
            <a:endParaRPr lang="ru-RU" dirty="0"/>
          </a:p>
        </p:txBody>
      </p:sp>
      <p:pic>
        <p:nvPicPr>
          <p:cNvPr id="3074" name="Picture 2" descr="C:\Documents and Settings\kab_19\Рабочий стол\i.jpg"/>
          <p:cNvPicPr>
            <a:picLocks noChangeAspect="1" noChangeArrowheads="1"/>
          </p:cNvPicPr>
          <p:nvPr/>
        </p:nvPicPr>
        <p:blipFill>
          <a:blip r:embed="rId2" cstate="print"/>
          <a:srcRect/>
          <a:stretch>
            <a:fillRect/>
          </a:stretch>
        </p:blipFill>
        <p:spPr bwMode="auto">
          <a:xfrm>
            <a:off x="9866193" y="280917"/>
            <a:ext cx="1898177" cy="1602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АНГЛИЙСКОГО ЯЗЫКА</a:t>
            </a:r>
            <a:endParaRPr lang="ru-RU" dirty="0"/>
          </a:p>
        </p:txBody>
      </p:sp>
      <p:sp>
        <p:nvSpPr>
          <p:cNvPr id="3" name="Содержимое 2"/>
          <p:cNvSpPr>
            <a:spLocks noGrp="1"/>
          </p:cNvSpPr>
          <p:nvPr>
            <p:ph sz="half" idx="1"/>
          </p:nvPr>
        </p:nvSpPr>
        <p:spPr>
          <a:xfrm>
            <a:off x="845127" y="2115405"/>
            <a:ext cx="5181600" cy="4351337"/>
          </a:xfrm>
        </p:spPr>
        <p:txBody>
          <a:bodyPr>
            <a:normAutofit/>
          </a:bodyPr>
          <a:lstStyle/>
          <a:p>
            <a:r>
              <a:rPr lang="ru-RU" u="sng" dirty="0" smtClean="0"/>
              <a:t>Языковое разнообразие </a:t>
            </a:r>
            <a:r>
              <a:rPr lang="ru-RU" dirty="0" smtClean="0"/>
              <a:t>в современном мире является проблемой растущей социальной значимости, поскольку большинству всех живых языков </a:t>
            </a:r>
            <a:r>
              <a:rPr lang="ru-RU" u="sng" dirty="0" smtClean="0"/>
              <a:t>угрожает </a:t>
            </a:r>
            <a:r>
              <a:rPr lang="ru-RU" dirty="0" smtClean="0"/>
              <a:t>их дальнейшее </a:t>
            </a:r>
            <a:r>
              <a:rPr lang="ru-RU" u="sng" dirty="0" smtClean="0"/>
              <a:t>существование</a:t>
            </a:r>
            <a:r>
              <a:rPr lang="ru-RU" dirty="0" smtClean="0"/>
              <a:t>. Это вопрос изучения и дебатов.</a:t>
            </a:r>
          </a:p>
          <a:p>
            <a:r>
              <a:rPr lang="ru-RU" dirty="0" smtClean="0"/>
              <a:t>Некоторые ученые </a:t>
            </a:r>
            <a:r>
              <a:rPr lang="ru-RU" u="sng" dirty="0" smtClean="0"/>
              <a:t>прогнозируют,</a:t>
            </a:r>
            <a:r>
              <a:rPr lang="ru-RU" dirty="0" smtClean="0"/>
              <a:t> что до 90% мировых языков могут быть </a:t>
            </a:r>
            <a:r>
              <a:rPr lang="ru-RU" u="sng" dirty="0" smtClean="0"/>
              <a:t>заменены</a:t>
            </a:r>
            <a:r>
              <a:rPr lang="ru-RU" dirty="0" smtClean="0"/>
              <a:t>  </a:t>
            </a:r>
            <a:r>
              <a:rPr lang="ru-RU" u="sng" dirty="0" smtClean="0"/>
              <a:t>доминирующими языками </a:t>
            </a:r>
            <a:r>
              <a:rPr lang="ru-RU" dirty="0" smtClean="0"/>
              <a:t>к концу 21 века, что </a:t>
            </a:r>
            <a:r>
              <a:rPr lang="ru-RU" u="sng" dirty="0" smtClean="0"/>
              <a:t>сократит</a:t>
            </a:r>
            <a:r>
              <a:rPr lang="ru-RU" dirty="0" smtClean="0"/>
              <a:t> нынешнее число почти 7000 языков до менее чем 700. Этот факт </a:t>
            </a:r>
            <a:r>
              <a:rPr lang="ru-RU" u="sng" dirty="0" smtClean="0"/>
              <a:t>поразил</a:t>
            </a:r>
            <a:r>
              <a:rPr lang="ru-RU" dirty="0" smtClean="0"/>
              <a:t> нас больше всего и заставил </a:t>
            </a:r>
            <a:r>
              <a:rPr lang="ru-RU" u="sng" dirty="0" smtClean="0"/>
              <a:t>провести некоторые исследования </a:t>
            </a:r>
            <a:r>
              <a:rPr lang="ru-RU" dirty="0" smtClean="0"/>
              <a:t>по обсуждаемой теме. </a:t>
            </a:r>
          </a:p>
          <a:p>
            <a:endParaRPr lang="ru-RU" dirty="0"/>
          </a:p>
        </p:txBody>
      </p:sp>
      <p:sp>
        <p:nvSpPr>
          <p:cNvPr id="4" name="Содержимое 3"/>
          <p:cNvSpPr>
            <a:spLocks noGrp="1"/>
          </p:cNvSpPr>
          <p:nvPr>
            <p:ph sz="half" idx="2"/>
          </p:nvPr>
        </p:nvSpPr>
        <p:spPr>
          <a:xfrm>
            <a:off x="6158552" y="2047166"/>
            <a:ext cx="5181600" cy="4351337"/>
          </a:xfrm>
        </p:spPr>
        <p:txBody>
          <a:bodyPr>
            <a:normAutofit/>
          </a:bodyPr>
          <a:lstStyle/>
          <a:p>
            <a:pPr>
              <a:buNone/>
            </a:pPr>
            <a:r>
              <a:rPr lang="en-US" dirty="0" smtClean="0"/>
              <a:t>The linguistic diversity in the world today is an issue of growing social importance because a majority of all living languages are threatened in their continued existence. </a:t>
            </a:r>
            <a:r>
              <a:rPr lang="ru-RU" dirty="0" smtClean="0"/>
              <a:t>Т</a:t>
            </a:r>
            <a:r>
              <a:rPr lang="en-US" dirty="0" smtClean="0"/>
              <a:t>his is a matter of study and debate. </a:t>
            </a:r>
          </a:p>
          <a:p>
            <a:pPr>
              <a:buNone/>
            </a:pPr>
            <a:endParaRPr lang="en-US" dirty="0" smtClean="0"/>
          </a:p>
          <a:p>
            <a:pPr>
              <a:buNone/>
            </a:pPr>
            <a:r>
              <a:rPr lang="en-US" dirty="0" smtClean="0"/>
              <a:t> Several scholars predict that up to 90% of the world’s languages may be replaced  by dominant languages by the end of the 21</a:t>
            </a:r>
            <a:r>
              <a:rPr lang="en-US" baseline="30000" dirty="0" smtClean="0"/>
              <a:t>st</a:t>
            </a:r>
            <a:r>
              <a:rPr lang="en-US" dirty="0" smtClean="0"/>
              <a:t> century, which would reduce the present number of almost 7,000 languages to less than 700. This fact struck us most of all, and made us do some research on the topic under debate. </a:t>
            </a:r>
            <a:endParaRPr lang="ru-RU" dirty="0"/>
          </a:p>
        </p:txBody>
      </p:sp>
      <p:pic>
        <p:nvPicPr>
          <p:cNvPr id="5" name="Picture 2" descr="C:\Documents and Settings\kab_19\Рабочий стол\i.jpg"/>
          <p:cNvPicPr>
            <a:picLocks noChangeAspect="1" noChangeArrowheads="1"/>
          </p:cNvPicPr>
          <p:nvPr/>
        </p:nvPicPr>
        <p:blipFill>
          <a:blip r:embed="rId2" cstate="print"/>
          <a:srcRect/>
          <a:stretch>
            <a:fillRect/>
          </a:stretch>
        </p:blipFill>
        <p:spPr bwMode="auto">
          <a:xfrm>
            <a:off x="9893489" y="239973"/>
            <a:ext cx="1898177" cy="1602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НЕМЕЦКОГО ЯЗЫКА</a:t>
            </a:r>
            <a:endParaRPr lang="ru-RU" dirty="0"/>
          </a:p>
        </p:txBody>
      </p:sp>
      <p:sp>
        <p:nvSpPr>
          <p:cNvPr id="3" name="Содержимое 2"/>
          <p:cNvSpPr>
            <a:spLocks noGrp="1"/>
          </p:cNvSpPr>
          <p:nvPr>
            <p:ph sz="half" idx="1"/>
          </p:nvPr>
        </p:nvSpPr>
        <p:spPr/>
        <p:txBody>
          <a:bodyPr/>
          <a:lstStyle/>
          <a:p>
            <a:r>
              <a:rPr lang="ru-RU" u="sng" dirty="0" smtClean="0"/>
              <a:t>Языковое разнообразие </a:t>
            </a:r>
            <a:r>
              <a:rPr lang="ru-RU" dirty="0" smtClean="0"/>
              <a:t>в </a:t>
            </a:r>
            <a:r>
              <a:rPr lang="ru-RU" u="sng" dirty="0" smtClean="0"/>
              <a:t>современном мире </a:t>
            </a:r>
            <a:r>
              <a:rPr lang="ru-RU" dirty="0" smtClean="0"/>
              <a:t>является проблемой растущей социальной значимости и </a:t>
            </a:r>
            <a:r>
              <a:rPr lang="ru-RU" u="sng" dirty="0" smtClean="0"/>
              <a:t>угрожает </a:t>
            </a:r>
            <a:r>
              <a:rPr lang="ru-RU" dirty="0" smtClean="0"/>
              <a:t>дальнейшему </a:t>
            </a:r>
            <a:r>
              <a:rPr lang="ru-RU" u="sng" dirty="0" smtClean="0"/>
              <a:t>существованию </a:t>
            </a:r>
            <a:r>
              <a:rPr lang="ru-RU" dirty="0" smtClean="0"/>
              <a:t>большинства живых языков. Это вопрос изучения и дебатов.</a:t>
            </a:r>
          </a:p>
          <a:p>
            <a:r>
              <a:rPr lang="ru-RU" dirty="0" smtClean="0"/>
              <a:t>Некоторые ученые </a:t>
            </a:r>
            <a:r>
              <a:rPr lang="ru-RU" u="sng" dirty="0" smtClean="0"/>
              <a:t>прогнозируют</a:t>
            </a:r>
            <a:r>
              <a:rPr lang="ru-RU" dirty="0" smtClean="0"/>
              <a:t>, что к концу 21 века 90% мировых языков могут быть </a:t>
            </a:r>
            <a:r>
              <a:rPr lang="ru-RU" u="sng" dirty="0" smtClean="0"/>
              <a:t>заменены доминирующими языками</a:t>
            </a:r>
            <a:r>
              <a:rPr lang="ru-RU" dirty="0" smtClean="0"/>
              <a:t>. Возможно из 7000 языков останутся только 700. Этот факт </a:t>
            </a:r>
            <a:r>
              <a:rPr lang="ru-RU" u="sng" dirty="0" smtClean="0"/>
              <a:t>заставил </a:t>
            </a:r>
            <a:r>
              <a:rPr lang="ru-RU" dirty="0" smtClean="0"/>
              <a:t>нас провести  некоторые </a:t>
            </a:r>
            <a:r>
              <a:rPr lang="ru-RU" u="sng" dirty="0" smtClean="0"/>
              <a:t>исследования </a:t>
            </a:r>
            <a:r>
              <a:rPr lang="ru-RU" dirty="0" smtClean="0"/>
              <a:t>по обсуждаемой теме.</a:t>
            </a:r>
            <a:endParaRPr lang="ru-RU" dirty="0"/>
          </a:p>
        </p:txBody>
      </p:sp>
      <p:sp>
        <p:nvSpPr>
          <p:cNvPr id="4" name="Содержимое 3"/>
          <p:cNvSpPr>
            <a:spLocks noGrp="1"/>
          </p:cNvSpPr>
          <p:nvPr>
            <p:ph sz="half" idx="2"/>
          </p:nvPr>
        </p:nvSpPr>
        <p:spPr/>
        <p:txBody>
          <a:bodyPr/>
          <a:lstStyle/>
          <a:p>
            <a:r>
              <a:rPr lang="en-US" dirty="0" smtClean="0"/>
              <a:t>die </a:t>
            </a:r>
            <a:r>
              <a:rPr lang="en-US" dirty="0" err="1" smtClean="0"/>
              <a:t>sprachliche</a:t>
            </a:r>
            <a:r>
              <a:rPr lang="en-US" dirty="0" smtClean="0"/>
              <a:t> </a:t>
            </a:r>
            <a:r>
              <a:rPr lang="en-US" dirty="0" err="1" smtClean="0"/>
              <a:t>Vielfalt</a:t>
            </a:r>
            <a:endParaRPr lang="en-US" dirty="0" smtClean="0"/>
          </a:p>
          <a:p>
            <a:r>
              <a:rPr lang="en-US" dirty="0" err="1" smtClean="0"/>
              <a:t>bedrohen</a:t>
            </a:r>
            <a:endParaRPr lang="en-US" dirty="0" smtClean="0"/>
          </a:p>
          <a:p>
            <a:r>
              <a:rPr lang="en-US" dirty="0" smtClean="0"/>
              <a:t>die </a:t>
            </a:r>
            <a:r>
              <a:rPr lang="en-US" dirty="0" err="1" smtClean="0"/>
              <a:t>Existenz</a:t>
            </a:r>
            <a:endParaRPr lang="en-US" dirty="0" smtClean="0"/>
          </a:p>
          <a:p>
            <a:endParaRPr lang="en-US" dirty="0" smtClean="0"/>
          </a:p>
          <a:p>
            <a:endParaRPr lang="en-US" dirty="0" smtClean="0"/>
          </a:p>
          <a:p>
            <a:r>
              <a:rPr lang="en-US" dirty="0" err="1" smtClean="0"/>
              <a:t>voraussagen</a:t>
            </a:r>
            <a:endParaRPr lang="en-US" dirty="0" smtClean="0"/>
          </a:p>
          <a:p>
            <a:r>
              <a:rPr lang="en-US" dirty="0" smtClean="0"/>
              <a:t> </a:t>
            </a:r>
            <a:r>
              <a:rPr lang="en-US" dirty="0" err="1" smtClean="0"/>
              <a:t>durch</a:t>
            </a:r>
            <a:r>
              <a:rPr lang="en-US" dirty="0" smtClean="0"/>
              <a:t> </a:t>
            </a:r>
            <a:r>
              <a:rPr lang="en-US" dirty="0" err="1" smtClean="0"/>
              <a:t>dominante</a:t>
            </a:r>
            <a:r>
              <a:rPr lang="en-US" dirty="0" smtClean="0"/>
              <a:t> </a:t>
            </a:r>
            <a:r>
              <a:rPr lang="en-US" dirty="0" err="1" smtClean="0"/>
              <a:t>Sprachen</a:t>
            </a:r>
            <a:r>
              <a:rPr lang="en-US" dirty="0" smtClean="0"/>
              <a:t> </a:t>
            </a:r>
            <a:r>
              <a:rPr lang="en-US" dirty="0" err="1" smtClean="0"/>
              <a:t>ersetzt</a:t>
            </a:r>
            <a:r>
              <a:rPr lang="en-US" dirty="0" smtClean="0"/>
              <a:t> </a:t>
            </a:r>
            <a:r>
              <a:rPr lang="en-US" dirty="0" err="1" smtClean="0"/>
              <a:t>werden</a:t>
            </a:r>
            <a:endParaRPr lang="ru-RU" dirty="0" smtClean="0"/>
          </a:p>
          <a:p>
            <a:r>
              <a:rPr lang="en-US" dirty="0" err="1" smtClean="0"/>
              <a:t>zwingen</a:t>
            </a:r>
            <a:r>
              <a:rPr lang="en-US" dirty="0" smtClean="0"/>
              <a:t>(hat </a:t>
            </a:r>
            <a:r>
              <a:rPr lang="en-US" dirty="0" err="1" smtClean="0"/>
              <a:t>gezwungen</a:t>
            </a:r>
            <a:r>
              <a:rPr lang="en-US" dirty="0" smtClean="0"/>
              <a:t>)</a:t>
            </a:r>
          </a:p>
          <a:p>
            <a:r>
              <a:rPr lang="en-US" dirty="0" smtClean="0"/>
              <a:t>die </a:t>
            </a:r>
            <a:r>
              <a:rPr lang="en-US" dirty="0" err="1" smtClean="0"/>
              <a:t>Forschung</a:t>
            </a:r>
            <a:endParaRPr lang="en-US" dirty="0" smtClean="0"/>
          </a:p>
          <a:p>
            <a:endParaRPr lang="ru-RU" dirty="0"/>
          </a:p>
        </p:txBody>
      </p:sp>
      <p:pic>
        <p:nvPicPr>
          <p:cNvPr id="4098" name="Picture 2" descr="C:\Documents and Settings\kab_19\Рабочий стол\7.jpg"/>
          <p:cNvPicPr>
            <a:picLocks noChangeAspect="1" noChangeArrowheads="1"/>
          </p:cNvPicPr>
          <p:nvPr/>
        </p:nvPicPr>
        <p:blipFill>
          <a:blip r:embed="rId2" cstate="print"/>
          <a:srcRect/>
          <a:stretch>
            <a:fillRect/>
          </a:stretch>
        </p:blipFill>
        <p:spPr bwMode="auto">
          <a:xfrm>
            <a:off x="9594376" y="431042"/>
            <a:ext cx="2208450" cy="1475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НЕМЕЦКОГО ЯЗЫКА</a:t>
            </a:r>
            <a:endParaRPr lang="ru-RU" dirty="0"/>
          </a:p>
        </p:txBody>
      </p:sp>
      <p:sp>
        <p:nvSpPr>
          <p:cNvPr id="3" name="Содержимое 2"/>
          <p:cNvSpPr>
            <a:spLocks noGrp="1"/>
          </p:cNvSpPr>
          <p:nvPr>
            <p:ph sz="half" idx="1"/>
          </p:nvPr>
        </p:nvSpPr>
        <p:spPr/>
        <p:txBody>
          <a:bodyPr/>
          <a:lstStyle/>
          <a:p>
            <a:r>
              <a:rPr lang="ru-RU" u="sng" dirty="0" smtClean="0"/>
              <a:t>Языковое разнообразие </a:t>
            </a:r>
            <a:r>
              <a:rPr lang="ru-RU" dirty="0" smtClean="0"/>
              <a:t>в современном мире является проблемой растущей социальной значимости и </a:t>
            </a:r>
            <a:r>
              <a:rPr lang="ru-RU" u="sng" dirty="0" smtClean="0"/>
              <a:t>угрожает </a:t>
            </a:r>
            <a:r>
              <a:rPr lang="ru-RU" dirty="0" smtClean="0"/>
              <a:t>дальнейшему </a:t>
            </a:r>
            <a:r>
              <a:rPr lang="ru-RU" u="sng" dirty="0" smtClean="0"/>
              <a:t>существованию </a:t>
            </a:r>
            <a:r>
              <a:rPr lang="ru-RU" dirty="0" smtClean="0"/>
              <a:t>большинства живых языков. Это вопрос изучения и дебатов.</a:t>
            </a:r>
          </a:p>
          <a:p>
            <a:r>
              <a:rPr lang="ru-RU" dirty="0" smtClean="0"/>
              <a:t>Некоторые ученые </a:t>
            </a:r>
            <a:r>
              <a:rPr lang="ru-RU" u="sng" dirty="0" smtClean="0"/>
              <a:t>прогнозируют,</a:t>
            </a:r>
            <a:r>
              <a:rPr lang="ru-RU" dirty="0" smtClean="0"/>
              <a:t> что к концу 21 века 90% мировых языков могут быть </a:t>
            </a:r>
            <a:r>
              <a:rPr lang="ru-RU" u="sng" dirty="0" smtClean="0"/>
              <a:t>заменены доминирующими языками</a:t>
            </a:r>
            <a:r>
              <a:rPr lang="ru-RU" dirty="0" smtClean="0"/>
              <a:t>. Возможно из 7000 языков останутся только 700. Этот факт </a:t>
            </a:r>
            <a:r>
              <a:rPr lang="ru-RU" u="sng" dirty="0" smtClean="0"/>
              <a:t>заставил </a:t>
            </a:r>
            <a:r>
              <a:rPr lang="ru-RU" dirty="0" smtClean="0"/>
              <a:t>нас провести  некоторые </a:t>
            </a:r>
            <a:r>
              <a:rPr lang="ru-RU" u="sng" dirty="0" smtClean="0"/>
              <a:t>исследования </a:t>
            </a:r>
            <a:r>
              <a:rPr lang="ru-RU" dirty="0" smtClean="0"/>
              <a:t>по обсуждаемой теме.</a:t>
            </a:r>
          </a:p>
          <a:p>
            <a:endParaRPr lang="ru-RU" dirty="0"/>
          </a:p>
        </p:txBody>
      </p:sp>
      <p:sp>
        <p:nvSpPr>
          <p:cNvPr id="4" name="Содержимое 3"/>
          <p:cNvSpPr>
            <a:spLocks noGrp="1"/>
          </p:cNvSpPr>
          <p:nvPr>
            <p:ph sz="half" idx="2"/>
          </p:nvPr>
        </p:nvSpPr>
        <p:spPr/>
        <p:txBody>
          <a:bodyPr/>
          <a:lstStyle/>
          <a:p>
            <a:pPr>
              <a:buNone/>
            </a:pPr>
            <a:r>
              <a:rPr lang="de-DE" dirty="0" smtClean="0"/>
              <a:t>   Die sprachliche Vielfalt in der modernen Welt ist ein Problem wachsender sozialer Bedeutung und bedroht die weitere Existenz der meisten lebenden Sprachen. Es ist eine Frage des Studiums und der Debatte.</a:t>
            </a:r>
          </a:p>
          <a:p>
            <a:pPr>
              <a:buNone/>
            </a:pPr>
            <a:r>
              <a:rPr lang="de-DE" dirty="0" smtClean="0"/>
              <a:t>   Einige Gelehrten sagen voraus, dass bis zum Ende des 21. Jahrhunderts 90% der Weltsprachen durch dominante Sprachen ersetzt werden können. Von 7000 Sprachen bleiben vermutlich nur 700. Diese Tatsache hat uns dazu </a:t>
            </a:r>
            <a:r>
              <a:rPr lang="en-US" dirty="0" err="1" smtClean="0"/>
              <a:t>gezwungen</a:t>
            </a:r>
            <a:r>
              <a:rPr lang="de-DE" dirty="0" smtClean="0"/>
              <a:t>, einige Forschungen zum diskutierten Thema durchzuführen.</a:t>
            </a:r>
            <a:endParaRPr lang="ru-RU" dirty="0"/>
          </a:p>
        </p:txBody>
      </p:sp>
      <p:pic>
        <p:nvPicPr>
          <p:cNvPr id="5" name="Picture 2" descr="C:\Documents and Settings\kab_19\Рабочий стол\7.jpg"/>
          <p:cNvPicPr>
            <a:picLocks noChangeAspect="1" noChangeArrowheads="1"/>
          </p:cNvPicPr>
          <p:nvPr/>
        </p:nvPicPr>
        <p:blipFill>
          <a:blip r:embed="rId2" cstate="print"/>
          <a:srcRect/>
          <a:stretch>
            <a:fillRect/>
          </a:stretch>
        </p:blipFill>
        <p:spPr bwMode="auto">
          <a:xfrm>
            <a:off x="9580728" y="267269"/>
            <a:ext cx="2208450" cy="1475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ФРАНЦУЗСКОГО ЯЗЫКА</a:t>
            </a:r>
            <a:endParaRPr lang="ru-RU" dirty="0"/>
          </a:p>
        </p:txBody>
      </p:sp>
      <p:sp>
        <p:nvSpPr>
          <p:cNvPr id="3" name="Содержимое 2"/>
          <p:cNvSpPr>
            <a:spLocks noGrp="1"/>
          </p:cNvSpPr>
          <p:nvPr>
            <p:ph sz="half" idx="1"/>
          </p:nvPr>
        </p:nvSpPr>
        <p:spPr/>
        <p:txBody>
          <a:bodyPr>
            <a:normAutofit/>
          </a:bodyPr>
          <a:lstStyle/>
          <a:p>
            <a:r>
              <a:rPr lang="ru-RU" u="sng" dirty="0" smtClean="0"/>
              <a:t>Языковое разнообразие </a:t>
            </a:r>
            <a:r>
              <a:rPr lang="ru-RU" dirty="0" smtClean="0"/>
              <a:t>в </a:t>
            </a:r>
            <a:r>
              <a:rPr lang="ru-RU" u="sng" dirty="0" smtClean="0"/>
              <a:t>современном мире</a:t>
            </a:r>
            <a:r>
              <a:rPr lang="ru-RU" dirty="0" smtClean="0"/>
              <a:t> является проблемой растущей социальной значимости и </a:t>
            </a:r>
            <a:r>
              <a:rPr lang="ru-RU" u="sng" dirty="0" smtClean="0"/>
              <a:t>угрожает </a:t>
            </a:r>
            <a:r>
              <a:rPr lang="ru-RU" dirty="0" smtClean="0"/>
              <a:t>дальнейшему </a:t>
            </a:r>
            <a:r>
              <a:rPr lang="ru-RU" u="sng" dirty="0" smtClean="0"/>
              <a:t>существованию большинства живых языков</a:t>
            </a:r>
            <a:r>
              <a:rPr lang="ru-RU" dirty="0" smtClean="0"/>
              <a:t>. </a:t>
            </a:r>
            <a:r>
              <a:rPr lang="ru-RU" u="sng" dirty="0" smtClean="0"/>
              <a:t>Это вопрос изучения и дебатов.</a:t>
            </a:r>
          </a:p>
          <a:p>
            <a:r>
              <a:rPr lang="ru-RU" dirty="0" smtClean="0"/>
              <a:t>Некоторые ученые </a:t>
            </a:r>
            <a:r>
              <a:rPr lang="ru-RU" u="sng" dirty="0" smtClean="0"/>
              <a:t>прогнозируют,</a:t>
            </a:r>
            <a:r>
              <a:rPr lang="ru-RU" dirty="0" smtClean="0"/>
              <a:t> что к концу 21 века </a:t>
            </a:r>
            <a:r>
              <a:rPr lang="ru-RU" u="sng" dirty="0" smtClean="0"/>
              <a:t>90%</a:t>
            </a:r>
            <a:r>
              <a:rPr lang="ru-RU" dirty="0" smtClean="0"/>
              <a:t> мировых языков могут быть </a:t>
            </a:r>
            <a:r>
              <a:rPr lang="ru-RU" u="sng" dirty="0" smtClean="0"/>
              <a:t>заменены доминирующими языками</a:t>
            </a:r>
            <a:r>
              <a:rPr lang="ru-RU" dirty="0" smtClean="0"/>
              <a:t>. </a:t>
            </a:r>
            <a:r>
              <a:rPr lang="ru-RU" u="sng" dirty="0" smtClean="0"/>
              <a:t>Возможно </a:t>
            </a:r>
            <a:r>
              <a:rPr lang="ru-RU" dirty="0" smtClean="0"/>
              <a:t>из </a:t>
            </a:r>
            <a:r>
              <a:rPr lang="ru-RU" u="sng" dirty="0" smtClean="0"/>
              <a:t>7000</a:t>
            </a:r>
            <a:r>
              <a:rPr lang="ru-RU" dirty="0" smtClean="0"/>
              <a:t> языков останутся только </a:t>
            </a:r>
            <a:r>
              <a:rPr lang="ru-RU" u="sng" dirty="0" smtClean="0"/>
              <a:t>700. </a:t>
            </a:r>
            <a:r>
              <a:rPr lang="ru-RU" dirty="0" smtClean="0"/>
              <a:t>Этот факт привел нас к некоторым </a:t>
            </a:r>
            <a:r>
              <a:rPr lang="ru-RU" u="sng" dirty="0" smtClean="0"/>
              <a:t>исследованиям </a:t>
            </a:r>
            <a:r>
              <a:rPr lang="ru-RU" dirty="0" smtClean="0"/>
              <a:t>по обсуждаемой теме.</a:t>
            </a:r>
          </a:p>
        </p:txBody>
      </p:sp>
      <p:sp>
        <p:nvSpPr>
          <p:cNvPr id="4" name="Содержимое 3"/>
          <p:cNvSpPr>
            <a:spLocks noGrp="1"/>
          </p:cNvSpPr>
          <p:nvPr>
            <p:ph sz="half" idx="2"/>
          </p:nvPr>
        </p:nvSpPr>
        <p:spPr>
          <a:xfrm>
            <a:off x="6172200" y="1501254"/>
            <a:ext cx="5181600" cy="5104262"/>
          </a:xfrm>
        </p:spPr>
        <p:txBody>
          <a:bodyPr>
            <a:normAutofit/>
          </a:bodyPr>
          <a:lstStyle/>
          <a:p>
            <a:r>
              <a:rPr lang="en-US" dirty="0" smtClean="0"/>
              <a:t>la </a:t>
            </a:r>
            <a:r>
              <a:rPr lang="en-US" dirty="0" err="1" smtClean="0"/>
              <a:t>diversité</a:t>
            </a:r>
            <a:r>
              <a:rPr lang="en-US" dirty="0" smtClean="0"/>
              <a:t> </a:t>
            </a:r>
            <a:r>
              <a:rPr lang="en-US" dirty="0" err="1" smtClean="0"/>
              <a:t>linguistique</a:t>
            </a:r>
            <a:endParaRPr lang="ru-RU" dirty="0" smtClean="0"/>
          </a:p>
          <a:p>
            <a:r>
              <a:rPr lang="en-US" dirty="0" smtClean="0"/>
              <a:t>le monde </a:t>
            </a:r>
            <a:r>
              <a:rPr lang="en-US" dirty="0" err="1" smtClean="0"/>
              <a:t>moderne</a:t>
            </a:r>
            <a:endParaRPr lang="en-US" dirty="0" smtClean="0"/>
          </a:p>
          <a:p>
            <a:r>
              <a:rPr lang="en-US" dirty="0" smtClean="0"/>
              <a:t>menace</a:t>
            </a:r>
          </a:p>
          <a:p>
            <a:r>
              <a:rPr lang="en-US" dirty="0" err="1" smtClean="0"/>
              <a:t>l’existence</a:t>
            </a:r>
            <a:endParaRPr lang="en-US" dirty="0" smtClean="0"/>
          </a:p>
          <a:p>
            <a:r>
              <a:rPr lang="en-US" dirty="0" smtClean="0"/>
              <a:t>de la </a:t>
            </a:r>
            <a:r>
              <a:rPr lang="en-US" dirty="0" err="1" smtClean="0"/>
              <a:t>plupart</a:t>
            </a:r>
            <a:r>
              <a:rPr lang="en-US" dirty="0" smtClean="0"/>
              <a:t> des </a:t>
            </a:r>
            <a:r>
              <a:rPr lang="en-US" dirty="0" err="1" smtClean="0"/>
              <a:t>langues</a:t>
            </a:r>
            <a:r>
              <a:rPr lang="en-US" dirty="0" smtClean="0"/>
              <a:t> </a:t>
            </a:r>
            <a:r>
              <a:rPr lang="en-US" dirty="0" err="1" smtClean="0"/>
              <a:t>vivantes</a:t>
            </a:r>
            <a:endParaRPr lang="en-US" dirty="0" smtClean="0"/>
          </a:p>
          <a:p>
            <a:r>
              <a:rPr lang="en-US" dirty="0" err="1" smtClean="0"/>
              <a:t>C’est</a:t>
            </a:r>
            <a:r>
              <a:rPr lang="en-US" dirty="0" smtClean="0"/>
              <a:t> </a:t>
            </a:r>
            <a:r>
              <a:rPr lang="en-US" dirty="0" err="1" smtClean="0"/>
              <a:t>une</a:t>
            </a:r>
            <a:r>
              <a:rPr lang="en-US" dirty="0" smtClean="0"/>
              <a:t> question d’ </a:t>
            </a:r>
            <a:r>
              <a:rPr lang="en-US" dirty="0" err="1" smtClean="0"/>
              <a:t>étude</a:t>
            </a:r>
            <a:r>
              <a:rPr lang="en-US" dirty="0" smtClean="0"/>
              <a:t> et de </a:t>
            </a:r>
            <a:r>
              <a:rPr lang="en-US" dirty="0" err="1" smtClean="0"/>
              <a:t>débat</a:t>
            </a:r>
            <a:r>
              <a:rPr lang="en-US" dirty="0" smtClean="0"/>
              <a:t>.</a:t>
            </a:r>
          </a:p>
          <a:p>
            <a:r>
              <a:rPr lang="en-US" dirty="0" err="1" smtClean="0"/>
              <a:t>quatre-vingt-dix</a:t>
            </a:r>
            <a:r>
              <a:rPr lang="en-US" dirty="0" smtClean="0"/>
              <a:t> pour cent</a:t>
            </a:r>
          </a:p>
          <a:p>
            <a:r>
              <a:rPr lang="fr-FR" dirty="0" smtClean="0"/>
              <a:t>Peut-être</a:t>
            </a:r>
            <a:endParaRPr lang="en-US" dirty="0" smtClean="0"/>
          </a:p>
          <a:p>
            <a:r>
              <a:rPr lang="en-US" dirty="0" err="1" smtClean="0"/>
              <a:t>prédisent</a:t>
            </a:r>
            <a:endParaRPr lang="en-US" dirty="0" smtClean="0"/>
          </a:p>
          <a:p>
            <a:r>
              <a:rPr lang="en-US" dirty="0" err="1" smtClean="0"/>
              <a:t>pourraient</a:t>
            </a:r>
            <a:r>
              <a:rPr lang="en-US" dirty="0" smtClean="0"/>
              <a:t> </a:t>
            </a:r>
            <a:r>
              <a:rPr lang="en-US" dirty="0" err="1" smtClean="0"/>
              <a:t>être</a:t>
            </a:r>
            <a:r>
              <a:rPr lang="en-US" dirty="0" smtClean="0"/>
              <a:t> </a:t>
            </a:r>
            <a:r>
              <a:rPr lang="en-US" dirty="0" err="1" smtClean="0"/>
              <a:t>remplacées</a:t>
            </a:r>
            <a:r>
              <a:rPr lang="en-US" dirty="0" smtClean="0"/>
              <a:t> par des </a:t>
            </a:r>
            <a:r>
              <a:rPr lang="en-US" dirty="0" err="1" smtClean="0"/>
              <a:t>langues</a:t>
            </a:r>
            <a:r>
              <a:rPr lang="en-US" dirty="0" smtClean="0"/>
              <a:t> </a:t>
            </a:r>
            <a:r>
              <a:rPr lang="en-US" dirty="0" err="1" smtClean="0"/>
              <a:t>dominantes</a:t>
            </a:r>
            <a:endParaRPr lang="en-US" dirty="0" smtClean="0"/>
          </a:p>
          <a:p>
            <a:r>
              <a:rPr lang="en-US" dirty="0" smtClean="0"/>
              <a:t>des </a:t>
            </a:r>
            <a:r>
              <a:rPr lang="en-US" dirty="0" err="1" smtClean="0"/>
              <a:t>recherches</a:t>
            </a:r>
            <a:endParaRPr lang="en-US" dirty="0" smtClean="0"/>
          </a:p>
          <a:p>
            <a:r>
              <a:rPr lang="en-US" dirty="0" err="1" smtClean="0"/>
              <a:t>sept</a:t>
            </a:r>
            <a:r>
              <a:rPr lang="en-US" dirty="0" smtClean="0"/>
              <a:t> mille, </a:t>
            </a:r>
            <a:r>
              <a:rPr lang="en-US" dirty="0" err="1" smtClean="0"/>
              <a:t>sept</a:t>
            </a:r>
            <a:r>
              <a:rPr lang="en-US" dirty="0" smtClean="0"/>
              <a:t> cents</a:t>
            </a:r>
          </a:p>
          <a:p>
            <a:endParaRPr lang="en-US" dirty="0" smtClean="0"/>
          </a:p>
          <a:p>
            <a:endParaRPr lang="ru-RU" dirty="0"/>
          </a:p>
        </p:txBody>
      </p:sp>
      <p:pic>
        <p:nvPicPr>
          <p:cNvPr id="5122" name="Picture 2" descr="C:\Documents and Settings\kab_19\Рабочий стол\i9.jpg"/>
          <p:cNvPicPr>
            <a:picLocks noChangeAspect="1" noChangeArrowheads="1"/>
          </p:cNvPicPr>
          <p:nvPr/>
        </p:nvPicPr>
        <p:blipFill>
          <a:blip r:embed="rId2" cstate="print"/>
          <a:srcRect/>
          <a:stretch>
            <a:fillRect/>
          </a:stretch>
        </p:blipFill>
        <p:spPr bwMode="auto">
          <a:xfrm>
            <a:off x="9619649" y="431042"/>
            <a:ext cx="2113943" cy="14932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УРОК  ФРАНЦУЗСКОГО ЯЗЫКА</a:t>
            </a:r>
            <a:endParaRPr lang="ru-RU" dirty="0"/>
          </a:p>
        </p:txBody>
      </p:sp>
      <p:sp>
        <p:nvSpPr>
          <p:cNvPr id="3" name="Содержимое 2"/>
          <p:cNvSpPr>
            <a:spLocks noGrp="1"/>
          </p:cNvSpPr>
          <p:nvPr>
            <p:ph sz="half" idx="1"/>
          </p:nvPr>
        </p:nvSpPr>
        <p:spPr>
          <a:xfrm>
            <a:off x="817832" y="2115405"/>
            <a:ext cx="5181600" cy="4351337"/>
          </a:xfrm>
        </p:spPr>
        <p:txBody>
          <a:bodyPr/>
          <a:lstStyle/>
          <a:p>
            <a:r>
              <a:rPr lang="ru-RU" u="sng" dirty="0" smtClean="0"/>
              <a:t>Языковое разнообразие </a:t>
            </a:r>
            <a:r>
              <a:rPr lang="ru-RU" dirty="0" smtClean="0"/>
              <a:t>в современном мире является проблемой растущей социальной значимости и </a:t>
            </a:r>
            <a:r>
              <a:rPr lang="ru-RU" u="sng" dirty="0" smtClean="0"/>
              <a:t>угрожает </a:t>
            </a:r>
            <a:r>
              <a:rPr lang="ru-RU" dirty="0" smtClean="0"/>
              <a:t>дальнейшему </a:t>
            </a:r>
            <a:r>
              <a:rPr lang="ru-RU" u="sng" dirty="0" smtClean="0"/>
              <a:t>существованию </a:t>
            </a:r>
            <a:r>
              <a:rPr lang="ru-RU" dirty="0" smtClean="0"/>
              <a:t>большинства живых языков. Это вопрос изучения и дебатов.</a:t>
            </a:r>
          </a:p>
          <a:p>
            <a:r>
              <a:rPr lang="ru-RU" dirty="0" smtClean="0"/>
              <a:t>Некоторые ученые </a:t>
            </a:r>
            <a:r>
              <a:rPr lang="ru-RU" u="sng" dirty="0" smtClean="0"/>
              <a:t>прогнозируют,</a:t>
            </a:r>
            <a:r>
              <a:rPr lang="ru-RU" dirty="0" smtClean="0"/>
              <a:t> что к концу 21 века 90% мировых языков могут быть </a:t>
            </a:r>
            <a:r>
              <a:rPr lang="ru-RU" u="sng" dirty="0" smtClean="0"/>
              <a:t>заменены доминирующими языками</a:t>
            </a:r>
            <a:r>
              <a:rPr lang="ru-RU" dirty="0" smtClean="0"/>
              <a:t>. Возможно из 7000 языков останутся только 700. Этот факт привел нас к некоторым </a:t>
            </a:r>
            <a:r>
              <a:rPr lang="ru-RU" u="sng" dirty="0" smtClean="0"/>
              <a:t>исследованиям </a:t>
            </a:r>
            <a:r>
              <a:rPr lang="ru-RU" dirty="0" smtClean="0"/>
              <a:t>по обсуждаемой теме.</a:t>
            </a:r>
          </a:p>
          <a:p>
            <a:endParaRPr lang="ru-RU" dirty="0"/>
          </a:p>
        </p:txBody>
      </p:sp>
      <p:sp>
        <p:nvSpPr>
          <p:cNvPr id="4" name="Содержимое 3"/>
          <p:cNvSpPr>
            <a:spLocks noGrp="1"/>
          </p:cNvSpPr>
          <p:nvPr>
            <p:ph sz="half" idx="2"/>
          </p:nvPr>
        </p:nvSpPr>
        <p:spPr>
          <a:xfrm>
            <a:off x="6131257" y="2142701"/>
            <a:ext cx="5181600" cy="4351337"/>
          </a:xfrm>
        </p:spPr>
        <p:txBody>
          <a:bodyPr/>
          <a:lstStyle/>
          <a:p>
            <a:pPr>
              <a:buNone/>
            </a:pPr>
            <a:r>
              <a:rPr lang="fr-FR" dirty="0" smtClean="0"/>
              <a:t>    La diversité linguistique dans le monde d'aujourd'hui est un problème d'importance sociale croissante .Cela menace </a:t>
            </a:r>
            <a:r>
              <a:rPr lang="en-US" dirty="0" err="1" smtClean="0"/>
              <a:t>l’existence</a:t>
            </a:r>
            <a:r>
              <a:rPr lang="en-US" dirty="0" smtClean="0"/>
              <a:t>  continue </a:t>
            </a:r>
            <a:r>
              <a:rPr lang="fr-FR" dirty="0" smtClean="0"/>
              <a:t>de la plupart des langues vivantes. C'est une question d'étude et de débat.</a:t>
            </a:r>
          </a:p>
          <a:p>
            <a:pPr>
              <a:buNone/>
            </a:pPr>
            <a:r>
              <a:rPr lang="fr-FR" dirty="0" smtClean="0"/>
              <a:t>   Certains savants prédisent qu'à la fin du 21ème siècle, 90% des langues du monde pourraient être remplacées par des langues dominantes. Peut-être que sur 7000 langues, il ne restera que 700. Ce fait nous a conduit à des recherches sur le sujet en discussion.</a:t>
            </a:r>
            <a:endParaRPr lang="ru-RU" dirty="0"/>
          </a:p>
        </p:txBody>
      </p:sp>
      <p:pic>
        <p:nvPicPr>
          <p:cNvPr id="5" name="Picture 2" descr="C:\Documents and Settings\kab_19\Рабочий стол\i9.jpg"/>
          <p:cNvPicPr>
            <a:picLocks noChangeAspect="1" noChangeArrowheads="1"/>
          </p:cNvPicPr>
          <p:nvPr/>
        </p:nvPicPr>
        <p:blipFill>
          <a:blip r:embed="rId2" cstate="print"/>
          <a:srcRect/>
          <a:stretch>
            <a:fillRect/>
          </a:stretch>
        </p:blipFill>
        <p:spPr bwMode="auto">
          <a:xfrm>
            <a:off x="9715183" y="349155"/>
            <a:ext cx="2113943" cy="14932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TM02900688[[fn=Аспект]]</Template>
  <TotalTime>690</TotalTime>
  <Words>1232</Words>
  <Application>Microsoft Office PowerPoint</Application>
  <PresentationFormat>Произвольный</PresentationFormat>
  <Paragraphs>188</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HDOfficeLightV0</vt:lpstr>
      <vt:lpstr>Мультилингвальный урок  в Школе Диалога Культур</vt:lpstr>
      <vt:lpstr>ТЕМА ЗАНЯТИЯ</vt:lpstr>
      <vt:lpstr>ЯЗЫКОВОЕ РАЗНООБРАЗИЕ МИРА</vt:lpstr>
      <vt:lpstr>УРОК  АНГЛИЙСКОГО ЯЗЫКА</vt:lpstr>
      <vt:lpstr>УРОК  АНГЛИЙСКОГО ЯЗЫКА</vt:lpstr>
      <vt:lpstr>УРОК  НЕМЕЦКОГО ЯЗЫКА</vt:lpstr>
      <vt:lpstr>УРОК  НЕМЕЦКОГО ЯЗЫКА</vt:lpstr>
      <vt:lpstr>УРОК  ФРАНЦУЗСКОГО ЯЗЫКА</vt:lpstr>
      <vt:lpstr>УРОК  ФРАНЦУЗСКОГО ЯЗЫКА</vt:lpstr>
      <vt:lpstr>РЕФЛЕКСИЯ  ЗАНЯТИЯ</vt:lpstr>
      <vt:lpstr>Сходства и различия в языках</vt:lpstr>
      <vt:lpstr>ЧТО  ЕСТЬ  ЧТО?</vt:lpstr>
      <vt:lpstr> СПОСОБНОСТИ  К  ИЗУЧЕНИЮ  ЯЗЫКОВ - ТЕСТ</vt:lpstr>
      <vt:lpstr> ПРОФЕССИИ</vt:lpstr>
      <vt:lpstr>Цитаты, вдохновляющие на изучение языков </vt:lpstr>
      <vt:lpstr>УСПЕХОВ В ИЗУЧЕНИИ ЯЗЫКОВ!!!</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Международные языки и их специфика</dc:title>
  <dc:creator>Natasha Graffiti</dc:creator>
  <cp:lastModifiedBy>555</cp:lastModifiedBy>
  <cp:revision>197</cp:revision>
  <dcterms:created xsi:type="dcterms:W3CDTF">2016-11-08T18:42:51Z</dcterms:created>
  <dcterms:modified xsi:type="dcterms:W3CDTF">2023-01-13T15:39:27Z</dcterms:modified>
</cp:coreProperties>
</file>