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62" r:id="rId3"/>
    <p:sldId id="273" r:id="rId4"/>
    <p:sldId id="274" r:id="rId5"/>
    <p:sldId id="264" r:id="rId6"/>
    <p:sldId id="275" r:id="rId7"/>
    <p:sldId id="280" r:id="rId8"/>
    <p:sldId id="277" r:id="rId9"/>
    <p:sldId id="266" r:id="rId10"/>
    <p:sldId id="276" r:id="rId11"/>
    <p:sldId id="267" r:id="rId12"/>
    <p:sldId id="278" r:id="rId13"/>
    <p:sldId id="270" r:id="rId14"/>
    <p:sldId id="279" r:id="rId15"/>
    <p:sldId id="260" r:id="rId16"/>
    <p:sldId id="281" r:id="rId17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77379" autoAdjust="0"/>
  </p:normalViewPr>
  <p:slideViewPr>
    <p:cSldViewPr snapToGrid="0">
      <p:cViewPr varScale="1">
        <p:scale>
          <a:sx n="64" d="100"/>
          <a:sy n="64" d="100"/>
        </p:scale>
        <p:origin x="-108" y="-5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5E69A93-F934-4BED-8A76-7D3AFF8C31B7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AB75D92-872D-47CA-9B77-2054689E3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208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662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18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Чтобы запустить барабан, нужно щелкнуть на красный круг. Выпадение номеров настроено следующим образом: 1,</a:t>
            </a:r>
            <a:r>
              <a:rPr lang="ru-RU" baseline="0" dirty="0" smtClean="0"/>
              <a:t> </a:t>
            </a:r>
            <a:r>
              <a:rPr lang="ru-RU" dirty="0" smtClean="0"/>
              <a:t>5,</a:t>
            </a:r>
            <a:r>
              <a:rPr lang="ru-RU" baseline="0" dirty="0" smtClean="0"/>
              <a:t> 4, 6, 3, 2</a:t>
            </a: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685C4C-D488-4883-AB04-186A06560D3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B75D92-872D-47CA-9B77-2054689E3DE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946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5AA6-A2B0-4C52-B9FC-EA8DBA4A5827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6392B-DEDB-47E2-A063-6DB1359AC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ACA25-714A-46A0-92F5-B0E2439FCAD8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5584-5A18-4FF9-994E-556EA09EF3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88F1A-4A2E-4B90-8A53-B9334B5A6E94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DC023-4F9D-4E27-9D2D-1EE879641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BBE79-33EC-4FCB-AF2A-2C981C03BCA0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EFE88-360B-4399-B5C7-BFC414138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A795A-4CF6-40E3-B4DE-E7641D2B0697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826BB-143E-4506-BC40-053D9FA95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D45B6-DF80-48BB-8417-394E8F489465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C0591-B34F-4206-9937-A99754952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94D1C-866A-4CBC-80C8-251C67E84048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02249-B47A-4A53-BC5B-6804AE3E7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1AE94-050F-4DFB-97B8-7B4DE21440AE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7F746-33F3-4AFA-90F6-6B1686719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9AC9A-0129-42A6-AE3D-D918091C61C0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2D00E-E685-4C4B-86E7-CD276CC18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A167C-1C7B-4D8D-ABCE-86CA34215197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0CB70-FD2A-4A82-A13F-EFF41E57A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4EB84-0F2C-4A1F-9023-02E0F0219864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34F98-A43D-43EC-96BB-0648D8CF0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B4D9C4-D713-4411-831E-2649D6FDB752}" type="datetimeFigureOut">
              <a:rPr lang="ru-RU"/>
              <a:pPr>
                <a:defRPr/>
              </a:pPr>
              <a:t>01.07.2020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65A006-E350-4CAE-AD9A-06B206B8F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 advClick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funforkids.ru/pictures/neznaika/neznaika05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5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unforkids.ru/pictures/neznaika/neznaika17.png" TargetMode="External"/><Relationship Id="rId5" Type="http://schemas.openxmlformats.org/officeDocument/2006/relationships/slide" Target="slide2.xml"/><Relationship Id="rId4" Type="http://schemas.openxmlformats.org/officeDocument/2006/relationships/image" Target="../media/image20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jpg"/><Relationship Id="rId3" Type="http://schemas.openxmlformats.org/officeDocument/2006/relationships/image" Target="../media/image38.jpg"/><Relationship Id="rId7" Type="http://schemas.openxmlformats.org/officeDocument/2006/relationships/image" Target="../media/image5.png"/><Relationship Id="rId12" Type="http://schemas.openxmlformats.org/officeDocument/2006/relationships/image" Target="../media/image43.jpg"/><Relationship Id="rId17" Type="http://schemas.openxmlformats.org/officeDocument/2006/relationships/image" Target="../media/image48.png"/><Relationship Id="rId2" Type="http://schemas.openxmlformats.org/officeDocument/2006/relationships/audio" Target="../media/audio2.wav"/><Relationship Id="rId16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unforkids.ru/pictures/neznaika/neznaika05.png" TargetMode="External"/><Relationship Id="rId11" Type="http://schemas.openxmlformats.org/officeDocument/2006/relationships/image" Target="../media/image42.png"/><Relationship Id="rId5" Type="http://schemas.openxmlformats.org/officeDocument/2006/relationships/slide" Target="slide12.xml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slide" Target="slide2.xml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funforkids.ru/pictures/neznaika/neznaika17.png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5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g"/><Relationship Id="rId5" Type="http://schemas.openxmlformats.org/officeDocument/2006/relationships/slide" Target="slide2.xml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5.jpg"/><Relationship Id="rId18" Type="http://schemas.microsoft.com/office/2007/relationships/hdphoto" Target="../media/hdphoto13.wdp"/><Relationship Id="rId3" Type="http://schemas.openxmlformats.org/officeDocument/2006/relationships/image" Target="../media/image38.jpg"/><Relationship Id="rId7" Type="http://schemas.openxmlformats.org/officeDocument/2006/relationships/image" Target="../media/image5.png"/><Relationship Id="rId12" Type="http://schemas.openxmlformats.org/officeDocument/2006/relationships/image" Target="../media/image54.png"/><Relationship Id="rId17" Type="http://schemas.openxmlformats.org/officeDocument/2006/relationships/image" Target="../media/image57.png"/><Relationship Id="rId2" Type="http://schemas.openxmlformats.org/officeDocument/2006/relationships/audio" Target="../media/audio2.wav"/><Relationship Id="rId16" Type="http://schemas.microsoft.com/office/2007/relationships/hdphoto" Target="../media/hdphoto10.wdp"/><Relationship Id="rId20" Type="http://schemas.microsoft.com/office/2007/relationships/hdphoto" Target="../media/hdphoto14.wdp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unforkids.ru/pictures/neznaika/neznaika05.png" TargetMode="External"/><Relationship Id="rId11" Type="http://schemas.microsoft.com/office/2007/relationships/hdphoto" Target="../media/hdphoto12.wdp"/><Relationship Id="rId5" Type="http://schemas.openxmlformats.org/officeDocument/2006/relationships/slide" Target="slide14.xml"/><Relationship Id="rId15" Type="http://schemas.openxmlformats.org/officeDocument/2006/relationships/image" Target="../media/image31.png"/><Relationship Id="rId10" Type="http://schemas.openxmlformats.org/officeDocument/2006/relationships/image" Target="../media/image53.png"/><Relationship Id="rId19" Type="http://schemas.openxmlformats.org/officeDocument/2006/relationships/image" Target="../media/image58.png"/><Relationship Id="rId4" Type="http://schemas.openxmlformats.org/officeDocument/2006/relationships/slide" Target="slide2.xml"/><Relationship Id="rId9" Type="http://schemas.openxmlformats.org/officeDocument/2006/relationships/image" Target="../media/image52.jpeg"/><Relationship Id="rId14" Type="http://schemas.openxmlformats.org/officeDocument/2006/relationships/image" Target="../media/image56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hyperlink" Target="http://funforkids.ru/pictures/neznaika/neznaika17.p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10" Type="http://schemas.openxmlformats.org/officeDocument/2006/relationships/slide" Target="slide2.xml"/><Relationship Id="rId4" Type="http://schemas.openxmlformats.org/officeDocument/2006/relationships/image" Target="../media/image20.png"/><Relationship Id="rId9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hyperlink" Target="http://funforkids.ru/pictures/neznaika/neznaika05.png" TargetMode="External"/><Relationship Id="rId3" Type="http://schemas.openxmlformats.org/officeDocument/2006/relationships/image" Target="../media/image6.png"/><Relationship Id="rId7" Type="http://schemas.openxmlformats.org/officeDocument/2006/relationships/slide" Target="slide3.xml"/><Relationship Id="rId12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slide" Target="slide9.xml"/><Relationship Id="rId5" Type="http://schemas.openxmlformats.org/officeDocument/2006/relationships/image" Target="../media/image7.jpeg"/><Relationship Id="rId10" Type="http://schemas.openxmlformats.org/officeDocument/2006/relationships/slide" Target="slide7.xml"/><Relationship Id="rId4" Type="http://schemas.microsoft.com/office/2007/relationships/hdphoto" Target="../media/hdphoto2.wdp"/><Relationship Id="rId9" Type="http://schemas.openxmlformats.org/officeDocument/2006/relationships/slide" Target="slide13.xm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9.png"/><Relationship Id="rId7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10" Type="http://schemas.openxmlformats.org/officeDocument/2006/relationships/image" Target="../media/image5.png"/><Relationship Id="rId4" Type="http://schemas.openxmlformats.org/officeDocument/2006/relationships/image" Target="../media/image10.jpg"/><Relationship Id="rId9" Type="http://schemas.openxmlformats.org/officeDocument/2006/relationships/hyperlink" Target="http://funforkids.ru/pictures/neznaika/neznaika05.pn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hyperlink" Target="http://funforkids.ru/pictures/neznaika/neznaika17.png" TargetMode="External"/><Relationship Id="rId4" Type="http://schemas.openxmlformats.org/officeDocument/2006/relationships/slide" Target="slide2.xml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unforkids.ru/pictures/neznaika/neznaika05.png" TargetMode="External"/><Relationship Id="rId5" Type="http://schemas.openxmlformats.org/officeDocument/2006/relationships/slide" Target="slide6.xml"/><Relationship Id="rId4" Type="http://schemas.openxmlformats.org/officeDocument/2006/relationships/slide" Target="slide2.xml"/><Relationship Id="rId9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slide" Target="slide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hyperlink" Target="http://funforkids.ru/pictures/neznaika/neznaika17.png" TargetMode="Externa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9.jpeg"/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11" Type="http://schemas.openxmlformats.org/officeDocument/2006/relationships/image" Target="../media/image11.jpg"/><Relationship Id="rId5" Type="http://schemas.openxmlformats.org/officeDocument/2006/relationships/image" Target="../media/image18.png"/><Relationship Id="rId10" Type="http://schemas.openxmlformats.org/officeDocument/2006/relationships/image" Target="../media/image5.png"/><Relationship Id="rId4" Type="http://schemas.openxmlformats.org/officeDocument/2006/relationships/audio" Target="../media/audio2.wav"/><Relationship Id="rId9" Type="http://schemas.openxmlformats.org/officeDocument/2006/relationships/hyperlink" Target="http://funforkids.ru/pictures/neznaika/neznaika05.png" TargetMode="External"/><Relationship Id="rId1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unforkids.ru/pictures/neznaika/neznaika17.png" TargetMode="External"/><Relationship Id="rId5" Type="http://schemas.openxmlformats.org/officeDocument/2006/relationships/slide" Target="slide2.xml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microsoft.com/office/2007/relationships/hdphoto" Target="../media/hdphoto5.wdp"/><Relationship Id="rId18" Type="http://schemas.openxmlformats.org/officeDocument/2006/relationships/image" Target="../media/image29.png"/><Relationship Id="rId26" Type="http://schemas.openxmlformats.org/officeDocument/2006/relationships/image" Target="../media/image33.jpeg"/><Relationship Id="rId3" Type="http://schemas.openxmlformats.org/officeDocument/2006/relationships/image" Target="../media/image18.png"/><Relationship Id="rId21" Type="http://schemas.microsoft.com/office/2007/relationships/hdphoto" Target="../media/hdphoto9.wdp"/><Relationship Id="rId7" Type="http://schemas.openxmlformats.org/officeDocument/2006/relationships/image" Target="../media/image25.png"/><Relationship Id="rId12" Type="http://schemas.openxmlformats.org/officeDocument/2006/relationships/image" Target="../media/image26.png"/><Relationship Id="rId17" Type="http://schemas.microsoft.com/office/2007/relationships/hdphoto" Target="../media/hdphoto7.wdp"/><Relationship Id="rId25" Type="http://schemas.microsoft.com/office/2007/relationships/hdphoto" Target="../media/hdphoto11.wdp"/><Relationship Id="rId2" Type="http://schemas.openxmlformats.org/officeDocument/2006/relationships/audio" Target="../media/audio2.wav"/><Relationship Id="rId16" Type="http://schemas.openxmlformats.org/officeDocument/2006/relationships/image" Target="../media/image28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5.png"/><Relationship Id="rId24" Type="http://schemas.openxmlformats.org/officeDocument/2006/relationships/image" Target="../media/image32.png"/><Relationship Id="rId5" Type="http://schemas.openxmlformats.org/officeDocument/2006/relationships/image" Target="../media/image11.jpg"/><Relationship Id="rId15" Type="http://schemas.microsoft.com/office/2007/relationships/hdphoto" Target="../media/hdphoto6.wdp"/><Relationship Id="rId23" Type="http://schemas.microsoft.com/office/2007/relationships/hdphoto" Target="../media/hdphoto10.wdp"/><Relationship Id="rId10" Type="http://schemas.openxmlformats.org/officeDocument/2006/relationships/hyperlink" Target="http://funforkids.ru/pictures/neznaika/neznaika05.png" TargetMode="External"/><Relationship Id="rId19" Type="http://schemas.microsoft.com/office/2007/relationships/hdphoto" Target="../media/hdphoto8.wdp"/><Relationship Id="rId4" Type="http://schemas.microsoft.com/office/2007/relationships/hdphoto" Target="../media/hdphoto4.wdp"/><Relationship Id="rId9" Type="http://schemas.openxmlformats.org/officeDocument/2006/relationships/slide" Target="slide10.xml"/><Relationship Id="rId14" Type="http://schemas.openxmlformats.org/officeDocument/2006/relationships/image" Target="../media/image27.png"/><Relationship Id="rId22" Type="http://schemas.openxmlformats.org/officeDocument/2006/relationships/image" Target="../media/image31.png"/><Relationship Id="rId27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256964" y="6145213"/>
            <a:ext cx="625475" cy="469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85854" y="1885779"/>
            <a:ext cx="879486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Интерактивная игра «Поиграем с Незнайкой»</a:t>
            </a:r>
          </a:p>
          <a:p>
            <a:pPr algn="ctr"/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ля детей старшего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дошкольного возраста</a:t>
            </a:r>
          </a:p>
          <a:p>
            <a:pPr algn="ctr"/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244" y="76200"/>
            <a:ext cx="80660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63" y="6108580"/>
            <a:ext cx="86455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Содержимое 4" descr="neznaika22.png">
            <a:hlinkClick r:id="rId7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0873" y="3603408"/>
            <a:ext cx="1695099" cy="3254592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588"/>
            <a:ext cx="12204701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возврат 3">
            <a:hlinkClick r:id="rId5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neznaika22.pn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394" y="2567746"/>
            <a:ext cx="2433318" cy="372828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2098" y="151363"/>
            <a:ext cx="10508105" cy="1938992"/>
          </a:xfrm>
          <a:prstGeom prst="rect">
            <a:avLst/>
          </a:prstGeom>
          <a:solidFill>
            <a:srgbClr val="92D050">
              <a:alpha val="49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Первобытные люди шили одежду с помощью иглы из камня или рыбьей кости. Позже появилась стальная игла. </a:t>
            </a:r>
            <a:r>
              <a:rPr lang="ru-RU" sz="240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Долгие </a:t>
            </a:r>
            <a:r>
              <a:rPr lang="ru-RU" sz="24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века швейная иголка была основным инструментом швеи и всю одежду шили вручную. </a:t>
            </a:r>
            <a:r>
              <a:rPr lang="ru-RU" sz="2400" dirty="0">
                <a:solidFill>
                  <a:srgbClr val="0000FF"/>
                </a:solidFill>
                <a:latin typeface="+mn-lt"/>
              </a:rPr>
              <a:t>Позже была изобретена швейная машина.</a:t>
            </a:r>
            <a:endParaRPr lang="ru-RU" sz="2400" dirty="0">
              <a:solidFill>
                <a:srgbClr val="0000FF"/>
              </a:solidFill>
              <a:latin typeface="+mn-lt"/>
              <a:cs typeface="Calibri" pitchFamily="34" charset="0"/>
            </a:endParaRPr>
          </a:p>
          <a:p>
            <a:pPr algn="just"/>
            <a:endParaRPr lang="ru-RU" sz="2400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213" y="2086754"/>
            <a:ext cx="5853660" cy="4390245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22" y="5873557"/>
            <a:ext cx="644577" cy="65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164" y="6235700"/>
            <a:ext cx="731837" cy="6223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29977"/>
            <a:ext cx="10553075" cy="869433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800" dirty="0" smtClean="0">
                <a:solidFill>
                  <a:srgbClr val="FFFFFF"/>
                </a:solidFill>
              </a:rPr>
              <a:t>Помоги Незнайке найти 10 пуговиц, которые растеряла швея.</a:t>
            </a:r>
            <a:endParaRPr lang="ru-RU" sz="4800" dirty="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" name="7-конечная звезда 26">
            <a:hlinkClick r:id="rId5" action="ppaction://hlinksldjump"/>
          </p:cNvPr>
          <p:cNvSpPr/>
          <p:nvPr/>
        </p:nvSpPr>
        <p:spPr>
          <a:xfrm>
            <a:off x="10553075" y="-2"/>
            <a:ext cx="1603952" cy="1214205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dirty="0">
                <a:solidFill>
                  <a:srgbClr val="FF0000"/>
                </a:solidFill>
              </a:rPr>
              <a:t>!!!</a:t>
            </a:r>
          </a:p>
        </p:txBody>
      </p:sp>
      <p:pic>
        <p:nvPicPr>
          <p:cNvPr id="28" name="Содержимое 4" descr="neznaika22.pn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5861" y="3262297"/>
            <a:ext cx="1872761" cy="35957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64" y="2671519"/>
            <a:ext cx="590778" cy="590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13" y="6188186"/>
            <a:ext cx="527408" cy="527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041" y="4509553"/>
            <a:ext cx="466100" cy="4661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3732" y="1791672"/>
            <a:ext cx="493424" cy="4934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617" y="2671519"/>
            <a:ext cx="467428" cy="47371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6FF"/>
              </a:clrFrom>
              <a:clrTo>
                <a:srgbClr val="FFF6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601" y="4672038"/>
            <a:ext cx="776219" cy="77621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61" y="1565128"/>
            <a:ext cx="527885" cy="52185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054" y="2328533"/>
            <a:ext cx="471034" cy="47103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407" y="1589821"/>
            <a:ext cx="613191" cy="632100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872" y="2799567"/>
            <a:ext cx="505144" cy="520721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588"/>
            <a:ext cx="12204701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возврат 3">
            <a:hlinkClick r:id="rId5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2591" y="152824"/>
            <a:ext cx="5254052" cy="461665"/>
          </a:xfrm>
          <a:prstGeom prst="rect">
            <a:avLst/>
          </a:prstGeom>
          <a:solidFill>
            <a:srgbClr val="92D050">
              <a:alpha val="49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Изделия шьют из разных видов ткани: </a:t>
            </a:r>
            <a:endParaRPr lang="ru-RU" sz="2400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59" y="1319133"/>
            <a:ext cx="5216578" cy="3912433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757" y="1319134"/>
            <a:ext cx="5217601" cy="3913200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6" name="Содержимое 4" descr="neznaika22.png">
            <a:hlinkClick r:id="rId8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5086" y="3092231"/>
            <a:ext cx="2433318" cy="372828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643" y="4634460"/>
            <a:ext cx="646112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8965" y="4694642"/>
            <a:ext cx="646112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5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decel="47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164" y="6235700"/>
            <a:ext cx="731837" cy="6223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4991"/>
            <a:ext cx="4542020" cy="163392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rgbClr val="FFFFFF"/>
                </a:solidFill>
              </a:rPr>
              <a:t>Помоги Незнайке </a:t>
            </a:r>
            <a:r>
              <a:rPr lang="ru-RU" dirty="0" smtClean="0">
                <a:solidFill>
                  <a:srgbClr val="FFFFFF"/>
                </a:solidFill>
              </a:rPr>
              <a:t>найти лишние предметы</a:t>
            </a:r>
            <a:endParaRPr lang="ru-RU" sz="4800" dirty="0" smtClean="0">
              <a:solidFill>
                <a:srgbClr val="FFFFFF"/>
              </a:solidFill>
            </a:endParaRPr>
          </a:p>
        </p:txBody>
      </p:sp>
      <p:sp>
        <p:nvSpPr>
          <p:cNvPr id="9" name="7-конечная звезда 8">
            <a:hlinkClick r:id="rId5" action="ppaction://hlinksldjump"/>
          </p:cNvPr>
          <p:cNvSpPr/>
          <p:nvPr/>
        </p:nvSpPr>
        <p:spPr>
          <a:xfrm>
            <a:off x="10013428" y="74951"/>
            <a:ext cx="1933732" cy="1573966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dirty="0">
                <a:solidFill>
                  <a:srgbClr val="FF0000"/>
                </a:solidFill>
              </a:rPr>
              <a:t>!!!</a:t>
            </a:r>
          </a:p>
        </p:txBody>
      </p:sp>
      <p:pic>
        <p:nvPicPr>
          <p:cNvPr id="10" name="Содержимое 4" descr="neznaika22.pn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5861" y="3262297"/>
            <a:ext cx="1872761" cy="35957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43429">
            <a:off x="8547572" y="1386112"/>
            <a:ext cx="1067834" cy="700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323" y="5184733"/>
            <a:ext cx="1281115" cy="11144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348" b="93555" l="9961" r="914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145" y="1870402"/>
            <a:ext cx="1484232" cy="1484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291" y="2422607"/>
            <a:ext cx="1134590" cy="11345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5" t="9106" r="3444" b="15067"/>
          <a:stretch/>
        </p:blipFill>
        <p:spPr>
          <a:xfrm rot="9874685">
            <a:off x="7495083" y="541390"/>
            <a:ext cx="1379096" cy="9411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8" t="8630" r="10524" b="15543"/>
          <a:stretch/>
        </p:blipFill>
        <p:spPr>
          <a:xfrm rot="10458121">
            <a:off x="6842538" y="639445"/>
            <a:ext cx="1104482" cy="91943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303" b="85758" l="16250" r="88250">
                        <a14:foregroundMark x1="82500" y1="14242" x2="82500" y2="14242"/>
                        <a14:foregroundMark x1="86000" y1="12424" x2="86000" y2="1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20" t="9583" r="13672" b="15543"/>
          <a:stretch/>
        </p:blipFill>
        <p:spPr>
          <a:xfrm rot="10526492">
            <a:off x="6354752" y="611054"/>
            <a:ext cx="889743" cy="77948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1515" b="81212" l="8750" r="9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2" t="9932" r="7771" b="18406"/>
          <a:stretch/>
        </p:blipFill>
        <p:spPr>
          <a:xfrm rot="20448393">
            <a:off x="5707750" y="646378"/>
            <a:ext cx="965325" cy="6842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667" b="89091" l="6500" r="93750">
                        <a14:backgroundMark x1="53000" y1="87273" x2="53000" y2="87273"/>
                        <a14:backgroundMark x1="53000" y1="87273" x2="93000" y2="854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20" t="4337" r="3443" b="8390"/>
          <a:stretch/>
        </p:blipFill>
        <p:spPr>
          <a:xfrm>
            <a:off x="4670653" y="470936"/>
            <a:ext cx="1161310" cy="91244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588"/>
            <a:ext cx="12204701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2098" y="151363"/>
            <a:ext cx="10508105" cy="461665"/>
          </a:xfrm>
          <a:prstGeom prst="rect">
            <a:avLst/>
          </a:prstGeom>
          <a:solidFill>
            <a:srgbClr val="92D050">
              <a:alpha val="49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Изделия шьют из разных видов ткани: </a:t>
            </a:r>
            <a:endParaRPr lang="ru-RU" sz="2400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2097" y="660072"/>
            <a:ext cx="10508105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!!!</a:t>
            </a:r>
            <a:r>
              <a:rPr lang="ru-RU" sz="20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 Предлагаю </a:t>
            </a:r>
            <a:r>
              <a:rPr lang="ru-RU" sz="2000" b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поиграть в игру «Определи изделие по  ткани </a:t>
            </a:r>
            <a:r>
              <a:rPr lang="ru-RU" sz="20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» (практическое задание)</a:t>
            </a:r>
            <a:endParaRPr lang="ru-RU" sz="2000" b="1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29" y="1791710"/>
            <a:ext cx="5217600" cy="3913200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242" y="1798820"/>
            <a:ext cx="5217600" cy="3913200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5" name="Содержимое 4" descr="neznaika22.png">
            <a:hlinkClick r:id="rId7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62" y="3748309"/>
            <a:ext cx="2005118" cy="3072203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507" y="5052448"/>
            <a:ext cx="646112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313" y="5059558"/>
            <a:ext cx="646112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возврат 3">
            <a:hlinkClick r:id="rId10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алее 3">
            <a:hlinkClick r:id="" action="ppaction://hlinkshowjump?jump=firstslide" highlightClick="1"/>
            <a:hlinkHover r:id="" action="ppaction://hlinkshowjump?jump=endshow"/>
          </p:cNvPr>
          <p:cNvSpPr/>
          <p:nvPr/>
        </p:nvSpPr>
        <p:spPr>
          <a:xfrm>
            <a:off x="11256964" y="6145213"/>
            <a:ext cx="625475" cy="469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3216275" y="1317627"/>
            <a:ext cx="5753100" cy="33432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9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МОЛОДЦЫ!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545" y="0"/>
            <a:ext cx="12260110" cy="6858000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rId7" action="ppaction://hlinksldjump" highlightClick="1"/>
          </p:cNvPr>
          <p:cNvSpPr/>
          <p:nvPr/>
        </p:nvSpPr>
        <p:spPr>
          <a:xfrm>
            <a:off x="11389339" y="6380163"/>
            <a:ext cx="625475" cy="4699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0826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Скругленный прямоугольник 85"/>
          <p:cNvSpPr/>
          <p:nvPr/>
        </p:nvSpPr>
        <p:spPr>
          <a:xfrm>
            <a:off x="7205663" y="982528"/>
            <a:ext cx="4445000" cy="4976949"/>
          </a:xfrm>
          <a:prstGeom prst="roundRect">
            <a:avLst/>
          </a:prstGeom>
          <a:blipFill>
            <a:blip r:embed="rId5"/>
            <a:tile tx="0" ty="0" sx="100000" sy="100000" flip="none" algn="tl"/>
          </a:blip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Стрелка влево 60"/>
          <p:cNvSpPr>
            <a:spLocks noChangeArrowheads="1"/>
          </p:cNvSpPr>
          <p:nvPr/>
        </p:nvSpPr>
        <p:spPr bwMode="auto">
          <a:xfrm rot="2330629">
            <a:off x="6248320" y="4695247"/>
            <a:ext cx="854075" cy="123507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grpSp>
        <p:nvGrpSpPr>
          <p:cNvPr id="15364" name="Группа 63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284163" y="247650"/>
              <a:ext cx="11652250" cy="6388100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3641020" y="-59491"/>
            <a:ext cx="58404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cs typeface="+mn-cs"/>
              </a:rPr>
              <a:t>Вращайте барабан</a:t>
            </a:r>
          </a:p>
        </p:txBody>
      </p:sp>
      <p:grpSp>
        <p:nvGrpSpPr>
          <p:cNvPr id="16490" name="Group 106"/>
          <p:cNvGrpSpPr>
            <a:grpSpLocks/>
          </p:cNvGrpSpPr>
          <p:nvPr/>
        </p:nvGrpSpPr>
        <p:grpSpPr bwMode="auto">
          <a:xfrm>
            <a:off x="1314369" y="817152"/>
            <a:ext cx="5360988" cy="5360988"/>
            <a:chOff x="612" y="1253"/>
            <a:chExt cx="2540" cy="2540"/>
          </a:xfrm>
        </p:grpSpPr>
        <p:sp>
          <p:nvSpPr>
            <p:cNvPr id="15381" name="Oval 107"/>
            <p:cNvSpPr>
              <a:spLocks noChangeArrowheads="1"/>
            </p:cNvSpPr>
            <p:nvPr/>
          </p:nvSpPr>
          <p:spPr bwMode="auto">
            <a:xfrm>
              <a:off x="612" y="1253"/>
              <a:ext cx="2540" cy="254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2" name="Line 108"/>
            <p:cNvSpPr>
              <a:spLocks noChangeShapeType="1"/>
            </p:cNvSpPr>
            <p:nvPr/>
          </p:nvSpPr>
          <p:spPr bwMode="auto">
            <a:xfrm>
              <a:off x="1882" y="1389"/>
              <a:ext cx="0" cy="2268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3" name="Line 109"/>
            <p:cNvSpPr>
              <a:spLocks noChangeShapeType="1"/>
            </p:cNvSpPr>
            <p:nvPr/>
          </p:nvSpPr>
          <p:spPr bwMode="auto">
            <a:xfrm>
              <a:off x="930" y="1888"/>
              <a:ext cx="1905" cy="1225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4" name="Line 110"/>
            <p:cNvSpPr>
              <a:spLocks noChangeShapeType="1"/>
            </p:cNvSpPr>
            <p:nvPr/>
          </p:nvSpPr>
          <p:spPr bwMode="auto">
            <a:xfrm flipV="1">
              <a:off x="1882" y="1888"/>
              <a:ext cx="953" cy="59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5" name="Line 111"/>
            <p:cNvSpPr>
              <a:spLocks noChangeShapeType="1"/>
            </p:cNvSpPr>
            <p:nvPr/>
          </p:nvSpPr>
          <p:spPr bwMode="auto">
            <a:xfrm flipH="1">
              <a:off x="930" y="2478"/>
              <a:ext cx="952" cy="635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86" name="Oval 112"/>
            <p:cNvSpPr>
              <a:spLocks noChangeArrowheads="1"/>
            </p:cNvSpPr>
            <p:nvPr/>
          </p:nvSpPr>
          <p:spPr bwMode="auto">
            <a:xfrm>
              <a:off x="1701" y="2341"/>
              <a:ext cx="363" cy="36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Calibri" pitchFamily="34" charset="0"/>
                  <a:cs typeface="Calibri" pitchFamily="34" charset="0"/>
                </a:rPr>
                <a:t>Старт</a:t>
              </a:r>
              <a:endParaRPr lang="ru-RU" sz="20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388" name="AutoShape 114"/>
            <p:cNvSpPr>
              <a:spLocks noChangeArrowheads="1"/>
            </p:cNvSpPr>
            <p:nvPr/>
          </p:nvSpPr>
          <p:spPr bwMode="auto">
            <a:xfrm rot="3600000">
              <a:off x="907" y="2374"/>
              <a:ext cx="771" cy="911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89" name="AutoShape 115"/>
            <p:cNvSpPr>
              <a:spLocks noChangeArrowheads="1"/>
            </p:cNvSpPr>
            <p:nvPr/>
          </p:nvSpPr>
          <p:spPr bwMode="auto">
            <a:xfrm rot="7044995">
              <a:off x="907" y="1715"/>
              <a:ext cx="771" cy="911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0" name="AutoShape 116"/>
            <p:cNvSpPr>
              <a:spLocks noChangeArrowheads="1"/>
            </p:cNvSpPr>
            <p:nvPr/>
          </p:nvSpPr>
          <p:spPr bwMode="auto">
            <a:xfrm rot="10800000">
              <a:off x="1474" y="1389"/>
              <a:ext cx="771" cy="952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15391" name="AutoShape 117"/>
            <p:cNvSpPr>
              <a:spLocks noChangeArrowheads="1"/>
            </p:cNvSpPr>
            <p:nvPr/>
          </p:nvSpPr>
          <p:spPr bwMode="auto">
            <a:xfrm rot="14547782">
              <a:off x="2061" y="1723"/>
              <a:ext cx="771" cy="960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15392" name="AutoShape 118"/>
            <p:cNvSpPr>
              <a:spLocks noChangeArrowheads="1"/>
            </p:cNvSpPr>
            <p:nvPr/>
          </p:nvSpPr>
          <p:spPr bwMode="auto">
            <a:xfrm rot="18000000">
              <a:off x="2057" y="2364"/>
              <a:ext cx="771" cy="952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/>
            </a:p>
          </p:txBody>
        </p:sp>
        <p:sp>
          <p:nvSpPr>
            <p:cNvPr id="15393" name="AutoShape 119"/>
            <p:cNvSpPr>
              <a:spLocks noChangeArrowheads="1"/>
            </p:cNvSpPr>
            <p:nvPr/>
          </p:nvSpPr>
          <p:spPr bwMode="auto">
            <a:xfrm>
              <a:off x="1474" y="2704"/>
              <a:ext cx="771" cy="953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94" name="Text Box 120"/>
            <p:cNvSpPr txBox="1">
              <a:spLocks noChangeArrowheads="1"/>
            </p:cNvSpPr>
            <p:nvPr/>
          </p:nvSpPr>
          <p:spPr bwMode="auto">
            <a:xfrm rot="18000000">
              <a:off x="2348" y="2681"/>
              <a:ext cx="22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400" dirty="0" smtClean="0"/>
                <a:t>1</a:t>
              </a:r>
              <a:endParaRPr lang="ru-RU" sz="4400" dirty="0"/>
            </a:p>
          </p:txBody>
        </p:sp>
        <p:sp>
          <p:nvSpPr>
            <p:cNvPr id="15395" name="Text Box 121"/>
            <p:cNvSpPr txBox="1">
              <a:spLocks noChangeArrowheads="1"/>
            </p:cNvSpPr>
            <p:nvPr/>
          </p:nvSpPr>
          <p:spPr bwMode="auto">
            <a:xfrm rot="3600000">
              <a:off x="1024" y="2665"/>
              <a:ext cx="40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dirty="0" smtClean="0"/>
                <a:t>3</a:t>
              </a:r>
              <a:endParaRPr lang="ru-RU" sz="4400" dirty="0"/>
            </a:p>
          </p:txBody>
        </p:sp>
        <p:sp>
          <p:nvSpPr>
            <p:cNvPr id="15396" name="Text Box 122"/>
            <p:cNvSpPr txBox="1">
              <a:spLocks noChangeArrowheads="1"/>
            </p:cNvSpPr>
            <p:nvPr/>
          </p:nvSpPr>
          <p:spPr bwMode="auto">
            <a:xfrm>
              <a:off x="1615" y="3126"/>
              <a:ext cx="49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dirty="0" smtClean="0"/>
                <a:t>6</a:t>
              </a:r>
              <a:endParaRPr lang="ru-RU" sz="4400" dirty="0"/>
            </a:p>
          </p:txBody>
        </p:sp>
        <p:sp>
          <p:nvSpPr>
            <p:cNvPr id="15397" name="Text Box 123"/>
            <p:cNvSpPr txBox="1">
              <a:spLocks noChangeArrowheads="1"/>
            </p:cNvSpPr>
            <p:nvPr/>
          </p:nvSpPr>
          <p:spPr bwMode="auto">
            <a:xfrm rot="14400000">
              <a:off x="2438" y="1935"/>
              <a:ext cx="36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dirty="0" smtClean="0"/>
                <a:t>5</a:t>
              </a:r>
              <a:endParaRPr lang="ru-RU" sz="4400" dirty="0"/>
            </a:p>
          </p:txBody>
        </p:sp>
        <p:sp>
          <p:nvSpPr>
            <p:cNvPr id="15398" name="Text Box 124"/>
            <p:cNvSpPr txBox="1">
              <a:spLocks noChangeArrowheads="1"/>
            </p:cNvSpPr>
            <p:nvPr/>
          </p:nvSpPr>
          <p:spPr bwMode="auto">
            <a:xfrm rot="10800000">
              <a:off x="1675" y="1526"/>
              <a:ext cx="31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400" dirty="0" smtClean="0"/>
                <a:t>2</a:t>
              </a:r>
              <a:endParaRPr lang="ru-RU" sz="4400" dirty="0"/>
            </a:p>
          </p:txBody>
        </p:sp>
        <p:sp>
          <p:nvSpPr>
            <p:cNvPr id="15399" name="Text Box 125"/>
            <p:cNvSpPr txBox="1">
              <a:spLocks noChangeArrowheads="1"/>
            </p:cNvSpPr>
            <p:nvPr/>
          </p:nvSpPr>
          <p:spPr bwMode="auto">
            <a:xfrm rot="7200000">
              <a:off x="879" y="1959"/>
              <a:ext cx="59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4400" dirty="0"/>
                <a:t>4</a:t>
              </a:r>
            </a:p>
          </p:txBody>
        </p:sp>
      </p:grpSp>
      <p:pic>
        <p:nvPicPr>
          <p:cNvPr id="42" name="Рисунок 41" descr="ar1274846288331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02296" y="1109472"/>
            <a:ext cx="1356360" cy="1356360"/>
          </a:xfrm>
          <a:prstGeom prst="rect">
            <a:avLst/>
          </a:prstGeom>
        </p:spPr>
      </p:pic>
      <p:pic>
        <p:nvPicPr>
          <p:cNvPr id="45" name="Рисунок 44" descr="ar1274846288331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57160" y="2517648"/>
            <a:ext cx="1356360" cy="1356360"/>
          </a:xfrm>
          <a:prstGeom prst="rect">
            <a:avLst/>
          </a:prstGeom>
        </p:spPr>
      </p:pic>
      <p:pic>
        <p:nvPicPr>
          <p:cNvPr id="46" name="Рисунок 45" descr="ar1274846288331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99320" y="1146048"/>
            <a:ext cx="1356360" cy="1356360"/>
          </a:xfrm>
          <a:prstGeom prst="rect">
            <a:avLst/>
          </a:prstGeom>
        </p:spPr>
      </p:pic>
      <p:sp>
        <p:nvSpPr>
          <p:cNvPr id="15374" name="Text Box 12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664853" y="1826387"/>
            <a:ext cx="15382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dirty="0">
                <a:solidFill>
                  <a:srgbClr val="0000FF"/>
                </a:solidFill>
                <a:latin typeface="Arial Black" pitchFamily="34" charset="0"/>
              </a:rPr>
              <a:t>№1</a:t>
            </a:r>
          </a:p>
        </p:txBody>
      </p:sp>
      <p:sp>
        <p:nvSpPr>
          <p:cNvPr id="15375" name="Text Box 127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9763189" y="1827379"/>
            <a:ext cx="14128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dirty="0">
                <a:solidFill>
                  <a:srgbClr val="0000FF"/>
                </a:solidFill>
                <a:latin typeface="Arial Black" pitchFamily="34" charset="0"/>
              </a:rPr>
              <a:t>№2</a:t>
            </a:r>
          </a:p>
        </p:txBody>
      </p:sp>
      <p:pic>
        <p:nvPicPr>
          <p:cNvPr id="48" name="Рисунок 47" descr="ar1274846288331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38872" y="4023360"/>
            <a:ext cx="1356360" cy="1356360"/>
          </a:xfrm>
          <a:prstGeom prst="rect">
            <a:avLst/>
          </a:prstGeom>
        </p:spPr>
      </p:pic>
      <p:sp>
        <p:nvSpPr>
          <p:cNvPr id="15376" name="Text Box 12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745413" y="3314766"/>
            <a:ext cx="1371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dirty="0" smtClean="0">
                <a:solidFill>
                  <a:srgbClr val="0000FF"/>
                </a:solidFill>
                <a:latin typeface="Arial Black" pitchFamily="34" charset="0"/>
              </a:rPr>
              <a:t>№3</a:t>
            </a:r>
            <a:endParaRPr lang="ru-RU" sz="4400" dirty="0">
              <a:solidFill>
                <a:srgbClr val="0000FF"/>
              </a:solidFill>
              <a:latin typeface="Arial Black" pitchFamily="34" charset="0"/>
            </a:endParaRPr>
          </a:p>
        </p:txBody>
      </p:sp>
      <p:pic>
        <p:nvPicPr>
          <p:cNvPr id="47" name="Рисунок 46" descr="ar1274846288331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48088" y="2596896"/>
            <a:ext cx="1356360" cy="1356360"/>
          </a:xfrm>
          <a:prstGeom prst="rect">
            <a:avLst/>
          </a:prstGeom>
        </p:spPr>
      </p:pic>
      <p:sp>
        <p:nvSpPr>
          <p:cNvPr id="15377" name="Text Box 129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9705975" y="3307219"/>
            <a:ext cx="16017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0000FF"/>
                </a:solidFill>
                <a:latin typeface="Arial Black" pitchFamily="34" charset="0"/>
              </a:rPr>
              <a:t>№4</a:t>
            </a:r>
          </a:p>
        </p:txBody>
      </p:sp>
      <p:pic>
        <p:nvPicPr>
          <p:cNvPr id="49" name="Рисунок 48" descr="ar1274846288331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72472" y="4084320"/>
            <a:ext cx="1356360" cy="1356360"/>
          </a:xfrm>
          <a:prstGeom prst="rect">
            <a:avLst/>
          </a:prstGeom>
        </p:spPr>
      </p:pic>
      <p:sp>
        <p:nvSpPr>
          <p:cNvPr id="15378" name="Text Box 130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7726422" y="4864535"/>
            <a:ext cx="145415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0000FF"/>
                </a:solidFill>
                <a:latin typeface="Arial Black" pitchFamily="34" charset="0"/>
              </a:rPr>
              <a:t>№5</a:t>
            </a:r>
          </a:p>
        </p:txBody>
      </p:sp>
      <p:sp>
        <p:nvSpPr>
          <p:cNvPr id="15379" name="Text Box 131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9749917" y="4835611"/>
            <a:ext cx="15382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0000FF"/>
                </a:solidFill>
                <a:latin typeface="Arial Black" pitchFamily="34" charset="0"/>
              </a:rPr>
              <a:t>№6</a:t>
            </a:r>
          </a:p>
        </p:txBody>
      </p:sp>
      <p:pic>
        <p:nvPicPr>
          <p:cNvPr id="41" name="Содержимое 4" descr="neznaika22.png">
            <a:hlinkClick r:id="rId13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3979788"/>
            <a:ext cx="1562473" cy="299995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10" dur="2000" fill="hold"/>
                                        <p:tgtEl>
                                          <p:spTgt spid="16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4" dur="2000" fill="hold"/>
                                        <p:tgtEl>
                                          <p:spTgt spid="16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8" dur="2000" fill="hold"/>
                                        <p:tgtEl>
                                          <p:spTgt spid="16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9600000">
                                      <p:cBhvr>
                                        <p:cTn id="22" dur="2000" fill="hold"/>
                                        <p:tgtEl>
                                          <p:spTgt spid="16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600000">
                                      <p:cBhvr>
                                        <p:cTn id="26" dur="2000" fill="hold"/>
                                        <p:tgtEl>
                                          <p:spTgt spid="164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9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" t="62577" r="66991" b="547"/>
          <a:stretch/>
        </p:blipFill>
        <p:spPr>
          <a:xfrm>
            <a:off x="8463446" y="4748527"/>
            <a:ext cx="1894092" cy="16821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7" t="33778" r="35466" b="17156"/>
          <a:stretch/>
        </p:blipFill>
        <p:spPr>
          <a:xfrm>
            <a:off x="4136887" y="1859758"/>
            <a:ext cx="1540784" cy="2005926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2584704" y="1592427"/>
            <a:ext cx="4645151" cy="258935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/>
          </a:p>
          <a:p>
            <a:r>
              <a:rPr lang="ru-RU" dirty="0" smtClean="0"/>
              <a:t>Шьёт </a:t>
            </a:r>
            <a:r>
              <a:rPr lang="ru-RU" dirty="0"/>
              <a:t>для взрослых и детей,</a:t>
            </a:r>
            <a:br>
              <a:rPr lang="ru-RU" dirty="0"/>
            </a:br>
            <a:r>
              <a:rPr lang="ru-RU" dirty="0"/>
              <a:t>Мамы, братика, друзей —</a:t>
            </a:r>
            <a:br>
              <a:rPr lang="ru-RU" dirty="0"/>
            </a:br>
            <a:r>
              <a:rPr lang="ru-RU" dirty="0"/>
              <a:t>Изделия отличные,</a:t>
            </a:r>
            <a:br>
              <a:rPr lang="ru-RU" dirty="0"/>
            </a:br>
            <a:r>
              <a:rPr lang="ru-RU" dirty="0"/>
              <a:t>С фасонами приличными.</a:t>
            </a:r>
            <a:br>
              <a:rPr lang="ru-RU" dirty="0"/>
            </a:b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t="1778" r="61467" b="73699"/>
          <a:stretch/>
        </p:blipFill>
        <p:spPr>
          <a:xfrm>
            <a:off x="8375905" y="2121409"/>
            <a:ext cx="2608554" cy="1289710"/>
          </a:xfrm>
          <a:prstGeom prst="rect">
            <a:avLst/>
          </a:prstGeom>
        </p:spPr>
      </p:pic>
      <p:sp>
        <p:nvSpPr>
          <p:cNvPr id="8" name="Облако 7"/>
          <p:cNvSpPr/>
          <p:nvPr/>
        </p:nvSpPr>
        <p:spPr>
          <a:xfrm>
            <a:off x="7424661" y="1792727"/>
            <a:ext cx="4462273" cy="24256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r>
              <a:rPr lang="ru-RU" dirty="0"/>
              <a:t>Много делать мы умеем:</a:t>
            </a:r>
          </a:p>
          <a:p>
            <a:r>
              <a:rPr lang="ru-RU" dirty="0"/>
              <a:t>Стричь, кроить и вырезать.</a:t>
            </a:r>
          </a:p>
          <a:p>
            <a:r>
              <a:rPr lang="ru-RU" dirty="0"/>
              <a:t>Не играйте с нами, дети:</a:t>
            </a:r>
          </a:p>
          <a:p>
            <a:r>
              <a:rPr lang="ru-RU" dirty="0"/>
              <a:t>Можем больно наказать!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43" t="16592" r="21697" b="53455"/>
          <a:stretch/>
        </p:blipFill>
        <p:spPr>
          <a:xfrm>
            <a:off x="3759342" y="4462324"/>
            <a:ext cx="1565900" cy="1876380"/>
          </a:xfrm>
          <a:prstGeom prst="rect">
            <a:avLst/>
          </a:prstGeom>
        </p:spPr>
      </p:pic>
      <p:sp>
        <p:nvSpPr>
          <p:cNvPr id="9" name="Облако 8"/>
          <p:cNvSpPr/>
          <p:nvPr/>
        </p:nvSpPr>
        <p:spPr>
          <a:xfrm>
            <a:off x="2307337" y="4218359"/>
            <a:ext cx="4177301" cy="246184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Они обычно для шитья;</a:t>
            </a:r>
          </a:p>
          <a:p>
            <a:r>
              <a:rPr lang="ru-RU" dirty="0"/>
              <a:t>И у ежа их видел я.</a:t>
            </a:r>
          </a:p>
          <a:p>
            <a:r>
              <a:rPr lang="ru-RU" dirty="0"/>
              <a:t>Бываю на сосне, </a:t>
            </a:r>
            <a:r>
              <a:rPr lang="ru-RU" dirty="0" smtClean="0"/>
              <a:t>на ёлке</a:t>
            </a:r>
            <a:r>
              <a:rPr lang="ru-RU" dirty="0"/>
              <a:t>,</a:t>
            </a:r>
          </a:p>
          <a:p>
            <a:r>
              <a:rPr lang="ru-RU" dirty="0"/>
              <a:t>А называются?</a:t>
            </a:r>
          </a:p>
        </p:txBody>
      </p:sp>
      <p:sp>
        <p:nvSpPr>
          <p:cNvPr id="4" name="Управляющая кнопка: возврат 3">
            <a:hlinkClick r:id="rId7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8965" y="60960"/>
            <a:ext cx="4882760" cy="1692889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rgbClr val="FFFFFF"/>
                </a:solidFill>
              </a:rPr>
              <a:t>Помоги Незнайке отгадать  загадки.</a:t>
            </a:r>
            <a:endParaRPr lang="ru-RU" dirty="0"/>
          </a:p>
        </p:txBody>
      </p:sp>
      <p:sp>
        <p:nvSpPr>
          <p:cNvPr id="18" name="Облако 17"/>
          <p:cNvSpPr/>
          <p:nvPr/>
        </p:nvSpPr>
        <p:spPr>
          <a:xfrm>
            <a:off x="7046975" y="4270224"/>
            <a:ext cx="4230308" cy="263873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На поляне шерстяной</a:t>
            </a:r>
          </a:p>
          <a:p>
            <a:r>
              <a:rPr lang="ru-RU" dirty="0"/>
              <a:t>Пляшет </a:t>
            </a:r>
            <a:r>
              <a:rPr lang="ru-RU" dirty="0" err="1"/>
              <a:t>тонконожка</a:t>
            </a:r>
            <a:r>
              <a:rPr lang="ru-RU" dirty="0"/>
              <a:t>.</a:t>
            </a:r>
          </a:p>
          <a:p>
            <a:r>
              <a:rPr lang="ru-RU" dirty="0"/>
              <a:t>Из-под туфельки стальной</a:t>
            </a:r>
          </a:p>
          <a:p>
            <a:r>
              <a:rPr lang="ru-RU" dirty="0"/>
              <a:t>Выползает стежка.</a:t>
            </a:r>
          </a:p>
        </p:txBody>
      </p:sp>
      <p:sp>
        <p:nvSpPr>
          <p:cNvPr id="23" name="7-конечная звезда 22">
            <a:hlinkClick r:id="rId8" action="ppaction://hlinksldjump"/>
          </p:cNvPr>
          <p:cNvSpPr/>
          <p:nvPr/>
        </p:nvSpPr>
        <p:spPr>
          <a:xfrm>
            <a:off x="9878518" y="29981"/>
            <a:ext cx="1933732" cy="1573966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!!!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4" name="Содержимое 4" descr="neznaika22.png">
            <a:hlinkClick r:id="rId9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5861" y="3262297"/>
            <a:ext cx="1872761" cy="359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12192000" cy="6820513"/>
          </a:xfrm>
          <a:prstGeom prst="beve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ьная выноска 19"/>
          <p:cNvSpPr/>
          <p:nvPr/>
        </p:nvSpPr>
        <p:spPr>
          <a:xfrm rot="1233057">
            <a:off x="2920043" y="902362"/>
            <a:ext cx="3887331" cy="2903212"/>
          </a:xfrm>
          <a:prstGeom prst="wedgeEllipseCallout">
            <a:avLst/>
          </a:prstGeom>
          <a:solidFill>
            <a:srgbClr val="92D050">
              <a:alpha val="6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rgbClr val="0000FF"/>
                </a:solidFill>
              </a:rPr>
              <a:t>Швея </a:t>
            </a:r>
            <a:r>
              <a:rPr lang="ru-RU" sz="2400" dirty="0" smtClean="0">
                <a:solidFill>
                  <a:srgbClr val="0000FF"/>
                </a:solidFill>
              </a:rPr>
              <a:t>– специалист, который создает разные швейные изделия. 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5" name="Содержимое 4" descr="neznaika22.png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73790" y="2976747"/>
            <a:ext cx="2433318" cy="37282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116" y="2511552"/>
            <a:ext cx="4163305" cy="2767584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261" y="4848509"/>
            <a:ext cx="521208" cy="52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3429" y="40753"/>
            <a:ext cx="9505326" cy="1608165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FF"/>
                </a:solidFill>
              </a:rPr>
              <a:t>Помоги Незнайке  составить рассказ о профессии швея по опорным картинкам</a:t>
            </a:r>
          </a:p>
        </p:txBody>
      </p:sp>
      <p:sp>
        <p:nvSpPr>
          <p:cNvPr id="32" name="7-конечная звезда 31">
            <a:hlinkClick r:id="rId5" action="ppaction://hlinksldjump"/>
          </p:cNvPr>
          <p:cNvSpPr/>
          <p:nvPr/>
        </p:nvSpPr>
        <p:spPr>
          <a:xfrm>
            <a:off x="9878518" y="-44969"/>
            <a:ext cx="1933732" cy="1573966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dirty="0">
                <a:solidFill>
                  <a:srgbClr val="FF0000"/>
                </a:solidFill>
              </a:rPr>
              <a:t>!!!</a:t>
            </a:r>
          </a:p>
        </p:txBody>
      </p:sp>
      <p:pic>
        <p:nvPicPr>
          <p:cNvPr id="20" name="Содержимое 4" descr="neznaika22.pn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610731"/>
            <a:ext cx="1691285" cy="32472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0" t="2517" r="35408" b="51508"/>
          <a:stretch/>
        </p:blipFill>
        <p:spPr>
          <a:xfrm>
            <a:off x="5051851" y="2108280"/>
            <a:ext cx="2243391" cy="2210400"/>
          </a:xfrm>
          <a:prstGeom prst="rect">
            <a:avLst/>
          </a:prstGeom>
          <a:ln w="63500" cmpd="sng">
            <a:solidFill>
              <a:srgbClr val="00B050"/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9" t="2517" r="2174" b="51508"/>
          <a:stretch/>
        </p:blipFill>
        <p:spPr>
          <a:xfrm>
            <a:off x="7823204" y="2114200"/>
            <a:ext cx="2227495" cy="2210400"/>
          </a:xfrm>
          <a:prstGeom prst="rect">
            <a:avLst/>
          </a:prstGeom>
          <a:ln w="63500" cmpd="sng">
            <a:solidFill>
              <a:srgbClr val="00B05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2" t="49780" r="17557" b="3702"/>
          <a:stretch/>
        </p:blipFill>
        <p:spPr>
          <a:xfrm>
            <a:off x="7711805" y="4528366"/>
            <a:ext cx="2360613" cy="2193260"/>
          </a:xfrm>
          <a:prstGeom prst="rect">
            <a:avLst/>
          </a:prstGeom>
          <a:ln w="63500" cmpd="sng">
            <a:solidFill>
              <a:srgbClr val="00B050"/>
            </a:solidFill>
          </a:ln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1" t="49780" r="51693" b="3702"/>
          <a:stretch/>
        </p:blipFill>
        <p:spPr>
          <a:xfrm>
            <a:off x="5039551" y="4531164"/>
            <a:ext cx="2267990" cy="2209846"/>
          </a:xfrm>
          <a:prstGeom prst="rect">
            <a:avLst/>
          </a:prstGeom>
          <a:ln w="63500" cmpd="sng">
            <a:solidFill>
              <a:srgbClr val="00B05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449" y="3172574"/>
            <a:ext cx="2288182" cy="2210400"/>
          </a:xfrm>
          <a:prstGeom prst="rect">
            <a:avLst/>
          </a:prstGeom>
          <a:ln w="63500" cmpd="sng">
            <a:solidFill>
              <a:srgbClr val="00B05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361459" y="5013805"/>
            <a:ext cx="2318162" cy="359412"/>
          </a:xfrm>
          <a:prstGeom prst="rect">
            <a:avLst/>
          </a:prstGeom>
          <a:solidFill>
            <a:schemeClr val="bg1"/>
          </a:solidFill>
          <a:ln w="63500"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</a:rPr>
              <a:t>НАЗВАНИЕ ПРОФЕССИИ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1479" y="3057994"/>
            <a:ext cx="2348142" cy="236019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dirty="0" smtClean="0">
                <a:solidFill>
                  <a:srgbClr val="FF0000"/>
                </a:solidFill>
              </a:rPr>
              <a:t>1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51851" y="2108280"/>
            <a:ext cx="2243391" cy="2210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dirty="0" smtClean="0">
                <a:solidFill>
                  <a:srgbClr val="FF0000"/>
                </a:solidFill>
              </a:rPr>
              <a:t>2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23204" y="2114200"/>
            <a:ext cx="2227495" cy="22344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dirty="0" smtClean="0">
                <a:solidFill>
                  <a:srgbClr val="FF0000"/>
                </a:solidFill>
              </a:rPr>
              <a:t>3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39551" y="4528366"/>
            <a:ext cx="2255691" cy="21932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dirty="0" smtClean="0">
                <a:solidFill>
                  <a:srgbClr val="FF0000"/>
                </a:solidFill>
              </a:rPr>
              <a:t>4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11805" y="4531164"/>
            <a:ext cx="2360613" cy="21904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9600" dirty="0" smtClean="0">
                <a:solidFill>
                  <a:srgbClr val="FF0000"/>
                </a:solidFill>
              </a:rPr>
              <a:t>5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12192000" cy="6858000"/>
          </a:xfrm>
          <a:prstGeom prst="beve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4" name="Управляющая кнопка: возврат 3">
            <a:hlinkClick r:id="rId4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 rot="1233057">
            <a:off x="3945256" y="427519"/>
            <a:ext cx="7074015" cy="4230095"/>
          </a:xfrm>
          <a:prstGeom prst="wedgeEllipseCallout">
            <a:avLst/>
          </a:prstGeom>
          <a:solidFill>
            <a:srgbClr val="92D050">
              <a:alpha val="6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Молодец! Ты справился со всеми заданиями и помог моему другу Незнайке. Давай вместе посмотрим видеоролик о профессии швея. </a:t>
            </a:r>
          </a:p>
          <a:p>
            <a:pPr algn="ctr"/>
            <a:r>
              <a:rPr lang="ru-RU" sz="2400" dirty="0" smtClean="0">
                <a:solidFill>
                  <a:srgbClr val="0000FF"/>
                </a:solidFill>
              </a:rPr>
              <a:t>Кликни мышкой :</a:t>
            </a:r>
            <a:endParaRPr lang="ru-RU" sz="2400" dirty="0">
              <a:solidFill>
                <a:srgbClr val="0000FF"/>
              </a:solidFill>
            </a:endParaRPr>
          </a:p>
        </p:txBody>
      </p:sp>
      <p:pic>
        <p:nvPicPr>
          <p:cNvPr id="7" name="Содержимое 4" descr="neznaika22.png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11224" y="2979816"/>
            <a:ext cx="2433318" cy="3728282"/>
          </a:xfrm>
          <a:prstGeom prst="rect">
            <a:avLst/>
          </a:prstGeom>
        </p:spPr>
      </p:pic>
      <p:sp>
        <p:nvSpPr>
          <p:cNvPr id="3" name="Улыбающееся лицо 2">
            <a:hlinkClick r:id="rId7" action="ppaction://hlinksldjump"/>
          </p:cNvPr>
          <p:cNvSpPr/>
          <p:nvPr/>
        </p:nvSpPr>
        <p:spPr>
          <a:xfrm rot="1552186">
            <a:off x="8317449" y="3532965"/>
            <a:ext cx="529652" cy="539646"/>
          </a:xfrm>
          <a:prstGeom prst="smileyFace">
            <a:avLst/>
          </a:prstGeom>
          <a:solidFill>
            <a:srgbClr val="FFFF00"/>
          </a:solidFill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>
            <a:lum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7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3350" y="85723"/>
            <a:ext cx="7974330" cy="1623155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FF"/>
                </a:solidFill>
              </a:rPr>
              <a:t>Помоги Незнайке найти предметы, которые необходимы для работы швеи. 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7-конечная звезда 7">
            <a:hlinkClick r:id="rId8" action="ppaction://hlinksldjump"/>
          </p:cNvPr>
          <p:cNvSpPr/>
          <p:nvPr/>
        </p:nvSpPr>
        <p:spPr>
          <a:xfrm>
            <a:off x="10178318" y="29981"/>
            <a:ext cx="1933732" cy="1573966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dirty="0">
                <a:solidFill>
                  <a:srgbClr val="FF0000"/>
                </a:solidFill>
              </a:rPr>
              <a:t>!!!</a:t>
            </a:r>
          </a:p>
        </p:txBody>
      </p:sp>
      <p:pic>
        <p:nvPicPr>
          <p:cNvPr id="9" name="Содержимое 4" descr="neznaika22.png">
            <a:hlinkClick r:id="rId9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5862" y="2098623"/>
            <a:ext cx="1268698" cy="24359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0" t="33094" r="36373" b="16638"/>
          <a:stretch/>
        </p:blipFill>
        <p:spPr>
          <a:xfrm>
            <a:off x="6180357" y="2098623"/>
            <a:ext cx="1983373" cy="27698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" t="52089" r="79200" b="27466"/>
          <a:stretch/>
        </p:blipFill>
        <p:spPr>
          <a:xfrm>
            <a:off x="137336" y="5594305"/>
            <a:ext cx="1511249" cy="11664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" t="26133" r="79200" b="53600"/>
          <a:stretch/>
        </p:blipFill>
        <p:spPr>
          <a:xfrm>
            <a:off x="1870453" y="5594305"/>
            <a:ext cx="1524505" cy="11664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06" r="1367" b="76695"/>
          <a:stretch/>
        </p:blipFill>
        <p:spPr>
          <a:xfrm>
            <a:off x="3631226" y="5596030"/>
            <a:ext cx="1236346" cy="11664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9" t="53862" r="1164" b="25758"/>
          <a:stretch/>
        </p:blipFill>
        <p:spPr>
          <a:xfrm>
            <a:off x="5093946" y="5607530"/>
            <a:ext cx="1508471" cy="11664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" t="62577" r="66991" b="547"/>
          <a:stretch/>
        </p:blipFill>
        <p:spPr>
          <a:xfrm>
            <a:off x="6775400" y="5611020"/>
            <a:ext cx="1313380" cy="11664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66" t="25245" b="53777"/>
          <a:stretch/>
        </p:blipFill>
        <p:spPr>
          <a:xfrm>
            <a:off x="8259658" y="5607000"/>
            <a:ext cx="1550080" cy="1165028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43" t="16592" r="21697" b="53455"/>
          <a:stretch/>
        </p:blipFill>
        <p:spPr>
          <a:xfrm>
            <a:off x="10028418" y="5609295"/>
            <a:ext cx="973399" cy="1166400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t="1778" r="61467" b="73699"/>
          <a:stretch/>
        </p:blipFill>
        <p:spPr>
          <a:xfrm>
            <a:off x="122346" y="4651403"/>
            <a:ext cx="1551600" cy="767135"/>
          </a:xfrm>
          <a:prstGeom prst="rect">
            <a:avLst/>
          </a:prstGeom>
          <a:ln w="38100" cmpd="sng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62882478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6301E-6 2.54335E-6 L 0.18458 -0.4094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22" y="-20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1291E-6 2.54335E-6 L 0.03921 -0.2129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4" y="-106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829E-6 2.54335E-6 L 0.12309 -0.2915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8" y="-145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1201E-6 3.75723E-6 L -0.14758 -0.5470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6" y="-273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50892E-7 8.09249E-7 L 0.33828 -0.3930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8" y="-196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588"/>
            <a:ext cx="12204701" cy="68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возврат 3">
            <a:hlinkClick r:id="rId5" action="ppaction://hlinksldjump" highlightClick="1"/>
          </p:cNvPr>
          <p:cNvSpPr/>
          <p:nvPr/>
        </p:nvSpPr>
        <p:spPr>
          <a:xfrm>
            <a:off x="11460163" y="6199800"/>
            <a:ext cx="731837" cy="62071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Содержимое 4" descr="neznaika22.pn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0634" y="3168698"/>
            <a:ext cx="2212069" cy="33892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84218" y="802232"/>
            <a:ext cx="3483964" cy="461665"/>
          </a:xfrm>
          <a:prstGeom prst="rect">
            <a:avLst/>
          </a:prstGeom>
          <a:solidFill>
            <a:srgbClr val="92D050">
              <a:alpha val="49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00FF"/>
                </a:solidFill>
                <a:latin typeface="+mn-lt"/>
              </a:rPr>
              <a:t>Предметы труда швеи</a:t>
            </a:r>
            <a:r>
              <a:rPr lang="ru-RU" sz="2400" b="1" dirty="0" smtClean="0">
                <a:solidFill>
                  <a:srgbClr val="0000FF"/>
                </a:solidFill>
                <a:latin typeface="+mn-lt"/>
              </a:rPr>
              <a:t>:</a:t>
            </a:r>
            <a:endParaRPr lang="ru-RU" sz="2400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191" y="2406203"/>
            <a:ext cx="2724909" cy="243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17" y="1586781"/>
            <a:ext cx="4467069" cy="4467069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537" y="5491550"/>
            <a:ext cx="646112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2583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8" t="33274" r="35264" b="16651"/>
          <a:stretch/>
        </p:blipFill>
        <p:spPr>
          <a:xfrm>
            <a:off x="8518104" y="3277760"/>
            <a:ext cx="2649715" cy="3434193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35" y="74951"/>
            <a:ext cx="2504473" cy="3176922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88" y="2811228"/>
            <a:ext cx="3387529" cy="3871462"/>
          </a:xfrm>
          <a:prstGeom prst="rect">
            <a:avLst/>
          </a:prstGeom>
          <a:ln w="63500" cmpd="sng">
            <a:solidFill>
              <a:srgbClr val="0000FF"/>
            </a:solidFill>
          </a:ln>
        </p:spPr>
      </p:pic>
      <p:sp>
        <p:nvSpPr>
          <p:cNvPr id="4" name="Управляющая кнопка: возврат 3">
            <a:hlinkClick r:id="rId8" action="ppaction://hlinksldjump" highlightClick="1"/>
          </p:cNvPr>
          <p:cNvSpPr/>
          <p:nvPr/>
        </p:nvSpPr>
        <p:spPr>
          <a:xfrm>
            <a:off x="11460164" y="6235700"/>
            <a:ext cx="731837" cy="6223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5892"/>
            <a:ext cx="6321305" cy="17340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FFFF"/>
                </a:solidFill>
              </a:rPr>
              <a:t>Помоги Незнайке найти, что перепутано на картинках.</a:t>
            </a:r>
          </a:p>
        </p:txBody>
      </p:sp>
      <p:sp>
        <p:nvSpPr>
          <p:cNvPr id="22" name="7-конечная звезда 21">
            <a:hlinkClick r:id="rId9" action="ppaction://hlinksldjump"/>
          </p:cNvPr>
          <p:cNvSpPr/>
          <p:nvPr/>
        </p:nvSpPr>
        <p:spPr>
          <a:xfrm>
            <a:off x="10013428" y="74951"/>
            <a:ext cx="1933732" cy="1573966"/>
          </a:xfrm>
          <a:prstGeom prst="star7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5400" b="1" dirty="0">
                <a:solidFill>
                  <a:srgbClr val="FF0000"/>
                </a:solidFill>
              </a:rPr>
              <a:t>!!!</a:t>
            </a:r>
          </a:p>
        </p:txBody>
      </p:sp>
      <p:pic>
        <p:nvPicPr>
          <p:cNvPr id="19" name="Содержимое 4" descr="neznaika22.png">
            <a:hlinkClick r:id="rId10"/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5862" y="3007871"/>
            <a:ext cx="2005274" cy="38501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348" b="93555" l="9961" r="914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489" y="4842537"/>
            <a:ext cx="1093754" cy="10937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206" b="98284" l="2267" r="991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8748">
            <a:off x="4907846" y="4388285"/>
            <a:ext cx="1836071" cy="121314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68985" l="2722" r="93285">
                        <a14:foregroundMark x1="30309" y1="5639" x2="12886" y2="9023"/>
                        <a14:foregroundMark x1="12523" y1="9398" x2="9074" y2="12782"/>
                        <a14:foregroundMark x1="21779" y1="7519" x2="60436" y2="48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5" r="6443" b="30493"/>
          <a:stretch/>
        </p:blipFill>
        <p:spPr>
          <a:xfrm>
            <a:off x="3892930" y="5743254"/>
            <a:ext cx="1268444" cy="93943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7173">
            <a:off x="3897156" y="3048368"/>
            <a:ext cx="1793201" cy="11130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545" b="81515" l="26250" r="70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69" t="5767" r="29479" b="16976"/>
          <a:stretch/>
        </p:blipFill>
        <p:spPr>
          <a:xfrm>
            <a:off x="8219917" y="2281930"/>
            <a:ext cx="661449" cy="93580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303" b="85758" l="16250" r="88250">
                        <a14:foregroundMark x1="82500" y1="14242" x2="82500" y2="14242"/>
                        <a14:foregroundMark x1="86000" y1="12424" x2="86000" y2="12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20" t="9583" r="13672" b="15543"/>
          <a:stretch/>
        </p:blipFill>
        <p:spPr>
          <a:xfrm rot="5652034">
            <a:off x="7116890" y="1057107"/>
            <a:ext cx="889743" cy="7794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1515" b="81212" l="8750" r="93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2" t="9932" r="7771" b="18406"/>
          <a:stretch/>
        </p:blipFill>
        <p:spPr>
          <a:xfrm rot="3755765">
            <a:off x="6924327" y="2544200"/>
            <a:ext cx="1038288" cy="73597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267" y="5389414"/>
            <a:ext cx="868192" cy="81393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104" y="3312223"/>
            <a:ext cx="1060611" cy="928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Школьная тема</Template>
  <TotalTime>2352</TotalTime>
  <Words>304</Words>
  <Application>Microsoft Office PowerPoint</Application>
  <PresentationFormat>Произвольный</PresentationFormat>
  <Paragraphs>72</Paragraphs>
  <Slides>16</Slides>
  <Notes>12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Помоги Незнайке отгадать  загадки.</vt:lpstr>
      <vt:lpstr>Презентация PowerPoint</vt:lpstr>
      <vt:lpstr>Помоги Незнайке  составить рассказ о профессии швея по опорным картинкам</vt:lpstr>
      <vt:lpstr>Презентация PowerPoint</vt:lpstr>
      <vt:lpstr>Помоги Незнайке найти предметы, которые необходимы для работы швеи. </vt:lpstr>
      <vt:lpstr>Презентация PowerPoint</vt:lpstr>
      <vt:lpstr>Помоги Незнайке найти, что перепутано на картинках.</vt:lpstr>
      <vt:lpstr>Презентация PowerPoint</vt:lpstr>
      <vt:lpstr>Помоги Незнайке найти 10 пуговиц, которые растеряла швея.</vt:lpstr>
      <vt:lpstr>Презентация PowerPoint</vt:lpstr>
      <vt:lpstr>Помоги Незнайке найти лишние предметы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александровна елена</dc:creator>
  <cp:lastModifiedBy>User</cp:lastModifiedBy>
  <cp:revision>186</cp:revision>
  <dcterms:created xsi:type="dcterms:W3CDTF">2015-07-08T11:55:46Z</dcterms:created>
  <dcterms:modified xsi:type="dcterms:W3CDTF">2020-07-01T10:27:06Z</dcterms:modified>
</cp:coreProperties>
</file>