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5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hdphoto" Target="../media/hdphoto7.wdp"/><Relationship Id="rId4" Type="http://schemas.openxmlformats.org/officeDocument/2006/relationships/image" Target="../media/image26.jpeg"/><Relationship Id="rId9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hdphoto" Target="../media/hdphoto4.wdp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08920"/>
            <a:ext cx="9145016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СПАСЁМ ПЛАНЕТУ</a:t>
            </a:r>
            <a:endParaRPr lang="ru-RU" sz="72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56592" y="1072413"/>
            <a:ext cx="10585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</a:ln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Экологическая неделя в начальной школе</a:t>
            </a:r>
            <a:endParaRPr lang="ru-RU" sz="3600" b="1" dirty="0">
              <a:ln w="31550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</a:ln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5528" y="5229200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Организатор: Лепехина Диана Сергеевна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7427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395" y="303754"/>
            <a:ext cx="4264471" cy="2258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8" y="908720"/>
            <a:ext cx="4438160" cy="2420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790" y="3140968"/>
            <a:ext cx="4134389" cy="226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6" y="3978063"/>
            <a:ext cx="4528642" cy="251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4618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941590"/>
              </p:ext>
            </p:extLst>
          </p:nvPr>
        </p:nvGraphicFramePr>
        <p:xfrm>
          <a:off x="251520" y="476672"/>
          <a:ext cx="8640960" cy="5688631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682181"/>
                <a:gridCol w="4775267"/>
                <a:gridCol w="1591756"/>
                <a:gridCol w="1591756"/>
              </a:tblGrid>
              <a:tr h="739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№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Показатели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2019-2020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2020-2021</a:t>
                      </a:r>
                      <a:endParaRPr lang="ru-RU" sz="2400" b="1" dirty="0"/>
                    </a:p>
                  </a:txBody>
                  <a:tcPr/>
                </a:tc>
              </a:tr>
              <a:tr h="182426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Увеличение кол-ва эко-волонтеров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51</a:t>
                      </a:r>
                      <a:endParaRPr lang="ru-RU" sz="2400" dirty="0"/>
                    </a:p>
                  </a:txBody>
                  <a:tcPr/>
                </a:tc>
              </a:tr>
              <a:tr h="237154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Кол-во лиц охваченных мероприятием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-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86</a:t>
                      </a:r>
                      <a:endParaRPr lang="ru-RU" sz="2400" dirty="0"/>
                    </a:p>
                  </a:txBody>
                  <a:tcPr/>
                </a:tc>
              </a:tr>
              <a:tr h="75297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Кол-во собранного вторсырья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2924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+1554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0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5760640"/>
          </a:xfrm>
        </p:spPr>
        <p:txBody>
          <a:bodyPr>
            <a:normAutofit fontScale="92500" lnSpcReduction="20000"/>
          </a:bodyPr>
          <a:lstStyle/>
          <a:p>
            <a:pPr marL="137160" indent="0">
              <a:buNone/>
            </a:pPr>
            <a:r>
              <a:rPr lang="ru-RU" sz="3300" i="1" u="sng" dirty="0" smtClean="0">
                <a:solidFill>
                  <a:schemeClr val="bg1"/>
                </a:solidFill>
              </a:rPr>
              <a:t>Актуальность мероприятия</a:t>
            </a:r>
            <a:r>
              <a:rPr lang="ru-RU" sz="3300" dirty="0" smtClean="0">
                <a:solidFill>
                  <a:schemeClr val="bg1"/>
                </a:solidFill>
              </a:rPr>
              <a:t>: в </a:t>
            </a:r>
            <a:r>
              <a:rPr lang="ru-RU" sz="3300" dirty="0">
                <a:solidFill>
                  <a:schemeClr val="bg1"/>
                </a:solidFill>
              </a:rPr>
              <a:t>наше время проблемы экологического воспитания вышли на первый план, и им уделяют всё больше внимания. Причина заключается в деятельности человека в природе, ведущая к нарушению экологического</a:t>
            </a:r>
            <a:r>
              <a:rPr lang="ru-RU" sz="3300" b="1" dirty="0">
                <a:solidFill>
                  <a:schemeClr val="bg1"/>
                </a:solidFill>
              </a:rPr>
              <a:t> </a:t>
            </a:r>
            <a:r>
              <a:rPr lang="ru-RU" sz="3300" dirty="0">
                <a:solidFill>
                  <a:schemeClr val="bg1"/>
                </a:solidFill>
              </a:rPr>
              <a:t>равновесия. Потребительское отношение и ухудшение экологии требует формирование</a:t>
            </a:r>
            <a:r>
              <a:rPr lang="ru-RU" sz="3300" b="1" dirty="0">
                <a:solidFill>
                  <a:schemeClr val="bg1"/>
                </a:solidFill>
              </a:rPr>
              <a:t> </a:t>
            </a:r>
            <a:r>
              <a:rPr lang="ru-RU" sz="3300" dirty="0">
                <a:solidFill>
                  <a:schemeClr val="bg1"/>
                </a:solidFill>
              </a:rPr>
              <a:t>основ</a:t>
            </a:r>
            <a:r>
              <a:rPr lang="ru-RU" sz="3300" b="1" dirty="0">
                <a:solidFill>
                  <a:schemeClr val="bg1"/>
                </a:solidFill>
              </a:rPr>
              <a:t> </a:t>
            </a:r>
            <a:r>
              <a:rPr lang="ru-RU" sz="3300" dirty="0">
                <a:solidFill>
                  <a:schemeClr val="bg1"/>
                </a:solidFill>
              </a:rPr>
              <a:t>экологической</a:t>
            </a:r>
            <a:r>
              <a:rPr lang="ru-RU" sz="3300" b="1" dirty="0">
                <a:solidFill>
                  <a:schemeClr val="bg1"/>
                </a:solidFill>
              </a:rPr>
              <a:t> </a:t>
            </a:r>
            <a:r>
              <a:rPr lang="ru-RU" sz="3300" dirty="0">
                <a:solidFill>
                  <a:schemeClr val="bg1"/>
                </a:solidFill>
              </a:rPr>
              <a:t>культуры уже с начальных классов школы</a:t>
            </a:r>
            <a:r>
              <a:rPr lang="ru-RU" sz="3300" dirty="0" smtClean="0">
                <a:solidFill>
                  <a:schemeClr val="bg1"/>
                </a:solidFill>
              </a:rPr>
              <a:t>.</a:t>
            </a:r>
          </a:p>
          <a:p>
            <a:pPr marL="137160" indent="0">
              <a:buNone/>
            </a:pPr>
            <a:endParaRPr lang="ru-RU" sz="3300" i="1" u="sng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3300" i="1" u="sng" dirty="0" smtClean="0">
                <a:solidFill>
                  <a:schemeClr val="bg1"/>
                </a:solidFill>
              </a:rPr>
              <a:t>Цель мероприятия</a:t>
            </a:r>
            <a:r>
              <a:rPr lang="ru-RU" sz="3300" dirty="0" smtClean="0">
                <a:solidFill>
                  <a:schemeClr val="bg1"/>
                </a:solidFill>
              </a:rPr>
              <a:t>: воспитание </a:t>
            </a:r>
            <a:r>
              <a:rPr lang="ru-RU" sz="3300" dirty="0">
                <a:solidFill>
                  <a:schemeClr val="bg1"/>
                </a:solidFill>
              </a:rPr>
              <a:t>экологически грамотного школьника, бережно относящегося к богатствам </a:t>
            </a:r>
            <a:r>
              <a:rPr lang="ru-RU" sz="3300" dirty="0" smtClean="0">
                <a:solidFill>
                  <a:schemeClr val="bg1"/>
                </a:solidFill>
              </a:rPr>
              <a:t>природы</a:t>
            </a:r>
            <a:r>
              <a:rPr lang="ru-RU" sz="3300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32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488" y="3446971"/>
            <a:ext cx="4464496" cy="3348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7378"/>
            <a:ext cx="4195936" cy="3146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70" y="22354"/>
            <a:ext cx="4230227" cy="3172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06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3" y="189120"/>
            <a:ext cx="4395622" cy="3396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510" y="426887"/>
            <a:ext cx="4309366" cy="2842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65" y="3585815"/>
            <a:ext cx="4604457" cy="312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admin\Desktop\Лидер 21в ЛИЧНОЕ\фото2\IMG-20210317-WA01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6" y="3669954"/>
            <a:ext cx="4079776" cy="3059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0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205"/>
            <a:ext cx="4680519" cy="320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3065"/>
            <a:ext cx="3720412" cy="2790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069" y="3229499"/>
            <a:ext cx="4584508" cy="342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admin\Desktop\Лидер 21в ЛИЧНОЕ\фото2\IMG-20210317-WA00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81" y="3446903"/>
            <a:ext cx="3983765" cy="2987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57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10" y="116632"/>
            <a:ext cx="4355682" cy="325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admin\Desktop\Лидер 21в ЛИЧНОЕ\фото2\IMG-20210317-WA0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859"/>
            <a:ext cx="3983765" cy="2987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181" y="3255236"/>
            <a:ext cx="4698851" cy="347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admin\Desktop\Лидер 21в ЛИЧНОЕ\фото2\IMG-20210317-WA00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5" y="3507135"/>
            <a:ext cx="4014184" cy="3010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05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28933"/>
            <a:ext cx="5724128" cy="3137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5" y="20782"/>
            <a:ext cx="5832648" cy="4002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847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890"/>
          <a:stretch/>
        </p:blipFill>
        <p:spPr bwMode="auto">
          <a:xfrm>
            <a:off x="176125" y="3931630"/>
            <a:ext cx="4333381" cy="2780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84" y="198658"/>
            <a:ext cx="5400600" cy="3572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4141"/>
          <a:stretch/>
        </p:blipFill>
        <p:spPr bwMode="auto">
          <a:xfrm>
            <a:off x="4831344" y="3911561"/>
            <a:ext cx="4003964" cy="2854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181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5372"/>
          <a:stretch/>
        </p:blipFill>
        <p:spPr bwMode="auto">
          <a:xfrm>
            <a:off x="5292080" y="3718273"/>
            <a:ext cx="371337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90"/>
          <a:stretch/>
        </p:blipFill>
        <p:spPr bwMode="auto">
          <a:xfrm>
            <a:off x="395536" y="3768192"/>
            <a:ext cx="4302753" cy="2996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638" y="404664"/>
            <a:ext cx="5557129" cy="3097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1262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54A838"/>
      </a:dk2>
      <a:lt2>
        <a:srgbClr val="DBF5F9"/>
      </a:lt2>
      <a:accent1>
        <a:srgbClr val="0B9B74"/>
      </a:accent1>
      <a:accent2>
        <a:srgbClr val="009DD9"/>
      </a:accent2>
      <a:accent3>
        <a:srgbClr val="54A838"/>
      </a:accent3>
      <a:accent4>
        <a:srgbClr val="10CF9B"/>
      </a:accent4>
      <a:accent5>
        <a:srgbClr val="7CCA62"/>
      </a:accent5>
      <a:accent6>
        <a:srgbClr val="A5C249"/>
      </a:accent6>
      <a:hlink>
        <a:srgbClr val="0B9B74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150</TotalTime>
  <Words>43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СПАСЁМ ПЛАНЕТУ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Сергеевна</dc:creator>
  <cp:lastModifiedBy>admin</cp:lastModifiedBy>
  <cp:revision>11</cp:revision>
  <dcterms:created xsi:type="dcterms:W3CDTF">2021-03-25T11:37:19Z</dcterms:created>
  <dcterms:modified xsi:type="dcterms:W3CDTF">2021-03-31T19:30:00Z</dcterms:modified>
</cp:coreProperties>
</file>