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  <p:sldMasterId id="2147483672" r:id="rId2"/>
  </p:sldMasterIdLst>
  <p:notesMasterIdLst>
    <p:notesMasterId r:id="rId33"/>
  </p:notesMasterIdLst>
  <p:sldIdLst>
    <p:sldId id="259" r:id="rId3"/>
    <p:sldId id="279" r:id="rId4"/>
    <p:sldId id="281" r:id="rId5"/>
    <p:sldId id="283" r:id="rId6"/>
    <p:sldId id="285" r:id="rId7"/>
    <p:sldId id="286" r:id="rId8"/>
    <p:sldId id="287" r:id="rId9"/>
    <p:sldId id="309" r:id="rId10"/>
    <p:sldId id="288" r:id="rId11"/>
    <p:sldId id="296" r:id="rId12"/>
    <p:sldId id="297" r:id="rId13"/>
    <p:sldId id="298" r:id="rId14"/>
    <p:sldId id="292" r:id="rId15"/>
    <p:sldId id="261" r:id="rId16"/>
    <p:sldId id="299" r:id="rId17"/>
    <p:sldId id="302" r:id="rId18"/>
    <p:sldId id="276" r:id="rId19"/>
    <p:sldId id="274" r:id="rId20"/>
    <p:sldId id="303" r:id="rId21"/>
    <p:sldId id="293" r:id="rId22"/>
    <p:sldId id="300" r:id="rId23"/>
    <p:sldId id="301" r:id="rId24"/>
    <p:sldId id="290" r:id="rId25"/>
    <p:sldId id="291" r:id="rId26"/>
    <p:sldId id="294" r:id="rId27"/>
    <p:sldId id="295" r:id="rId28"/>
    <p:sldId id="307" r:id="rId29"/>
    <p:sldId id="308" r:id="rId30"/>
    <p:sldId id="304" r:id="rId31"/>
    <p:sldId id="305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602" autoAdjust="0"/>
    <p:restoredTop sz="94660"/>
  </p:normalViewPr>
  <p:slideViewPr>
    <p:cSldViewPr snapToGrid="0">
      <p:cViewPr varScale="1">
        <p:scale>
          <a:sx n="74" d="100"/>
          <a:sy n="74" d="100"/>
        </p:scale>
        <p:origin x="2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C57-4B30-83B1-1A5AF967EAC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C57-4B30-83B1-1A5AF967EAC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C57-4B30-83B1-1A5AF967EAC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C57-4B30-83B1-1A5AF967EAC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1981</c:v>
                </c:pt>
                <c:pt idx="1">
                  <c:v>2021</c:v>
                </c:pt>
                <c:pt idx="2">
                  <c:v>2020</c:v>
                </c:pt>
                <c:pt idx="3">
                  <c:v>2019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40</c:v>
                </c:pt>
                <c:pt idx="1">
                  <c:v>40</c:v>
                </c:pt>
                <c:pt idx="2">
                  <c:v>45</c:v>
                </c:pt>
                <c:pt idx="3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C57-4B30-83B1-1A5AF967EACF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7300587910000029"/>
          <c:y val="0.89253341179184187"/>
          <c:w val="0.54943191355488341"/>
          <c:h val="5.53937496836094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/>
              <a:t>Возрастной состав объединения по годам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6.3646038385826761E-2"/>
          <c:y val="0.22273835982170523"/>
          <c:w val="0.93635396161417328"/>
          <c:h val="0.575299054176977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7-8 лет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1981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24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C02-463B-B974-9CAF349E7AC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9-10 лет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1981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0</c:v>
                </c:pt>
                <c:pt idx="1">
                  <c:v>23</c:v>
                </c:pt>
                <c:pt idx="2">
                  <c:v>24</c:v>
                </c:pt>
                <c:pt idx="3">
                  <c:v>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C02-463B-B974-9CAF349E7AC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11-12 лет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1981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0</c:v>
                </c:pt>
                <c:pt idx="1">
                  <c:v>3</c:v>
                </c:pt>
                <c:pt idx="2">
                  <c:v>9</c:v>
                </c:pt>
                <c:pt idx="3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C02-463B-B974-9CAF349E7A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9023520"/>
        <c:axId val="349023128"/>
      </c:barChart>
      <c:catAx>
        <c:axId val="349023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9023128"/>
        <c:crosses val="autoZero"/>
        <c:auto val="1"/>
        <c:lblAlgn val="ctr"/>
        <c:lblOffset val="100"/>
        <c:noMultiLvlLbl val="0"/>
      </c:catAx>
      <c:valAx>
        <c:axId val="349023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90235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0.03795</cdr:x>
      <cdr:y>0</cdr:y>
    </cdr:from>
    <cdr:to>
      <cdr:x>1</cdr:x>
      <cdr:y>0.0636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29674" y="0"/>
          <a:ext cx="5821965" cy="2962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/>
            <a:t>Численность детей по годам 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CA8C6-1F55-41E3-87F5-33A08DEBE721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10B4A5-6A58-4495-99FB-26AF57DAE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781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ru-RU" smtClean="0">
                <a:solidFill>
                  <a:prstClr val="black"/>
                </a:solidFill>
                <a:latin typeface="Cambria"/>
              </a:rPr>
              <a:pPr/>
              <a:t>1</a:t>
            </a:fld>
            <a:endParaRPr lang="ru-RU" dirty="0">
              <a:solidFill>
                <a:prstClr val="black"/>
              </a:solidFill>
              <a:latin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1010908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Полилиния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" name="Полилиния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7" name="Полилиния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9" name="Полилиния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0" name="Полилиния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" name="Полилиния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" name="Полилиния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" name="Полилиния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" name="Полилиния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" name="Полилиния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" name="Полилиния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" name="Полилиния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" name="Полилиния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1" name="Полилиния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2" name="Полилиния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3" name="Полилиния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4" name="Полилиния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5" name="Полилиния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6" name="Полилиния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7" name="Полилиния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8" name="Полилиния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9" name="Полилиния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0" name="Полилиния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1" name="Полилиния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2" name="Полилиния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3" name="Полилиния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4" name="Полилиния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5" name="Полилиния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6" name="Полилиния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7" name="Полилиния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8" name="Полилиния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9" name="Полилиния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Полилиния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2" name="Полилиния 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3" name="Полилиния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4" name="Полилиния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5" name="Полилиния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6" name="Полилиния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7" name="Полилиния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8" name="Полилиния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49" name="Полилиния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50" name="Группа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Полилиния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2" name="Полилиния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3" name="Полилиния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4" name="Полилиния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5" name="Полилиния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6" name="Полилиния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7" name="Полилиния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8" name="Полилиния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59" name="Полилиния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0" name="Полилиния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61" name="Группа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Полилиния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3" name="Полилиния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4" name="Полилиния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5" name="Полилиния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6" name="Полилиния 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7" name="Полилиния 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8" name="Полилиния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9" name="Полилиния 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70" name="Полилиния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71" name="Полилиния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72" name="Полилиния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73" name="Полилиния 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74" name="Полилиния 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75" name="Полилиния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76" name="Полилиния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77" name="Полилиния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78" name="Полилиния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79" name="Полилиния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80" name="Полилиния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81" name="Группа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Полилиния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83" name="Полилиния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84" name="Полилиния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85" name="Полилиния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86" name="Полилиния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87" name="Группа 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Полилиния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89" name="Полилиния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90" name="Полилиния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91" name="Полилиния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92" name="Полилиния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93" name="Полилиния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4" name="Группа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Полилиния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96" name="Полилиния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97" name="Полилиния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98" name="Полилиния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9" name="Группа 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Полилиния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01" name="Полилиния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02" name="Полилиния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03" name="Полилиния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04" name="Полилиния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05" name="Полилиния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06" name="Группа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Полилиния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08" name="Полилиния 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09" name="Полилиния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0" name="Полилиния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1" name="Полилиния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2" name="Полилиния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3" name="Полилиния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4" name="Полилиния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115" name="Полилиния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6" name="Полилиния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117" name="Группа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Полилиния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" name="Полилиния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" name="Полилиния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" name="Полилиния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" name="Полилиния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" name="Полилиния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" name="Полилиния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" name="Полилиния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" name="Полилиния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" name="Полилиния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" name="Полилиния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" name="Полилиния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" name="Полилиния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" name="Полилиния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" name="Полилиния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" name="Полилиния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" name="Полилиния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" name="Полилиния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" name="Полилиния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" name="Полилиния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" name="Полилиния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" name="Полилиния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" name="Полилиния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" name="Полилиния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" name="Полилиния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" name="Полилиния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" name="Полилиния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" name="Полилиния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46" name="Группа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Полилиния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" name="Полилиния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" name="Полилиния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" name="Полилиния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" name="Полилиния 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" name="Полилиния 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" name="Полилиния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" name="Полилиния 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" name="Полилиния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" name="Полилиния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" name="Полилиния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" name="Полилиния 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" name="Полилиния 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" name="Полилиния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" name="Полилиния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" name="Полилиния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" name="Полилиния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" name="Полилиния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" name="Полилиния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" name="Полилиния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" name="Полилиния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" name="Полилиния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" name="Полилиния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" name="Полилиния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71" name="Группа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Полилиния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" name="Полилиния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" name="Полилиния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" name="Полилиния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" name="Полилиния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7" name="Полилиния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8" name="Полилиния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" name="Полилиния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rtlCol="0" anchor="b">
            <a:normAutofit/>
          </a:bodyPr>
          <a:lstStyle>
            <a:lvl1pPr algn="ctr">
              <a:defRPr sz="66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1157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/>
                </a:solidFill>
              </a:rPr>
              <a:t>Добавить нижний колонтитул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EEC3F51-DF49-434D-98C9-D1064078B321}" type="datetime1">
              <a:rPr lang="ru-RU" smtClean="0">
                <a:solidFill>
                  <a:prstClr val="black"/>
                </a:solidFill>
              </a:rPr>
              <a:pPr/>
              <a:t>06.02.2024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CA8D9AD5-F248-4919-864A-CFD76CC027D6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39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/>
                </a:solidFill>
              </a:rPr>
              <a:t>Добавить нижний колонтитул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D1ED220-E1EA-4206-AD06-3D4D45DEC245}" type="datetime1">
              <a:rPr lang="ru-RU" smtClean="0">
                <a:solidFill>
                  <a:prstClr val="black"/>
                </a:solidFill>
              </a:rPr>
              <a:pPr/>
              <a:t>06.02.2024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CA8D9AD5-F248-4919-864A-CFD76CC027D6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77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27ED3-8B1B-4A78-AC23-C14CC982FD92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5A53-C857-4DB8-B730-7EE6E719C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3477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27ED3-8B1B-4A78-AC23-C14CC982FD92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5A53-C857-4DB8-B730-7EE6E719C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1194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27ED3-8B1B-4A78-AC23-C14CC982FD92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5A53-C857-4DB8-B730-7EE6E719C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3572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27ED3-8B1B-4A78-AC23-C14CC982FD92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5A53-C857-4DB8-B730-7EE6E719C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780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27ED3-8B1B-4A78-AC23-C14CC982FD92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5A53-C857-4DB8-B730-7EE6E719C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93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27ED3-8B1B-4A78-AC23-C14CC982FD92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5A53-C857-4DB8-B730-7EE6E719C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9247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27ED3-8B1B-4A78-AC23-C14CC982FD92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5A53-C857-4DB8-B730-7EE6E719C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4116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27ED3-8B1B-4A78-AC23-C14CC982FD92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5A53-C857-4DB8-B730-7EE6E719C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230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/>
                </a:solidFill>
              </a:rPr>
              <a:t>Добавить нижний колонтитул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B429C8F-84FB-48EE-B41A-2F7C664CF058}" type="datetime1">
              <a:rPr lang="ru-RU" smtClean="0">
                <a:solidFill>
                  <a:prstClr val="black"/>
                </a:solidFill>
              </a:rPr>
              <a:pPr/>
              <a:t>06.02.2024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CA8D9AD5-F248-4919-864A-CFD76CC027D6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63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27ED3-8B1B-4A78-AC23-C14CC982FD92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5A53-C857-4DB8-B730-7EE6E719C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4212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27ED3-8B1B-4A78-AC23-C14CC982FD92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5A53-C857-4DB8-B730-7EE6E719C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9158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27ED3-8B1B-4A78-AC23-C14CC982FD92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55A53-C857-4DB8-B730-7EE6E719C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603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rtlCol="0" anchor="b">
            <a:normAutofit/>
          </a:bodyPr>
          <a:lstStyle>
            <a:lvl1pPr algn="l">
              <a:defRPr sz="5200" b="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rtlCol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/>
                </a:solidFill>
              </a:rPr>
              <a:t>Добавить нижний колонтитул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0D81DDF-860B-474C-8FE1-751F61194B2C}" type="datetime1">
              <a:rPr lang="ru-RU" smtClean="0">
                <a:solidFill>
                  <a:prstClr val="black"/>
                </a:solidFill>
              </a:rPr>
              <a:pPr/>
              <a:t>06.02.2024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CA8D9AD5-F248-4919-864A-CFD76CC027D6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37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/>
                </a:solidFill>
              </a:rPr>
              <a:t>Добавить нижний колонтитул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A742051-FCDF-4397-A6CF-C9DFE16D5235}" type="datetime1">
              <a:rPr lang="ru-RU" smtClean="0">
                <a:solidFill>
                  <a:prstClr val="black"/>
                </a:solidFill>
              </a:rPr>
              <a:pPr/>
              <a:t>06.02.2024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4FAB73BC-B049-4115-A692-8D63A059BFB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52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/>
                </a:solidFill>
              </a:rPr>
              <a:t>Добавить нижний колонтитул</a:t>
            </a:r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FBFFEF9-8783-431A-AD7A-571702592C26}" type="datetime1">
              <a:rPr lang="ru-RU" smtClean="0">
                <a:solidFill>
                  <a:prstClr val="black"/>
                </a:solidFill>
              </a:rPr>
              <a:pPr/>
              <a:t>06.02.2024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4FAB73BC-B049-4115-A692-8D63A059BFB8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0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Полилиния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олилиния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9" name="Группа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Полилиния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" name="Полилиния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" name="Полилиния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" name="Полилиния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" name="Полилиния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" name="Полилиния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" name="Полилиния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" name="Полилиния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1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2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3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4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5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6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7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8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9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0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1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2" name="Полилиния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3" name="Полилиния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4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5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6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7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8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9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0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1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2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3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4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5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6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7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8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9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0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1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2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3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4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5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6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7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8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9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0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1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2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3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4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5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6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7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8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9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70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71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72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73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74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75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76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77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78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79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80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81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82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83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84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85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86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87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88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89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90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91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92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3" name="Группа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Полилиния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95" name="Полилиния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96" name="Полилиния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97" name="Полилиния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98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99" name="Полилиния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00" name="Полилиния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01" name="Полилиния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02" name="Полилиния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03" name="Полилиния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04" name="Полилиния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05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06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07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08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09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0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1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2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3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4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5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6" name="Полилиния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7" name="Полилиния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8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19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0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1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2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4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5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6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7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8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9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0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1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2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3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4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5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6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7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8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9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0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1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2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3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4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5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6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7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8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9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0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1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2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3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4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5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6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7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8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9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0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1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2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3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4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5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6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7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8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9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0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1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2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3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4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5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6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77" name="Группа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Полилиния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9" name="Полилиния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0" name="Полилиния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1" name="Полилиния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2" name="Полилиния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3" name="Полилиния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4" name="Полилиния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5" name="Полилиния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6" name="Полилиния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7" name="Полилиния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8" name="Полилиния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9" name="Полилиния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0" name="Полилиния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1" name="Полилиния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2" name="Полилиния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3" name="Полилиния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4" name="Полилиния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5" name="Полилиния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6" name="Полилиния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7" name="Полилиния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8" name="Полилиния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99" name="Полилиния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0" name="Полилиния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1" name="Полилиния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2" name="Полилиния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3" name="Полилиния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4" name="Полилиния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5" name="Полилиния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6" name="Полилиния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7" name="Полилиния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8" name="Полилиния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9" name="Полилиния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10" name="Полилиния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11" name="Полилиния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12" name="Полилиния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13" name="Полилиния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14" name="Полилиния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15" name="Полилиния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16" name="Полилиния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17" name="Полилиния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18" name="Полилиния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19" name="Полилиния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20" name="Полилиния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21" name="Полилиния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22" name="Полилиния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23" name="Полилиния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24" name="Полилиния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25" name="Полилиния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26" name="Полилиния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27" name="Полилиния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28" name="Полилиния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29" name="Полилиния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30" name="Полилиния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31" name="Полилиния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32" name="Полилиния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33" name="Полилиния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34" name="Полилиния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35" name="Полилиния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36" name="Полилиния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37" name="Полилиния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38" name="Полилиния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39" name="Полилиния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40" name="Полилиния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41" name="Полилиния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42" name="Полилиния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43" name="Полилиния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44" name="Полилиния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45" name="Полилиния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46" name="Полилиния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47" name="Полилиния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48" name="Полилиния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49" name="Полилиния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50" name="Полилиния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51" name="Полилиния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52" name="Полилиния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53" name="Полилиния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54" name="Полилиния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55" name="Полилиния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56" name="Полилиния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57" name="Полилиния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58" name="Полилиния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59" name="Полилиния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0" name="Группа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Полилиния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62" name="Полилиния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63" name="Полилиния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64" name="Полилиния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65" name="Полилиния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66" name="Полилиния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67" name="Полилиния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68" name="Полилиния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69" name="Полилиния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70" name="Полилиния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71" name="Полилиния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72" name="Полилиния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73" name="Полилиния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EE0F8"/>
                </a:solidFill>
              </a:endParaRPr>
            </a:p>
          </p:txBody>
        </p:sp>
        <p:sp>
          <p:nvSpPr>
            <p:cNvPr id="274" name="Полилиния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75" name="Полилиния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76" name="Полилиния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77" name="Полилиния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EE0F8"/>
                </a:solidFill>
              </a:endParaRPr>
            </a:p>
          </p:txBody>
        </p:sp>
        <p:sp>
          <p:nvSpPr>
            <p:cNvPr id="278" name="Полилиния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79" name="Полилиния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80" name="Полилиния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81" name="Полилиния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82" name="Полилиния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83" name="Полилиния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84" name="Полилиния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EE0F8">
                    <a:lumMod val="75000"/>
                  </a:srgbClr>
                </a:solidFill>
              </a:endParaRPr>
            </a:p>
          </p:txBody>
        </p:sp>
        <p:sp>
          <p:nvSpPr>
            <p:cNvPr id="285" name="Полилиния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srgbClr val="9EE0F8">
                    <a:lumMod val="75000"/>
                  </a:srgbClr>
                </a:solidFill>
              </a:endParaRPr>
            </a:p>
          </p:txBody>
        </p:sp>
        <p:sp>
          <p:nvSpPr>
            <p:cNvPr id="286" name="Полилиния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87" name="Полилиния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88" name="Полилиния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89" name="Группа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Полилиния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91" name="Овал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92" name="Полилиния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93" name="Полилиния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94" name="Полилиния 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95" name="Полилиния 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96" name="Полилиния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97" name="Полилиния 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98" name="Полилиния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99" name="Полилиния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00" name="Полилиния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01" name="Полилиния 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02" name="Полилиния 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03" name="Полилиния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04" name="Полилиния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05" name="Полилиния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06" name="Полилиния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07" name="Полилиния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08" name="Полилиния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09" name="Полилиния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310" name="Полилиния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311" name="Группа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Полилиния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13" name="Полилиния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14" name="Полилиния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15" name="Полилиния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16" name="Полилиния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17" name="Полилиния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18" name="Полилиния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19" name="Полилиния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20" name="Полилиния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21" name="Полилиния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22" name="Полилиния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23" name="Полилиния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24" name="Полилиния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25" name="Полилиния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26" name="Полилиния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27" name="Полилиния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28" name="Полилиния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29" name="Полилиния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30" name="Полилиния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31" name="Полилиния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32" name="Полилиния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33" name="Полилиния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34" name="Полилиния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35" name="Полилиния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36" name="Полилиния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37" name="Полилиния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38" name="Полилиния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39" name="Полилиния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40" name="Полилиния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41" name="Полилиния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42" name="Полилиния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43" name="Полилиния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44" name="Полилиния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45" name="Полилиния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46" name="Полилиния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47" name="Полилиния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48" name="Группа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Группа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Полилиния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6" name="Полилиния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7" name="Полилиния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8" name="Полилиния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9" name="Полилиния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0" name="Полилиния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1" name="Полилиния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2" name="Полилиния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3" name="Полилиния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4" name="Полилиния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5" name="Полилиния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6" name="Полилиния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7" name="Полилиния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8" name="Полилиния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9" name="Полилиния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0" name="Полилиния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1" name="Полилиния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2" name="Полилиния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3" name="Полилиния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4" name="Полилиния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5" name="Полилиния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6" name="Полилиния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7" name="Полилиния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8" name="Полилиния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9" name="Полилиния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0" name="Полилиния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1" name="Полилиния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2" name="Полилиния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3" name="Полилиния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4" name="Полилиния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5" name="Полилиния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6" name="Полилиния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7" name="Полилиния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8" name="Полилиния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9" name="Полилиния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0" name="Полилиния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1" name="Полилиния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2" name="Полилиния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3" name="Полилиния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4" name="Полилиния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5" name="Полилиния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6" name="Полилиния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7" name="Полилиния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8" name="Полилиния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9" name="Полилиния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0" name="Полилиния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1" name="Полилиния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0" name="Группа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Полилиния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7" name="Полилиния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8" name="Полилиния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9" name="Полилиния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0" name="Полилиния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1" name="Полилиния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2" name="Полилиния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3" name="Полилиния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4" name="Полилиния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1" name="Группа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Полилиния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0" name="Полилиния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1" name="Полилиния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2" name="Полилиния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3" name="Полилиния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4" name="Полилиния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5" name="Полилиния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2" name="Группа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Полилиния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4" name="Полилиния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5" name="Полилиния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6" name="Полилиния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7" name="Полилиния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8" name="Полилиния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22" name="Группа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24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25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26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27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28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29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30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31" name="Группа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33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34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35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36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37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38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39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40" name="Группа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Полилиния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42" name="Полилиния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43" name="Полилиния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44" name="Полилиния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45" name="Полилиния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46" name="Полилиния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47" name="Полилиния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48" name="Полилиния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rtlCol="0" anchor="ctr">
            <a:normAutofit/>
          </a:bodyPr>
          <a:lstStyle>
            <a:lvl1pPr algn="ctr">
              <a:defRPr sz="60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/>
                </a:solidFill>
              </a:rPr>
              <a:t>Добавить нижний колонтитул</a:t>
            </a:r>
          </a:p>
        </p:txBody>
      </p:sp>
      <p:sp>
        <p:nvSpPr>
          <p:cNvPr id="3" name="Дата 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10C1F78-B4EB-4D52-9039-522D820AF0D5}" type="datetime1">
              <a:rPr lang="ru-RU" smtClean="0">
                <a:solidFill>
                  <a:prstClr val="black"/>
                </a:solidFill>
              </a:rPr>
              <a:pPr/>
              <a:t>06.02.2024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CA8D9AD5-F248-4919-864A-CFD76CC027D6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0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/>
                </a:solidFill>
              </a:rPr>
              <a:t>Добавить нижний колонтитул</a:t>
            </a:r>
          </a:p>
        </p:txBody>
      </p:sp>
      <p:sp>
        <p:nvSpPr>
          <p:cNvPr id="2" name="Дата 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B9437CE-B8E7-465B-8D2B-969C6F9258EC}" type="datetime1">
              <a:rPr lang="ru-RU" smtClean="0">
                <a:solidFill>
                  <a:prstClr val="black"/>
                </a:solidFill>
              </a:rPr>
              <a:pPr/>
              <a:t>06.02.2024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CA8D9AD5-F248-4919-864A-CFD76CC027D6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183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/>
                </a:solidFill>
              </a:rPr>
              <a:t>Добавить нижний колонтитул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944C150-AAD2-439F-BEC7-EF4511674BAA}" type="datetime1">
              <a:rPr lang="ru-RU" smtClean="0">
                <a:solidFill>
                  <a:prstClr val="black"/>
                </a:solidFill>
              </a:rPr>
              <a:pPr/>
              <a:t>06.02.2024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CA8D9AD5-F248-4919-864A-CFD76CC027D6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08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требуется добавить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ru-RU" dirty="0">
                <a:solidFill>
                  <a:prstClr val="black"/>
                </a:solidFill>
              </a:rPr>
              <a:t>Добавить нижний колонтитул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5EE1284-44AD-42A0-ABD3-C841AFACF520}" type="datetime1">
              <a:rPr lang="ru-RU" smtClean="0">
                <a:solidFill>
                  <a:prstClr val="black"/>
                </a:solidFill>
              </a:rPr>
              <a:pPr/>
              <a:t>06.02.2024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CA8D9AD5-F248-4919-864A-CFD76CC027D6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59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олилиния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олилиния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10" name="Группа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Полилиния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" name="Полилиния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4" name="Полилиния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5" name="Полилиния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6" name="Полилиния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7" name="Полилиния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8" name="Полилиния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Полилиния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1" name="Полилиния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2" name="Полилиния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3" name="Полилиния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4" name="Полилиния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5" name="Полилиния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Группа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Полилиния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8" name="Полилиния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9" name="Полилиния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0" name="Полилиния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1" name="Полилиния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2" name="Полилиния 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3" name="Полилиния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Группа 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Полилиния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6" name="Полилиния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7" name="Полилиния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8" name="Полилиния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39" name="Полилиния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0" name="Полилиния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1" name="Полилиния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2" name="Полилиния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3" name="Группа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Полилиния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5" name="Полилиния 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6" name="Полилиния 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7" name="Полилиния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8" name="Полилиния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49" name="Полилиния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0" name="Полилиния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1" name="Полилиния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2" name="Группа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Полилиния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4" name="Полилиния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5" name="Полилиния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6" name="Полилиния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7" name="Полилиния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8" name="Полилиния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59" name="Полилиния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0" name="Полилиния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1" name="Группа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Полилиния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3" name="Полилиния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4" name="Полилиния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5" name="Полилиния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6" name="Полилиния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7" name="Полилиния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8" name="Полилиния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69" name="Полилиния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/>
              <a:t>Стиль образца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baseline="0">
                <a:solidFill>
                  <a:schemeClr val="tx1"/>
                </a:solidFill>
              </a:defRPr>
            </a:lvl1pPr>
          </a:lstStyle>
          <a:p>
            <a:r>
              <a:rPr lang="ru-RU" dirty="0">
                <a:solidFill>
                  <a:prstClr val="black"/>
                </a:solidFill>
              </a:rPr>
              <a:t>Добавить нижний колонтитул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1063198" cy="193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C2283F87-9C4C-4D39-A9DA-2C5823C95AAB}" type="datetime1">
              <a:rPr lang="ru-RU" smtClean="0">
                <a:solidFill>
                  <a:prstClr val="black"/>
                </a:solidFill>
              </a:rPr>
              <a:pPr/>
              <a:t>06.02.2024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CA8D9AD5-F248-4919-864A-CFD76CC027D6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732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27ED3-8B1B-4A78-AC23-C14CC982FD92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55A53-C857-4DB8-B730-7EE6E719C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70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93206" y="244699"/>
            <a:ext cx="7598535" cy="3670478"/>
          </a:xfrm>
        </p:spPr>
        <p:txBody>
          <a:bodyPr rtlCol="0">
            <a:normAutofit/>
          </a:bodyPr>
          <a:lstStyle/>
          <a:p>
            <a:r>
              <a:rPr lang="ru-RU" sz="1800" i="1" dirty="0"/>
              <a:t>Муниципальный конкурс профессионального мастерства педагогических работников учреждений дополнительного образования</a:t>
            </a:r>
            <a:br>
              <a:rPr lang="ru-RU" sz="1800" i="1" dirty="0"/>
            </a:br>
            <a:r>
              <a:rPr lang="ru-RU" sz="1800" i="1" dirty="0"/>
              <a:t>«Мастер своего дела»</a:t>
            </a:r>
            <a:br>
              <a:rPr lang="ru-RU" sz="1800" i="1" dirty="0"/>
            </a:br>
            <a:r>
              <a:rPr lang="ru-RU" sz="1800" i="1" dirty="0"/>
              <a:t/>
            </a:r>
            <a:br>
              <a:rPr lang="ru-RU" sz="1800" i="1" dirty="0"/>
            </a:br>
            <a:r>
              <a:rPr lang="ru-RU" sz="2000" b="1" i="1" dirty="0"/>
              <a:t>Объединение</a:t>
            </a:r>
            <a:br>
              <a:rPr lang="ru-RU" sz="2000" b="1" i="1" dirty="0"/>
            </a:br>
            <a:r>
              <a:rPr lang="ru-RU" sz="2000" b="1" i="1" dirty="0"/>
              <a:t>«В гостях у королевы Иголки»</a:t>
            </a:r>
            <a:br>
              <a:rPr lang="ru-RU" sz="2000" b="1" i="1" dirty="0"/>
            </a:br>
            <a:r>
              <a:rPr lang="ru-RU" sz="2000" b="1" i="1" dirty="0"/>
              <a:t/>
            </a:r>
            <a:br>
              <a:rPr lang="ru-RU" sz="2000" b="1" i="1" dirty="0"/>
            </a:br>
            <a:r>
              <a:rPr lang="ru-RU" sz="2000" b="1" i="1" dirty="0"/>
              <a:t>Педагог: Зуйкова Татьяна Геннадьевна</a:t>
            </a:r>
            <a:br>
              <a:rPr lang="ru-RU" sz="2000" b="1" i="1" dirty="0"/>
            </a:br>
            <a:r>
              <a:rPr lang="ru-RU" sz="2000" i="1" dirty="0"/>
              <a:t/>
            </a:r>
            <a:br>
              <a:rPr lang="ru-RU" sz="2000" i="1" dirty="0"/>
            </a:br>
            <a:r>
              <a:rPr lang="ru-RU" sz="2000" i="1" dirty="0"/>
              <a:t>МОУ ДО ЦД(Ю)ТТ</a:t>
            </a:r>
            <a:br>
              <a:rPr lang="ru-RU" sz="2000" i="1" dirty="0"/>
            </a:br>
            <a:r>
              <a:rPr lang="ru-RU" sz="2000" i="1" dirty="0" err="1"/>
              <a:t>г.Кыштым</a:t>
            </a:r>
            <a:r>
              <a:rPr lang="ru-RU" sz="2000" i="1" dirty="0"/>
              <a:t>  2022г.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2850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714" y="427253"/>
            <a:ext cx="10856685" cy="748404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Задачи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14867" y="1735700"/>
            <a:ext cx="10422390" cy="3299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Times New Roman"/>
                <a:cs typeface="Times New Roman"/>
              </a:rPr>
              <a:t>Личностные: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- учебно – познавательный интерес к изготовлению мягких игрушек и кукол;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- навык самостоятельной работы и работы в группе при выполнении практических творческих работ;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- ориентация на понимание причин успеха в творческой деятельности;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- способность к самооценке на основе критерия успешности деятельности; 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r>
              <a:rPr lang="ru-RU" sz="2000" dirty="0">
                <a:latin typeface="Times New Roman"/>
                <a:ea typeface="Times New Roman"/>
              </a:rPr>
              <a:t>- заложение основ социально ценных личностных и нравственных качеств: трудолюбия, организованности, добросовестного отношения к делу, инициативности, любознательности, потребности помогать другим, уважения к чужому труду и результатам труда, культурному наследию.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7248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7999" y="290286"/>
            <a:ext cx="11417301" cy="6272439"/>
          </a:xfrm>
        </p:spPr>
        <p:txBody>
          <a:bodyPr>
            <a:noAutofit/>
          </a:bodyPr>
          <a:lstStyle/>
          <a:p>
            <a:pPr marL="72000" indent="-72000" algn="ctr"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Метапредметные:</a:t>
            </a:r>
          </a:p>
          <a:p>
            <a:pPr marL="72000" indent="-72000"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 выбирать художественные материалы, средства художественной выразительности для создания творческих работ;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72000" indent="-72000"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 планировать свои действия;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72000" indent="-72000"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 осуществлять итоговый и пошаговый контроль своей творческой деятельности;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72000" indent="-72000"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 приобрести навыки работы с разнообразными материалами и создания образов посредством различных технологий;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72000" indent="-72000"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 вносить необходимые коррективы в действие после его завершения на основе оценки и характера сделанных ошибок;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72000" indent="-72000"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 моделировать новые формы, различные ситуации, путем трансформации известного, создавать новые образы средствами декоративно – прикладного творчества;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72000" indent="-72000"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-отбирать и выстраивать оптимальную технологическую последовательность реализации собственного или предложенного замысла;</a:t>
            </a:r>
            <a:endParaRPr lang="ru-RU" dirty="0">
              <a:latin typeface="Calibri"/>
              <a:ea typeface="Calibri"/>
              <a:cs typeface="Times New Roman"/>
            </a:endParaRPr>
          </a:p>
          <a:p>
            <a:pPr marL="72000" indent="-72000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-уважать и ценить искусство и художественно - творческую деятельность человека.</a:t>
            </a:r>
            <a:endParaRPr lang="ru-RU" dirty="0"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17600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6057" y="261257"/>
            <a:ext cx="11480800" cy="6183085"/>
          </a:xfrm>
        </p:spPr>
        <p:txBody>
          <a:bodyPr>
            <a:noAutofit/>
          </a:bodyPr>
          <a:lstStyle/>
          <a:p>
            <a:pPr marL="72000" indent="-72000" algn="ctr">
              <a:spcBef>
                <a:spcPts val="600"/>
              </a:spcBef>
            </a:pPr>
            <a:r>
              <a:rPr lang="ru-RU" b="1" dirty="0"/>
              <a:t>Образовательные:</a:t>
            </a:r>
            <a:endParaRPr lang="ru-RU" dirty="0"/>
          </a:p>
          <a:p>
            <a:pPr marL="72000" indent="-72000">
              <a:spcBef>
                <a:spcPts val="600"/>
              </a:spcBef>
            </a:pPr>
            <a:r>
              <a:rPr lang="ru-RU" dirty="0"/>
              <a:t>- приобретать и осуществлять практические навыки и умения в декоративно – прикладном творчестве;</a:t>
            </a:r>
          </a:p>
          <a:p>
            <a:pPr marL="72000" indent="-72000">
              <a:spcBef>
                <a:spcPts val="600"/>
              </a:spcBef>
            </a:pPr>
            <a:r>
              <a:rPr lang="ru-RU" dirty="0"/>
              <a:t>- развивать художественный вкус;</a:t>
            </a:r>
          </a:p>
          <a:p>
            <a:pPr marL="72000" indent="-72000">
              <a:spcBef>
                <a:spcPts val="600"/>
              </a:spcBef>
            </a:pPr>
            <a:r>
              <a:rPr lang="ru-RU" dirty="0"/>
              <a:t>- развивать фантазию, воображение, художественную интуицию, память;</a:t>
            </a:r>
          </a:p>
          <a:p>
            <a:pPr marL="72000" indent="-72000">
              <a:spcBef>
                <a:spcPts val="600"/>
              </a:spcBef>
            </a:pPr>
            <a:r>
              <a:rPr lang="ru-RU" dirty="0"/>
              <a:t>- научиться первоначальному опыту осуществления совместной продуктивной деятельности;</a:t>
            </a:r>
          </a:p>
          <a:p>
            <a:pPr marL="72000" indent="-72000">
              <a:spcBef>
                <a:spcPts val="600"/>
              </a:spcBef>
            </a:pPr>
            <a:r>
              <a:rPr lang="ru-RU" dirty="0"/>
              <a:t>- сотрудничать и оказывать взаимопомощь, доброжелательно и уважительно строить свое общение со сверстниками и взрослыми;</a:t>
            </a:r>
          </a:p>
          <a:p>
            <a:pPr marL="72000" indent="-72000">
              <a:spcBef>
                <a:spcPts val="600"/>
              </a:spcBef>
            </a:pPr>
            <a:r>
              <a:rPr lang="ru-RU" dirty="0"/>
              <a:t>- формировать собственное мнение и позицию;</a:t>
            </a:r>
          </a:p>
          <a:p>
            <a:pPr marL="72000" indent="-72000">
              <a:spcBef>
                <a:spcPts val="600"/>
              </a:spcBef>
            </a:pPr>
            <a:r>
              <a:rPr lang="ru-RU" dirty="0"/>
              <a:t>- учитывать и координировать в сотрудничестве отличные от собственной позиции других людей;</a:t>
            </a:r>
          </a:p>
          <a:p>
            <a:pPr marL="72000" indent="-72000">
              <a:spcBef>
                <a:spcPts val="600"/>
              </a:spcBef>
            </a:pPr>
            <a:r>
              <a:rPr lang="ru-RU" dirty="0"/>
              <a:t>- учитывать разные мнения и интересы и обосновывать собственную позицию;</a:t>
            </a:r>
          </a:p>
          <a:p>
            <a:pPr marL="72000" indent="-72000">
              <a:spcBef>
                <a:spcPts val="600"/>
              </a:spcBef>
            </a:pPr>
            <a:r>
              <a:rPr lang="ru-RU" dirty="0"/>
              <a:t>-задавать вопросы, необходимые для организации собственной деятельности и сотрудничества;</a:t>
            </a:r>
          </a:p>
          <a:p>
            <a:pPr marL="72000" indent="-72000">
              <a:spcBef>
                <a:spcPts val="600"/>
              </a:spcBef>
            </a:pPr>
            <a:r>
              <a:rPr lang="ru-RU" dirty="0"/>
              <a:t>-адекватно использовать речь для планирования и регуляции своей деятельности;</a:t>
            </a:r>
          </a:p>
          <a:p>
            <a:pPr marL="72000" lvl="0" indent="-72000">
              <a:spcBef>
                <a:spcPts val="600"/>
              </a:spcBef>
            </a:pPr>
            <a:r>
              <a:rPr lang="ru-RU" dirty="0"/>
              <a:t>формирование и развитие познавательного интереса к изготовлению мягких игрушек и кукол;</a:t>
            </a:r>
          </a:p>
          <a:p>
            <a:pPr marL="72000" lvl="0" indent="-72000">
              <a:spcBef>
                <a:spcPts val="600"/>
              </a:spcBef>
            </a:pPr>
            <a:r>
              <a:rPr lang="ru-RU" dirty="0"/>
              <a:t>формирование и развитие профильных знаний, умений и навыков работы с различными материалами и швейными инструментами; </a:t>
            </a:r>
          </a:p>
          <a:p>
            <a:pPr marL="72000" indent="-72000">
              <a:spcBef>
                <a:spcPts val="600"/>
              </a:spcBef>
            </a:pPr>
            <a:r>
              <a:rPr lang="ru-RU" dirty="0"/>
              <a:t>формирование основ проектной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08688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714" y="427253"/>
            <a:ext cx="10856685" cy="632290"/>
          </a:xfrm>
        </p:spPr>
        <p:txBody>
          <a:bodyPr>
            <a:normAutofit/>
          </a:bodyPr>
          <a:lstStyle/>
          <a:p>
            <a:pPr lvl="0" algn="ct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Партнеры коллектива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5086" y="2148114"/>
            <a:ext cx="10068342" cy="349068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endParaRPr lang="ru-RU" sz="2800" dirty="0"/>
          </a:p>
          <a:p>
            <a:r>
              <a:rPr lang="ru-RU" sz="2800" dirty="0"/>
              <a:t>ДОУ Д/С  №24;</a:t>
            </a:r>
          </a:p>
          <a:p>
            <a:r>
              <a:rPr lang="ru-RU" sz="2800" dirty="0"/>
              <a:t>ДОУ Д/С №20;</a:t>
            </a:r>
          </a:p>
          <a:p>
            <a:r>
              <a:rPr lang="ru-RU" sz="2800" dirty="0"/>
              <a:t>Фонд поддержки и развития дополнительного образования;</a:t>
            </a:r>
          </a:p>
          <a:p>
            <a:r>
              <a:rPr lang="ru-RU" sz="2800" dirty="0"/>
              <a:t>Фонд «Милосердие 74».</a:t>
            </a:r>
            <a:br>
              <a:rPr lang="ru-RU" sz="2800" dirty="0"/>
            </a:br>
            <a:endParaRPr lang="ru-RU" sz="2800" dirty="0"/>
          </a:p>
          <a:p>
            <a:pPr marL="45720" indent="0" algn="just">
              <a:lnSpc>
                <a:spcPct val="107000"/>
              </a:lnSpc>
              <a:spcAft>
                <a:spcPts val="0"/>
              </a:spcAft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300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0006" y="103033"/>
            <a:ext cx="10503794" cy="971024"/>
          </a:xfrm>
        </p:spPr>
        <p:txBody>
          <a:bodyPr>
            <a:noAutofit/>
          </a:bodyPr>
          <a:lstStyle/>
          <a:p>
            <a:pPr algn="ctr"/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Численность, возрастной состав детей  объединения</a:t>
            </a:r>
            <a:b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«В гостях у королевы Иголки»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129" y="1204686"/>
            <a:ext cx="11169357" cy="527338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Возраст обучающихся:  7-12 лет.                                              Срок реализации: 3 года</a:t>
            </a: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Диаграмма 32"/>
          <p:cNvGraphicFramePr/>
          <p:nvPr>
            <p:extLst>
              <p:ext uri="{D42A27DB-BD31-4B8C-83A1-F6EECF244321}">
                <p14:modId xmlns:p14="http://schemas.microsoft.com/office/powerpoint/2010/main" val="773006080"/>
              </p:ext>
            </p:extLst>
          </p:nvPr>
        </p:nvGraphicFramePr>
        <p:xfrm>
          <a:off x="244699" y="1785257"/>
          <a:ext cx="4820787" cy="4692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6" name="Диаграмма 35"/>
          <p:cNvGraphicFramePr/>
          <p:nvPr>
            <p:extLst>
              <p:ext uri="{D42A27DB-BD31-4B8C-83A1-F6EECF244321}">
                <p14:modId xmlns:p14="http://schemas.microsoft.com/office/powerpoint/2010/main" val="1162148847"/>
              </p:ext>
            </p:extLst>
          </p:nvPr>
        </p:nvGraphicFramePr>
        <p:xfrm>
          <a:off x="5898524" y="1468192"/>
          <a:ext cx="5805152" cy="4670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101295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314" y="354682"/>
            <a:ext cx="10537372" cy="1233424"/>
          </a:xfrm>
        </p:spPr>
        <p:txBody>
          <a:bodyPr>
            <a:noAutofit/>
          </a:bodyPr>
          <a:lstStyle/>
          <a:p>
            <a:pPr algn="ctr"/>
            <a:r>
              <a:rPr lang="ru-RU" dirty="0"/>
              <a:t>Результативность детей </a:t>
            </a:r>
            <a:br>
              <a:rPr lang="ru-RU" dirty="0"/>
            </a:br>
            <a:r>
              <a:rPr lang="ru-RU" dirty="0"/>
              <a:t>Анализ результативности участия </a:t>
            </a:r>
            <a:br>
              <a:rPr lang="ru-RU" dirty="0"/>
            </a:br>
            <a:r>
              <a:rPr lang="ru-RU" dirty="0"/>
              <a:t>за 2020-21 </a:t>
            </a:r>
            <a:r>
              <a:rPr lang="ru-RU" dirty="0" err="1"/>
              <a:t>уч.год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612025"/>
              </p:ext>
            </p:extLst>
          </p:nvPr>
        </p:nvGraphicFramePr>
        <p:xfrm>
          <a:off x="1001484" y="1895322"/>
          <a:ext cx="9840690" cy="24009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01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401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401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401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4011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6401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91540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Количество человек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Количество</a:t>
                      </a:r>
                      <a:r>
                        <a:rPr lang="ru-RU" baseline="0" dirty="0"/>
                        <a:t> участников в конкурсах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% охвата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Количество участников с повтором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Число призеров</a:t>
                      </a:r>
                      <a:r>
                        <a:rPr lang="ru-RU" baseline="0" dirty="0"/>
                        <a:t> и победителей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/>
                        <a:t>Коэфицент</a:t>
                      </a:r>
                      <a:r>
                        <a:rPr lang="ru-RU" dirty="0"/>
                        <a:t> результативности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5502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506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009661"/>
          </a:xfrm>
        </p:spPr>
        <p:txBody>
          <a:bodyPr/>
          <a:lstStyle/>
          <a:p>
            <a:pPr algn="ctr"/>
            <a:r>
              <a:rPr lang="ru-RU" dirty="0"/>
              <a:t>Результаты обучающихся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6917110"/>
              </p:ext>
            </p:extLst>
          </p:nvPr>
        </p:nvGraphicFramePr>
        <p:xfrm>
          <a:off x="609599" y="1485900"/>
          <a:ext cx="11016344" cy="3946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40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540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540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5408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37623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Учебный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Муниципальный</a:t>
                      </a:r>
                    </a:p>
                    <a:p>
                      <a:pPr algn="ctr"/>
                      <a:r>
                        <a:rPr lang="ru-RU" sz="2400" dirty="0"/>
                        <a:t>уровень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Областной</a:t>
                      </a:r>
                    </a:p>
                    <a:p>
                      <a:pPr algn="ctr"/>
                      <a:r>
                        <a:rPr lang="ru-RU" sz="2400" dirty="0"/>
                        <a:t>уровень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Уровень всероссийский, международный</a:t>
                      </a:r>
                    </a:p>
                    <a:p>
                      <a:pPr algn="ctr"/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734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2019-20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9734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2020-21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9734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2021-22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511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0152" y="115910"/>
            <a:ext cx="121018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Областные конкурсы декоративно-прикладного творчества:</a:t>
            </a:r>
          </a:p>
          <a:p>
            <a:pPr marL="285750" lvl="0" indent="-285750">
              <a:buFontTx/>
              <a:buChar char="-"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к 100-летию образования Республики Татарстан   ОЦДОТ.</a:t>
            </a:r>
          </a:p>
          <a:p>
            <a:pPr lvl="0"/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Городские конкурсы: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Городской конкурс «Мастерская Деда Мороза»;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latin typeface="Times New Roman" panose="02020603050405020304" pitchFamily="18" charset="0"/>
              </a:rPr>
              <a:t>Городская ежегодная выставка детского прикладного творчества.</a:t>
            </a:r>
            <a:endParaRPr lang="ru-RU" sz="1600" dirty="0"/>
          </a:p>
          <a:p>
            <a:pPr lvl="0"/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Институциональные конкурсы и выставки </a:t>
            </a:r>
          </a:p>
          <a:p>
            <a:pPr marL="285750" lvl="0" indent="-285750">
              <a:buFontTx/>
              <a:buChar char="-"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«Моя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вообразилия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»;</a:t>
            </a:r>
          </a:p>
          <a:p>
            <a:pPr marL="285750" lvl="0" indent="-285750">
              <a:buFontTx/>
              <a:buChar char="-"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Тематические выставки: «Рукавичка», «Уточка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ЛаЛаЛаФаФа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», «Моя кукла», «День Снеговика». </a:t>
            </a:r>
          </a:p>
          <a:p>
            <a:pPr lvl="0"/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Олимпиады:</a:t>
            </a:r>
          </a:p>
          <a:p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ИНФОУРОК Олимпиада по технологии;</a:t>
            </a:r>
            <a:endParaRPr lang="ru-RU" sz="1600" dirty="0"/>
          </a:p>
          <a:p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- Международная Онлайн-олимпиада для начальной школы «Фестиваль знаний» по технологии.</a:t>
            </a:r>
          </a:p>
          <a:p>
            <a:pPr lvl="0"/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lvl="0"/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0" indent="-285750">
              <a:buFontTx/>
              <a:buChar char="-"/>
            </a:pPr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52" name="Рисунок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3653" y="124019"/>
            <a:ext cx="2151926" cy="3043934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90" y="2975020"/>
            <a:ext cx="2644941" cy="3741312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169" y="2963163"/>
            <a:ext cx="2653323" cy="3753169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668" y="2975020"/>
            <a:ext cx="2679565" cy="3790287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92" y="3167953"/>
            <a:ext cx="2743649" cy="3658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406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238539"/>
            <a:ext cx="12192000" cy="663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Достижения коллектива в конкурсных, творческих, исследовательских и проектных конкурсах и мероприятиях</a:t>
            </a:r>
          </a:p>
          <a:p>
            <a:r>
              <a:rPr lang="ru-RU" sz="1600" b="1" dirty="0"/>
              <a:t>Всероссийские творческие конкурсы: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 «Мастерская Деда Мороза» АНО ДО «Центр РМИ»;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 «Мастерская «Умельцы» АНО ДО «Центр РМИ».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РОСОБРКОНКУРС «Символ года»;</a:t>
            </a:r>
          </a:p>
          <a:p>
            <a:pPr marL="285750" indent="-285750">
              <a:buFontTx/>
              <a:buChar char="-"/>
            </a:pPr>
            <a:r>
              <a:rPr lang="ru-RU" sz="1600" dirty="0" err="1">
                <a:latin typeface="Times New Roman" panose="02020603050405020304" pitchFamily="18" charset="0"/>
                <a:ea typeface="Georgia" panose="02040502050405020303" pitchFamily="18" charset="0"/>
              </a:rPr>
              <a:t>Литтерус</a:t>
            </a:r>
            <a:r>
              <a:rPr lang="ru-RU" sz="1600" dirty="0">
                <a:latin typeface="Times New Roman" panose="02020603050405020304" pitchFamily="18" charset="0"/>
                <a:ea typeface="Georgia" panose="02040502050405020303" pitchFamily="18" charset="0"/>
              </a:rPr>
              <a:t> Центр развития конкурс «Умелые ручки»;</a:t>
            </a:r>
          </a:p>
          <a:p>
            <a:pPr marL="285750" indent="-285750">
              <a:buFontTx/>
              <a:buChar char="-"/>
            </a:pPr>
            <a:r>
              <a:rPr lang="ru-RU" sz="1600" dirty="0" err="1">
                <a:latin typeface="Times New Roman" panose="02020603050405020304" pitchFamily="18" charset="0"/>
                <a:ea typeface="Georgia" panose="02040502050405020303" pitchFamily="18" charset="0"/>
              </a:rPr>
              <a:t>Литтерус</a:t>
            </a:r>
            <a:r>
              <a:rPr lang="ru-RU" sz="1600" dirty="0">
                <a:latin typeface="Times New Roman" panose="02020603050405020304" pitchFamily="18" charset="0"/>
                <a:ea typeface="Georgia" panose="02040502050405020303" pitchFamily="18" charset="0"/>
              </a:rPr>
              <a:t>  конкурс «Мастер </a:t>
            </a:r>
            <a:r>
              <a:rPr lang="ru-RU" sz="1600" dirty="0" err="1">
                <a:latin typeface="Times New Roman" panose="02020603050405020304" pitchFamily="18" charset="0"/>
                <a:ea typeface="Georgia" panose="02040502050405020303" pitchFamily="18" charset="0"/>
              </a:rPr>
              <a:t>Поделкин</a:t>
            </a:r>
            <a:r>
              <a:rPr lang="ru-RU" sz="1600" dirty="0">
                <a:latin typeface="Times New Roman" panose="02020603050405020304" pitchFamily="18" charset="0"/>
                <a:ea typeface="Georgia" panose="02040502050405020303" pitchFamily="18" charset="0"/>
              </a:rPr>
              <a:t>»;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«Замок  Талантов» Центр творческого развития;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«Народные традиции и ремесла»;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Творческий конкурс по мотивам известных мультфильмов «Любимый герой»;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Конкурс "Подарок милой мамочке»;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Конкурс для детей и молодежи «Творчество и интеллект» ЭТАЛОН;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Творческий конкурс «Творчество без границ».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</a:rPr>
              <a:t>Международные конкурсы</a:t>
            </a:r>
            <a:endParaRPr lang="ru-RU" sz="1600" b="1" dirty="0"/>
          </a:p>
          <a:p>
            <a:r>
              <a:rPr lang="ru-RU" sz="1600" dirty="0"/>
              <a:t>- </a:t>
            </a:r>
            <a:r>
              <a:rPr lang="en-US" sz="1600" dirty="0"/>
              <a:t>XII</a:t>
            </a:r>
            <a:r>
              <a:rPr lang="ru-RU" sz="1600" dirty="0"/>
              <a:t> Международный творческий конкурс «Новогодняя открытка»;</a:t>
            </a:r>
          </a:p>
          <a:p>
            <a:r>
              <a:rPr lang="ru-RU" sz="1600" dirty="0"/>
              <a:t>- «Зимний фестиваль знаний 2020» КОМПЭДУ;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- «Шаг вперёд» информационно -образовательный ресурс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международного конкурса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«Здравствуй, зимушка-зима» и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«Зимние фантазии»;</a:t>
            </a:r>
          </a:p>
          <a:p>
            <a:r>
              <a:rPr lang="ru-RU" sz="1600" dirty="0"/>
              <a:t>-«Шаг вперёд» информационно -образовательный ресурс международного конкурса</a:t>
            </a:r>
            <a:r>
              <a:rPr lang="ru-RU" sz="1600" b="1" dirty="0"/>
              <a:t> </a:t>
            </a:r>
            <a:r>
              <a:rPr lang="ru-RU" sz="1600" dirty="0"/>
              <a:t> «Новогодние чудеса своими руками»;</a:t>
            </a: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1600" dirty="0"/>
              <a:t>Международный ВПО Доверие (всероссийское педагогическое общество).</a:t>
            </a:r>
          </a:p>
          <a:p>
            <a:r>
              <a:rPr lang="ru-RU" sz="1600" dirty="0"/>
              <a:t> </a:t>
            </a:r>
            <a:r>
              <a:rPr lang="ru-RU" sz="1600" b="1" dirty="0"/>
              <a:t>Творческие конкурсы</a:t>
            </a:r>
            <a:endParaRPr lang="ru-RU" sz="1600" dirty="0"/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Tx/>
              <a:buChar char="-"/>
              <a:tabLst>
                <a:tab pos="109220" algn="l"/>
              </a:tabLs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«Шаг вперед» Информационно-образовательный ресурс </a:t>
            </a:r>
            <a:r>
              <a:rPr lang="ru-RU" sz="1600" dirty="0">
                <a:solidFill>
                  <a:srgbClr val="221F2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международного творческого конкурса «Подарок милой мамочке»;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Международный конкурс для детей и молодежи </a:t>
            </a:r>
            <a:r>
              <a:rPr lang="ru-RU" sz="1600" b="1" dirty="0"/>
              <a:t> «</a:t>
            </a:r>
            <a:r>
              <a:rPr lang="ru-RU" sz="1600" dirty="0"/>
              <a:t>Творчество и интеллект» ЭТАЛОН;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«Замок  Талантов» Центр творческого развития;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конкурс «В мире животных»;</a:t>
            </a:r>
          </a:p>
          <a:p>
            <a:pPr marL="285750" indent="-285750">
              <a:buFontTx/>
              <a:buChar char="-"/>
            </a:pPr>
            <a:r>
              <a:rPr lang="ru-RU" sz="1600" dirty="0"/>
              <a:t>конкурс  «Новогодние чудеса своими руками».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6875" y="656822"/>
            <a:ext cx="2289854" cy="323903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4836" y="753412"/>
            <a:ext cx="2306533" cy="3142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0305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Беседы с обучающимися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3143" y="1485900"/>
            <a:ext cx="10681607" cy="4800600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Психологическая культура личности : «Учимся уважать друг друга» ;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Здоровый образ жизни, безопасность жизни:  «Наша безопасность», «По тонкому льду», «Дорога без опасности»;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Экологическое воспитание: «Экология и Энергосбережение», «Новый год и елка»;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Патриотическое воспитание: «С Днем добра и уважения», «День матери», «День Радио», «День рождения ЦД(Ю)ТТ» ;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Трудовое (профильное) воспитание: «Выставка работ учащихся», беседы, рассказы и презентации о профессиях.</a:t>
            </a:r>
          </a:p>
        </p:txBody>
      </p:sp>
    </p:spTree>
    <p:extLst>
      <p:ext uri="{BB962C8B-B14F-4D97-AF65-F5344CB8AC3E}">
        <p14:creationId xmlns:p14="http://schemas.microsoft.com/office/powerpoint/2010/main" val="66730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15-16\21-22 уч.год\Зуйкова Т.Г\OdGRPfNvJI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62"/>
          <a:stretch/>
        </p:blipFill>
        <p:spPr bwMode="auto">
          <a:xfrm>
            <a:off x="243274" y="1422400"/>
            <a:ext cx="4179854" cy="394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15-16\21-22 уч.год\Зуйкова Т.Г\L4HgyNDdkAo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3" t="27145" r="3492" b="16546"/>
          <a:stretch/>
        </p:blipFill>
        <p:spPr bwMode="auto">
          <a:xfrm>
            <a:off x="4625167" y="464458"/>
            <a:ext cx="7320089" cy="5878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557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714" y="427253"/>
            <a:ext cx="10856685" cy="748404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Традиции коллектива 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90" y="1335767"/>
            <a:ext cx="3930878" cy="4078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" y="4906055"/>
            <a:ext cx="3067050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824" y="1335767"/>
            <a:ext cx="2950969" cy="3947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784" y="5413828"/>
            <a:ext cx="2652713" cy="95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4384" y="1335767"/>
            <a:ext cx="3064467" cy="4085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6192" y="5541736"/>
            <a:ext cx="2968625" cy="103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07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771" y="415358"/>
            <a:ext cx="4070062" cy="5423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530" y="538163"/>
            <a:ext cx="5544438" cy="5325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2457" y="6052457"/>
            <a:ext cx="3497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День профессий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39543" y="6052457"/>
            <a:ext cx="3715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Итоговое занятие</a:t>
            </a:r>
          </a:p>
        </p:txBody>
      </p:sp>
    </p:spTree>
    <p:extLst>
      <p:ext uri="{BB962C8B-B14F-4D97-AF65-F5344CB8AC3E}">
        <p14:creationId xmlns:p14="http://schemas.microsoft.com/office/powerpoint/2010/main" val="234024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661319"/>
          </a:xfrm>
        </p:spPr>
        <p:txBody>
          <a:bodyPr/>
          <a:lstStyle/>
          <a:p>
            <a:pPr algn="ctr"/>
            <a:r>
              <a:rPr lang="ru-RU" dirty="0"/>
              <a:t>Проектная деятельность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D:\15-16\21-22 уч.год\Зуйкова Т.Г\HM6zZZ00F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86" y="697818"/>
            <a:ext cx="4603024" cy="6160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D:\15-16\21-22 уч.год\Зуйкова Т.Г\hCafk9BPm8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914" y="1072696"/>
            <a:ext cx="6096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25029" y="4963886"/>
            <a:ext cx="52686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6 проектных работ за 3 учебных года</a:t>
            </a:r>
          </a:p>
        </p:txBody>
      </p:sp>
    </p:spTree>
    <p:extLst>
      <p:ext uri="{BB962C8B-B14F-4D97-AF65-F5344CB8AC3E}">
        <p14:creationId xmlns:p14="http://schemas.microsoft.com/office/powerpoint/2010/main" val="14239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714" y="427253"/>
            <a:ext cx="10856685" cy="748404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СМИ о нас</a:t>
            </a:r>
          </a:p>
        </p:txBody>
      </p:sp>
      <p:pic>
        <p:nvPicPr>
          <p:cNvPr id="11266" name="Picture 2" descr="D:\15-16\21-22 уч.год\Зуйкова Т.Г\UgDipApdEB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4" t="11383" r="-6184" b="-1608"/>
          <a:stretch/>
        </p:blipFill>
        <p:spPr bwMode="auto">
          <a:xfrm>
            <a:off x="3922486" y="1357086"/>
            <a:ext cx="4572716" cy="5500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75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714" y="427253"/>
            <a:ext cx="10856685" cy="748404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Интернет пространство</a:t>
            </a:r>
          </a:p>
        </p:txBody>
      </p:sp>
      <p:pic>
        <p:nvPicPr>
          <p:cNvPr id="13314" name="Picture 2" descr="D:\15-16\21-22 уч.год\Зуйкова Т.Г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416" y="1480457"/>
            <a:ext cx="7382681" cy="5217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6743" y="2076433"/>
            <a:ext cx="39043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https://multiurok.ru/album/dosugovoe-meropriiatie-novyi-god-k-nam-idet.html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44286" y="1707101"/>
            <a:ext cx="3526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Личный сайт педагога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14" y="3073565"/>
            <a:ext cx="3149600" cy="3784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5996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D:\15-16\21-22 уч.год\Зуйкова Т.Г\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0" t="10607" r="56797" b="10224"/>
          <a:stretch/>
        </p:blipFill>
        <p:spPr bwMode="auto">
          <a:xfrm>
            <a:off x="159656" y="130628"/>
            <a:ext cx="3730172" cy="5979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D:\15-16\21-22 уч.год\Зуйкова Т.Г\3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0" t="10424" r="43069" b="25011"/>
          <a:stretch/>
        </p:blipFill>
        <p:spPr bwMode="auto">
          <a:xfrm>
            <a:off x="3889829" y="493486"/>
            <a:ext cx="4608456" cy="4325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D:\15-16\21-22 уч.год\Зуйкова Т.Г\4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1" t="11178" r="44977" b="21375"/>
          <a:stretch/>
        </p:blipFill>
        <p:spPr bwMode="auto">
          <a:xfrm>
            <a:off x="7445829" y="2254176"/>
            <a:ext cx="4630057" cy="460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238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714" y="427253"/>
            <a:ext cx="10856685" cy="632290"/>
          </a:xfrm>
        </p:spPr>
        <p:txBody>
          <a:bodyPr>
            <a:normAutofit/>
          </a:bodyPr>
          <a:lstStyle/>
          <a:p>
            <a:pPr lvl="0" algn="ct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Достижения педагога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76984"/>
              </p:ext>
            </p:extLst>
          </p:nvPr>
        </p:nvGraphicFramePr>
        <p:xfrm>
          <a:off x="943427" y="1504163"/>
          <a:ext cx="10595429" cy="51288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816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137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14501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Название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Количество</a:t>
                      </a:r>
                      <a:r>
                        <a:rPr lang="ru-RU" baseline="0" dirty="0"/>
                        <a:t> за</a:t>
                      </a:r>
                    </a:p>
                    <a:p>
                      <a:pPr algn="ctr"/>
                      <a:r>
                        <a:rPr lang="ru-RU" baseline="0" dirty="0"/>
                        <a:t>20-21</a:t>
                      </a:r>
                    </a:p>
                    <a:p>
                      <a:pPr algn="ctr"/>
                      <a:r>
                        <a:rPr lang="ru-RU" baseline="0" dirty="0"/>
                        <a:t>21-22уч. год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87766">
                <a:tc>
                  <a:txBody>
                    <a:bodyPr/>
                    <a:lstStyle/>
                    <a:p>
                      <a:pPr marL="0" marR="0" lvl="8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/>
                        <a:t>Участие в экспертной деятельности в роли жюри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77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Авторские публикации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877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latin typeface="Times New Roman"/>
                          <a:ea typeface="Times New Roman"/>
                        </a:rPr>
                        <a:t>Проведение городских мероприятий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87766">
                <a:tc>
                  <a:txBody>
                    <a:bodyPr/>
                    <a:lstStyle/>
                    <a:p>
                      <a:r>
                        <a:rPr lang="ru-RU" dirty="0"/>
                        <a:t>Педагогические разработки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87766">
                <a:tc>
                  <a:txBody>
                    <a:bodyPr/>
                    <a:lstStyle/>
                    <a:p>
                      <a:r>
                        <a:rPr lang="ru-RU" dirty="0"/>
                        <a:t>Участие в </a:t>
                      </a:r>
                      <a:r>
                        <a:rPr lang="ru-RU" dirty="0" err="1"/>
                        <a:t>вебинарах</a:t>
                      </a:r>
                      <a:r>
                        <a:rPr lang="ru-RU" dirty="0"/>
                        <a:t>, видеоконференциях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87766">
                <a:tc>
                  <a:txBody>
                    <a:bodyPr/>
                    <a:lstStyle/>
                    <a:p>
                      <a:r>
                        <a:rPr lang="ru-RU" dirty="0"/>
                        <a:t>Посещение  семинаров, мастер-классов (очно)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87766">
                <a:tc>
                  <a:txBody>
                    <a:bodyPr/>
                    <a:lstStyle/>
                    <a:p>
                      <a:r>
                        <a:rPr lang="ru-RU" dirty="0"/>
                        <a:t>Участие в педагогических конкурсах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327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879033"/>
          </a:xfrm>
        </p:spPr>
        <p:txBody>
          <a:bodyPr/>
          <a:lstStyle/>
          <a:p>
            <a:pPr algn="ctr"/>
            <a:r>
              <a:rPr lang="ru-RU" dirty="0"/>
              <a:t>Авторские выставки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D:\15-16\21-22 уч.год\Зуйкова Т.Г\5c2d11e45f7eff16b107688c4b5e3ce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56" y="1262743"/>
            <a:ext cx="4197492" cy="5595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D:\15-16\21-22 уч.год\Зуйкова Т.Г\b1bf67f6145dac0427b8329e9a18fa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454" y="1262743"/>
            <a:ext cx="4188072" cy="5582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D:\15-16\21-22 уч.год\Зуйкова Т.Г\3ddb196ec278350d9900b807174bb6b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79"/>
          <a:stretch/>
        </p:blipFill>
        <p:spPr bwMode="auto">
          <a:xfrm>
            <a:off x="8766631" y="1262743"/>
            <a:ext cx="3371405" cy="5609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90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 descr="D:\15-16\21-22 уч.год\Зуйкова Т.Г\vUt1o9OXbw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9"/>
          <a:stretch/>
        </p:blipFill>
        <p:spPr bwMode="auto">
          <a:xfrm>
            <a:off x="290286" y="145142"/>
            <a:ext cx="4811997" cy="6565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D:\15-16\21-22 уч.год\Зуйкова Т.Г\aUX2qUFkzo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64"/>
          <a:stretch/>
        </p:blipFill>
        <p:spPr bwMode="auto">
          <a:xfrm>
            <a:off x="4082377" y="145143"/>
            <a:ext cx="4610879" cy="6565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D:\15-16\21-22 уч.год\Зуйкова Т.Г\chZBGucIPOg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4"/>
          <a:stretch/>
        </p:blipFill>
        <p:spPr bwMode="auto">
          <a:xfrm>
            <a:off x="7478264" y="145143"/>
            <a:ext cx="4648290" cy="6565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756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661319"/>
          </a:xfrm>
        </p:spPr>
        <p:txBody>
          <a:bodyPr/>
          <a:lstStyle/>
          <a:p>
            <a:pPr algn="ctr"/>
            <a:r>
              <a:rPr lang="ru-RU" dirty="0"/>
              <a:t>Планы коллектива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0914" y="1410909"/>
            <a:ext cx="86069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Идеи игрушек черпать из современных мультфильмов и этим быть ближе к детям и их увлечениям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Развивать авторские игрушки с собственным дизайном и проектированием.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Коммерциализация детьми своей деятельности, через пошив игрушек, пользующихся спросом у знакомых взрослых.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Применение швейного оборудования при изготовлении игрушек, повышение качества изделия и уменьшение временных затрат детей.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5875" y="1244599"/>
            <a:ext cx="3191553" cy="457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413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D:\15-16\21-22 уч.год\Зуйкова Т.Г\guu-1ZD2hX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15" y="443818"/>
            <a:ext cx="4669971" cy="6226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07314" y="1839292"/>
            <a:ext cx="51670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Работа, участник выставки на ВДНХ, г.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Москва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«Акустическая карусель»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50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908061"/>
          </a:xfrm>
        </p:spPr>
        <p:txBody>
          <a:bodyPr/>
          <a:lstStyle/>
          <a:p>
            <a:pPr algn="ctr"/>
            <a:r>
              <a:rPr lang="ru-RU" dirty="0"/>
              <a:t>Пожелание коллегам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0913" y="1485901"/>
            <a:ext cx="10987315" cy="1576614"/>
          </a:xfrm>
        </p:spPr>
        <p:txBody>
          <a:bodyPr>
            <a:normAutofit fontScale="62500" lnSpcReduction="20000"/>
          </a:bodyPr>
          <a:lstStyle/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Формировать творческую индивидуальность, чтобы дети были всегда источником вдохновения.</a:t>
            </a:r>
          </a:p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Профессия бесконечно долго дарила вам идеи и возможности реализации всех ваших планов.</a:t>
            </a:r>
          </a:p>
          <a:p>
            <a:endParaRPr lang="ru-RU" dirty="0"/>
          </a:p>
        </p:txBody>
      </p:sp>
      <p:pic>
        <p:nvPicPr>
          <p:cNvPr id="24578" name="Picture 2" descr="D:\15-16\21-22 уч.год\Зуйкова Т.Г\31a429dc6817f848f049950b805c6f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98" y="3381828"/>
            <a:ext cx="2411023" cy="3213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D:\15-16\21-22 уч.год\Зуйкова Т.Г\8b171b1ac08b7747cbde4f5ea057ff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806" y="3381828"/>
            <a:ext cx="2411024" cy="3213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1" name="Picture 5" descr="D:\15-16\21-22 уч.год\Зуйкова Т.Г\5f8579b879f1db16fa2f18992ce8d3f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072" y="3381828"/>
            <a:ext cx="2454041" cy="327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0477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1" y="1196510"/>
            <a:ext cx="5094514" cy="1233424"/>
          </a:xfrm>
        </p:spPr>
        <p:txBody>
          <a:bodyPr/>
          <a:lstStyle/>
          <a:p>
            <a:r>
              <a:rPr lang="ru-RU" dirty="0"/>
              <a:t>Зуйкова </a:t>
            </a:r>
            <a:br>
              <a:rPr lang="ru-RU" dirty="0"/>
            </a:br>
            <a:r>
              <a:rPr lang="ru-RU" dirty="0"/>
              <a:t>Татьяна Геннадьевна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798" y="22534"/>
            <a:ext cx="5021943" cy="6758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758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714" y="427253"/>
            <a:ext cx="10856685" cy="748404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Школа будущего первоклассника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D:\15-16\21-22 уч.год\Зуйкова Т.Г\6cTYuj5eix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52" y="1188810"/>
            <a:ext cx="4163106" cy="55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15-16\21-22 уч.год\Зуйкова Т.Г\6OZlQKtOs-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831" y="1188811"/>
            <a:ext cx="4205740" cy="560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106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714" y="427253"/>
            <a:ext cx="10856685" cy="748404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03" y="1500413"/>
            <a:ext cx="3662775" cy="4885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7562" y="1494971"/>
            <a:ext cx="4020609" cy="489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3771" y="1483334"/>
            <a:ext cx="3628819" cy="4902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765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714" y="427253"/>
            <a:ext cx="10856685" cy="748404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  <p:pic>
        <p:nvPicPr>
          <p:cNvPr id="71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57" y="1785257"/>
            <a:ext cx="3337822" cy="4511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51" b="398"/>
          <a:stretch/>
        </p:blipFill>
        <p:spPr bwMode="auto">
          <a:xfrm>
            <a:off x="4503269" y="2525486"/>
            <a:ext cx="3719742" cy="3816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1137" y="2052333"/>
            <a:ext cx="2916691" cy="3891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455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Педагогическая целесообразность программы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8572" y="2307771"/>
            <a:ext cx="9134856" cy="3331030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социальный заказ детей и родителей микрорайона;</a:t>
            </a:r>
          </a:p>
          <a:p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современные условия развития системы дополнительного образования детей,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требующие осуществления эффективной и результативной педагогической деятельности, направленной на повышение качества образования, обеспечение преемственности детских объединений, развитие творческих способностей детей.</a:t>
            </a:r>
          </a:p>
        </p:txBody>
      </p:sp>
    </p:spTree>
    <p:extLst>
      <p:ext uri="{BB962C8B-B14F-4D97-AF65-F5344CB8AC3E}">
        <p14:creationId xmlns:p14="http://schemas.microsoft.com/office/powerpoint/2010/main" val="159685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714" y="427253"/>
            <a:ext cx="10856685" cy="1575718"/>
          </a:xfrm>
        </p:spPr>
        <p:txBody>
          <a:bodyPr>
            <a:noAutofit/>
          </a:bodyPr>
          <a:lstStyle/>
          <a:p>
            <a:pPr lvl="0" algn="ct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общеобразовательная общеразвивающая программа художественной направленности </a:t>
            </a: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 гостях у королевы Иголки»</a:t>
            </a: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5086" y="2641600"/>
            <a:ext cx="10068342" cy="2997201"/>
          </a:xfrm>
        </p:spPr>
        <p:txBody>
          <a:bodyPr>
            <a:normAutofit/>
          </a:bodyPr>
          <a:lstStyle/>
          <a:p>
            <a:pPr marL="45720"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программы: 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 развития творческих способностей и индивидуальности обучающихся, овладение знаниями и представлениями об изготовлении мягких игрушек и текстильных кукол.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799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Назад в школу (16x9)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4352283_TF02895269.potx" id="{FB871D73-79A6-4F7C-AECC-6837F38828FF}" vid="{FE1C3A72-2221-4220-9E47-B903D704F7E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</TotalTime>
  <Words>1094</Words>
  <Application>Microsoft Office PowerPoint</Application>
  <PresentationFormat>Широкоэкранный</PresentationFormat>
  <Paragraphs>169</Paragraphs>
  <Slides>30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8" baseType="lpstr">
      <vt:lpstr>Arial</vt:lpstr>
      <vt:lpstr>Calibri</vt:lpstr>
      <vt:lpstr>Calibri Light</vt:lpstr>
      <vt:lpstr>Cambria</vt:lpstr>
      <vt:lpstr>Georgia</vt:lpstr>
      <vt:lpstr>Times New Roman</vt:lpstr>
      <vt:lpstr>Назад в школу (16x9)</vt:lpstr>
      <vt:lpstr>Тема Office</vt:lpstr>
      <vt:lpstr>Муниципальный конкурс профессионального мастерства педагогических работников учреждений дополнительного образования «Мастер своего дела»  Объединение «В гостях у королевы Иголки»  Педагог: Зуйкова Татьяна Геннадьевна  МОУ ДО ЦД(Ю)ТТ г.Кыштым  2022г.</vt:lpstr>
      <vt:lpstr>Презентация PowerPoint</vt:lpstr>
      <vt:lpstr>Презентация PowerPoint</vt:lpstr>
      <vt:lpstr>Зуйкова  Татьяна Геннадьевна</vt:lpstr>
      <vt:lpstr>Школа будущего первоклассника</vt:lpstr>
      <vt:lpstr>Презентация PowerPoint</vt:lpstr>
      <vt:lpstr>Презентация PowerPoint</vt:lpstr>
      <vt:lpstr>Педагогическая целесообразность программы</vt:lpstr>
      <vt:lpstr>Дополнительная общеобразовательная общеразвивающая программа художественной направленности  «В гостях у королевы Иголки» </vt:lpstr>
      <vt:lpstr>Задачи </vt:lpstr>
      <vt:lpstr>Презентация PowerPoint</vt:lpstr>
      <vt:lpstr>Презентация PowerPoint</vt:lpstr>
      <vt:lpstr>Партнеры коллектива</vt:lpstr>
      <vt:lpstr>Численность, возрастной состав детей  объединения  «В гостях у королевы Иголки»</vt:lpstr>
      <vt:lpstr>Результативность детей  Анализ результативности участия  за 2020-21 уч.год</vt:lpstr>
      <vt:lpstr>Результаты обучающихся</vt:lpstr>
      <vt:lpstr>Презентация PowerPoint</vt:lpstr>
      <vt:lpstr>Презентация PowerPoint</vt:lpstr>
      <vt:lpstr>Беседы с обучающимися</vt:lpstr>
      <vt:lpstr>Традиции коллектива </vt:lpstr>
      <vt:lpstr>Презентация PowerPoint</vt:lpstr>
      <vt:lpstr>Проектная деятельность</vt:lpstr>
      <vt:lpstr>СМИ о нас</vt:lpstr>
      <vt:lpstr>Интернет пространство</vt:lpstr>
      <vt:lpstr>Презентация PowerPoint</vt:lpstr>
      <vt:lpstr>Достижения педагога</vt:lpstr>
      <vt:lpstr>Авторские выставки</vt:lpstr>
      <vt:lpstr>Презентация PowerPoint</vt:lpstr>
      <vt:lpstr>Планы коллектива</vt:lpstr>
      <vt:lpstr>Пожелание коллегам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72</cp:revision>
  <dcterms:created xsi:type="dcterms:W3CDTF">2022-03-10T13:47:54Z</dcterms:created>
  <dcterms:modified xsi:type="dcterms:W3CDTF">2024-02-06T16:29:22Z</dcterms:modified>
</cp:coreProperties>
</file>