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72" r:id="rId3"/>
    <p:sldId id="257" r:id="rId4"/>
    <p:sldId id="258" r:id="rId5"/>
    <p:sldId id="284" r:id="rId6"/>
    <p:sldId id="260" r:id="rId7"/>
    <p:sldId id="261" r:id="rId8"/>
    <p:sldId id="278" r:id="rId9"/>
    <p:sldId id="262" r:id="rId10"/>
    <p:sldId id="280" r:id="rId11"/>
    <p:sldId id="263" r:id="rId12"/>
    <p:sldId id="264" r:id="rId13"/>
    <p:sldId id="282" r:id="rId14"/>
    <p:sldId id="265" r:id="rId15"/>
    <p:sldId id="281" r:id="rId16"/>
    <p:sldId id="268" r:id="rId17"/>
    <p:sldId id="274" r:id="rId18"/>
    <p:sldId id="275" r:id="rId19"/>
    <p:sldId id="303" r:id="rId20"/>
    <p:sldId id="267" r:id="rId21"/>
    <p:sldId id="286" r:id="rId22"/>
    <p:sldId id="287" r:id="rId23"/>
    <p:sldId id="289" r:id="rId24"/>
    <p:sldId id="293" r:id="rId25"/>
    <p:sldId id="291" r:id="rId26"/>
    <p:sldId id="294" r:id="rId27"/>
    <p:sldId id="297" r:id="rId28"/>
    <p:sldId id="292" r:id="rId29"/>
    <p:sldId id="290" r:id="rId30"/>
    <p:sldId id="296" r:id="rId31"/>
    <p:sldId id="300" r:id="rId32"/>
    <p:sldId id="299" r:id="rId33"/>
    <p:sldId id="302" r:id="rId34"/>
    <p:sldId id="301" r:id="rId35"/>
    <p:sldId id="298" r:id="rId36"/>
    <p:sldId id="27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636830D-9822-46F6-92BB-63540FDC3639}" type="datetimeFigureOut">
              <a:rPr lang="ru-RU" smtClean="0"/>
              <a:pPr/>
              <a:t>21.11.2025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405F4EB-3DD5-4EA8-8B95-E671B5C663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66129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5300" b="1" dirty="0">
                <a:solidFill>
                  <a:schemeClr val="accent6">
                    <a:lumMod val="50000"/>
                  </a:schemeClr>
                </a:solidFill>
              </a:rPr>
              <a:t>Мой край родной </a:t>
            </a:r>
            <a:br>
              <a:rPr lang="ru-RU" sz="53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53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EB0CA37-6105-4867-A299-C4EE8A7A6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79498">
            <a:off x="3684686" y="2976527"/>
            <a:ext cx="4701292" cy="3131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1538" y="1785926"/>
            <a:ext cx="714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Информационно-творческий проект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040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87624" y="2420888"/>
            <a:ext cx="6408712" cy="22650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Создание условий для формирования у детей знаний о родном крае, городе, природе, традициях.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0404" y="836712"/>
            <a:ext cx="7283152" cy="1219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Цель проекта</a:t>
            </a:r>
          </a:p>
        </p:txBody>
      </p:sp>
    </p:spTree>
    <p:extLst>
      <p:ext uri="{BB962C8B-B14F-4D97-AF65-F5344CB8AC3E}">
        <p14:creationId xmlns:p14="http://schemas.microsoft.com/office/powerpoint/2010/main" xmlns="" val="345840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96544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</a:rPr>
              <a:t>Формировать представления о Родине как месте, где человек родился и страны, где он живет.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</a:rPr>
              <a:t>Расширять кругозора детей на основе материала, доступного их пониманию.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</a:rPr>
              <a:t>Развивать у дошкольников способность эмоционально воспринимать окружающий мир.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</a:rPr>
              <a:t>Воспитывать потребности узнавать о культурных и природных ценностях родного края, беречь и охранять их.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</a:rPr>
              <a:t>Воспитывать уважения к людям труда.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3000" dirty="0">
                <a:solidFill>
                  <a:schemeClr val="accent6">
                    <a:lumMod val="50000"/>
                  </a:schemeClr>
                </a:solidFill>
              </a:rPr>
              <a:t>Воспитывать чувства привязанности к своей малой родине, гордости за нее, восхищение ее красотой.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Задачи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46762" y="1246285"/>
            <a:ext cx="8229600" cy="11327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  Дети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подготовительной группы (6-7 лет), педагоги, родители (законные представители)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7535" y="333167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Участники проекта</a:t>
            </a:r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xmlns="" id="{E5B85AAC-9E1D-482C-9BA3-4C6566BD0E31}"/>
              </a:ext>
            </a:extLst>
          </p:cNvPr>
          <p:cNvSpPr txBox="1">
            <a:spLocks/>
          </p:cNvSpPr>
          <p:nvPr/>
        </p:nvSpPr>
        <p:spPr>
          <a:xfrm>
            <a:off x="417535" y="2852936"/>
            <a:ext cx="8229600" cy="77627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Тип проекта</a:t>
            </a:r>
          </a:p>
        </p:txBody>
      </p:sp>
      <p:sp>
        <p:nvSpPr>
          <p:cNvPr id="5" name="Содержимое 1">
            <a:extLst>
              <a:ext uri="{FF2B5EF4-FFF2-40B4-BE49-F238E27FC236}">
                <a16:creationId xmlns:a16="http://schemas.microsoft.com/office/drawing/2014/main" xmlns="" id="{45ADE4C4-761E-4734-B27F-2CB1AE44CA77}"/>
              </a:ext>
            </a:extLst>
          </p:cNvPr>
          <p:cNvSpPr txBox="1">
            <a:spLocks/>
          </p:cNvSpPr>
          <p:nvPr/>
        </p:nvSpPr>
        <p:spPr>
          <a:xfrm>
            <a:off x="899592" y="3737677"/>
            <a:ext cx="7941568" cy="113274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Информационно-творческий, долгосрочный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82239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Сроки реализации проекта</a:t>
            </a:r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xmlns="" id="{5EA6A349-F7AC-4693-96F0-0E96B5E6B6EE}"/>
              </a:ext>
            </a:extLst>
          </p:cNvPr>
          <p:cNvSpPr txBox="1">
            <a:spLocks/>
          </p:cNvSpPr>
          <p:nvPr/>
        </p:nvSpPr>
        <p:spPr>
          <a:xfrm>
            <a:off x="475989" y="1564598"/>
            <a:ext cx="8229600" cy="72008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сентябрь 2024г. – апрель 2025г</a:t>
            </a:r>
          </a:p>
        </p:txBody>
      </p:sp>
      <p:pic>
        <p:nvPicPr>
          <p:cNvPr id="15" name="Picture 2" descr="Picture background">
            <a:extLst>
              <a:ext uri="{FF2B5EF4-FFF2-40B4-BE49-F238E27FC236}">
                <a16:creationId xmlns:a16="http://schemas.microsoft.com/office/drawing/2014/main" xmlns="" id="{62E1F22A-0BC0-4FE0-801D-AD60D6D557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43" t="3922" b="31665"/>
          <a:stretch/>
        </p:blipFill>
        <p:spPr bwMode="auto">
          <a:xfrm>
            <a:off x="1638461" y="2487131"/>
            <a:ext cx="5904656" cy="3888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раб. стол 2025г\краеведение\фото Срлнышко краеведение\3d40b576-097a-42cc-ae23-9e4342f8a9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раб. стол 2025г\краеведение\фото Срлнышко краеведение\88447f34-7ea8-49fc-babf-c3dd60049a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03522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4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4900" b="1" dirty="0">
                <a:solidFill>
                  <a:schemeClr val="accent6">
                    <a:lumMod val="50000"/>
                  </a:schemeClr>
                </a:solidFill>
              </a:rPr>
              <a:t>Этапы проекта</a:t>
            </a:r>
            <a:br>
              <a:rPr lang="ru-RU" sz="49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1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923DB4A-E508-4D30-8ED1-8942D65EA122}"/>
              </a:ext>
            </a:extLst>
          </p:cNvPr>
          <p:cNvSpPr txBox="1"/>
          <p:nvPr/>
        </p:nvSpPr>
        <p:spPr>
          <a:xfrm>
            <a:off x="2123728" y="2019036"/>
            <a:ext cx="57606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</a:rPr>
              <a:t>Подготовительный</a:t>
            </a:r>
            <a:br>
              <a:rPr lang="ru-RU" sz="4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dirty="0">
                <a:solidFill>
                  <a:schemeClr val="accent6">
                    <a:lumMod val="50000"/>
                  </a:schemeClr>
                </a:solidFill>
              </a:rPr>
              <a:t>Основной</a:t>
            </a:r>
            <a:br>
              <a:rPr lang="ru-RU" sz="4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dirty="0">
                <a:solidFill>
                  <a:schemeClr val="accent6">
                    <a:lumMod val="50000"/>
                  </a:schemeClr>
                </a:solidFill>
              </a:rPr>
              <a:t>Заключительный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9242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Подготовительный</a:t>
            </a:r>
            <a:b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Picture background"/>
          <p:cNvPicPr/>
          <p:nvPr/>
        </p:nvPicPr>
        <p:blipFill rotWithShape="1"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802" r="5559"/>
          <a:stretch/>
        </p:blipFill>
        <p:spPr bwMode="auto">
          <a:xfrm>
            <a:off x="1142976" y="1071546"/>
            <a:ext cx="7115202" cy="54603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75656" y="1524000"/>
            <a:ext cx="7211144" cy="3849216"/>
          </a:xfrm>
        </p:spPr>
        <p:txBody>
          <a:bodyPr>
            <a:normAutofit/>
          </a:bodyPr>
          <a:lstStyle/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«Летопись родных мест»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«Родословие»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«Природное наследие»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«Фольклор»</a:t>
            </a:r>
          </a:p>
          <a:p>
            <a:pPr>
              <a:buClr>
                <a:schemeClr val="accent5">
                  <a:lumMod val="25000"/>
                </a:schemeClr>
              </a:buClr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«Военные события»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03232" cy="90033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Основной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раб. стол 2025г\краеведение\фото Срлнышко краеведение\45f10d48-644d-4597-bb96-c89b031e4842.jpg"/>
          <p:cNvPicPr>
            <a:picLocks noChangeAspect="1" noChangeArrowheads="1"/>
          </p:cNvPicPr>
          <p:nvPr/>
        </p:nvPicPr>
        <p:blipFill>
          <a:blip r:embed="rId2"/>
          <a:srcRect b="19355"/>
          <a:stretch>
            <a:fillRect/>
          </a:stretch>
        </p:blipFill>
        <p:spPr bwMode="auto">
          <a:xfrm>
            <a:off x="0" y="0"/>
            <a:ext cx="9144000" cy="7374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16024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Родина! 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Отчизна! 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                Отечество! 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Отчий край!</a:t>
            </a:r>
          </a:p>
        </p:txBody>
      </p:sp>
      <p:pic>
        <p:nvPicPr>
          <p:cNvPr id="7" name="Picture 2" descr="Picture background">
            <a:extLst>
              <a:ext uri="{FF2B5EF4-FFF2-40B4-BE49-F238E27FC236}">
                <a16:creationId xmlns:a16="http://schemas.microsoft.com/office/drawing/2014/main" xmlns="" id="{4D0F4D46-E67D-4204-969F-ADE5F8072F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75" t="5345" r="3207" b="26144"/>
          <a:stretch/>
        </p:blipFill>
        <p:spPr bwMode="auto">
          <a:xfrm>
            <a:off x="1259632" y="2921546"/>
            <a:ext cx="6576436" cy="3531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E:\раб. стол 2025г\краеведение\фото Срлнышко краеведение\9525f44e-f422-4454-ac1f-c6537f899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раб. стол 2025г\краеведение\фото Срлнышко краеведение\5c9a913a-cedc-4c70-9240-ec2115bf4d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5212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0003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раб. стол 2025г\краеведение\фото Срлнышко краеведение\16defaa9-e20a-4e67-b863-8b2fdfeb0a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808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00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раб. стол 2025г\краеведение\фото Срлнышко краеведение\99929110-2de4-44d1-b797-cc403a2439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71089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895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E:\раб. стол 2025г\краеведение\фото Срлнышко краеведение\8e5db30a-e46a-4aa2-a2d5-d10f3e3f7b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0754" y="0"/>
            <a:ext cx="5304255" cy="7072338"/>
          </a:xfrm>
          <a:prstGeom prst="rect">
            <a:avLst/>
          </a:prstGeom>
          <a:noFill/>
        </p:spPr>
      </p:pic>
      <p:pic>
        <p:nvPicPr>
          <p:cNvPr id="8196" name="Picture 4" descr="E:\раб. стол 2025г\краеведение\фото Срлнышко краеведение\10d9b708-e640-4f30-8b0c-235550c24bb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0"/>
            <a:ext cx="51435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962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. стол 2025г\краеведение\фото Срлнышко краеведение\35ea3d2c-c702-4514-8102-3d8248dc05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5641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раб. стол 2025г\краеведение\фото Срлнышко краеведение\75c713ed-6809-4314-9e1c-a80ec3990b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642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раб. стол 2025г\краеведение\фото Срлнышко краеведение\e084f6c0-d69b-41a2-b9cc-a898c25036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70383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05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. стол 2025г\краеведение\фото Срлнышко краеведение\2d3a78ec-7da0-401d-abc9-3700b70891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9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3470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раб. стол 2025г\краеведение\фото Срлнышко краеведение\bb21c452-408d-4d33-89cd-e1f30bfd4d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908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Picture background">
            <a:extLst>
              <a:ext uri="{FF2B5EF4-FFF2-40B4-BE49-F238E27FC236}">
                <a16:creationId xmlns:a16="http://schemas.microsoft.com/office/drawing/2014/main" xmlns="" id="{B05D53CF-36F7-4B9E-A773-81102BFAB7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026"/>
          <a:stretch/>
        </p:blipFill>
        <p:spPr bwMode="auto">
          <a:xfrm>
            <a:off x="4761840" y="347034"/>
            <a:ext cx="4261548" cy="6250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одержимое 1">
            <a:extLst>
              <a:ext uri="{FF2B5EF4-FFF2-40B4-BE49-F238E27FC236}">
                <a16:creationId xmlns:a16="http://schemas.microsoft.com/office/drawing/2014/main" xmlns="" id="{187A0E71-2894-4A23-BC6A-4D99D6550F52}"/>
              </a:ext>
            </a:extLst>
          </p:cNvPr>
          <p:cNvSpPr txBox="1">
            <a:spLocks/>
          </p:cNvSpPr>
          <p:nvPr/>
        </p:nvSpPr>
        <p:spPr>
          <a:xfrm>
            <a:off x="179512" y="548680"/>
            <a:ext cx="5256584" cy="5500726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Что мы Родиной зовем?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Дом, где мы с тобой растем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И березки у дороги,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По которой мы идем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Что мы Родиной зовем?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Солнце в небе голубом.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И душистый, золотистый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Хлеб за праздничным столом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Что мы Родиной зовем?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Край, где мы с тобой живем.</a:t>
            </a:r>
          </a:p>
          <a:p>
            <a:pPr marL="0" indent="0">
              <a:buClr>
                <a:schemeClr val="tx1"/>
              </a:buClr>
              <a:buFont typeface="Wingdings 2"/>
              <a:buNone/>
            </a:pPr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                               В. Степанов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раб. стол 2025г\краеведение\фото Срлнышко краеведение\fabafd2e-7d0d-421b-ba51-3b92db1a0e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5456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раб. стол 2025г\краеведение\фото Срлнышко краеведение\cca92fb5-b1a7-4ed5-b4e2-9420b8536f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58446" y="-1158446"/>
            <a:ext cx="6858000" cy="9174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603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IMG_20251121_2234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5785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2867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раб. стол 2025г\краеведение\фото Срлнышко краеведение\2a33091c-eeaa-4f79-a0a7-1b936e6198d5.jpg"/>
          <p:cNvPicPr>
            <a:picLocks noChangeAspect="1" noChangeArrowheads="1"/>
          </p:cNvPicPr>
          <p:nvPr/>
        </p:nvPicPr>
        <p:blipFill>
          <a:blip r:embed="rId2"/>
          <a:srcRect t="29231" b="9349"/>
          <a:stretch>
            <a:fillRect/>
          </a:stretch>
        </p:blipFill>
        <p:spPr bwMode="auto">
          <a:xfrm>
            <a:off x="0" y="-285776"/>
            <a:ext cx="9144000" cy="76142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1012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раб. стол 2025г\краеведение\фото Срлнышко краеведение\000f4023-5eda-44b3-b9e1-2c4d2b630c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0"/>
            <a:ext cx="1014861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5541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E:\раб. стол 2025г\краеведение\фото Срлнышко краеведение\f875346f-5201-4868-a853-d239be521b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08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5596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786058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chemeClr val="accent6">
                    <a:lumMod val="50000"/>
                  </a:schemeClr>
                </a:solidFill>
              </a:rPr>
              <a:t>Спасибо за внимание</a:t>
            </a:r>
            <a:r>
              <a:rPr lang="ru-RU" sz="8800" dirty="0">
                <a:solidFill>
                  <a:schemeClr val="accent6">
                    <a:lumMod val="50000"/>
                  </a:schemeClr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8724" y="1440493"/>
            <a:ext cx="7943716" cy="328465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>
                <a:solidFill>
                  <a:schemeClr val="accent6">
                    <a:lumMod val="50000"/>
                  </a:schemeClr>
                </a:solidFill>
              </a:rPr>
              <a:t>«Введение маленького человека в мир малой и большой Родины не беспристрастным знатоком и наблюдателем, а активной личностью, имеющей свою позицию, свою точку зрения, свою заинтересованность в том, что же происходит в этом загадочном мире Родины»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                                   </a:t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                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В. А. Сухомлинский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741764"/>
            <a:ext cx="792088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cs typeface="Times New Roman" pitchFamily="18" charset="0"/>
              </a:rPr>
              <a:t>Пословицы. Поговорки.</a:t>
            </a:r>
          </a:p>
        </p:txBody>
      </p:sp>
      <p:sp>
        <p:nvSpPr>
          <p:cNvPr id="6" name="AutoShape 2" descr="https://thumb.tildacdn.com/tild6562-3736-4436-b734-353461383464/-/resize/80x/-/format/webp/photo.png"/>
          <p:cNvSpPr>
            <a:spLocks noChangeAspect="1" noChangeArrowheads="1"/>
          </p:cNvSpPr>
          <p:nvPr/>
        </p:nvSpPr>
        <p:spPr bwMode="auto">
          <a:xfrm>
            <a:off x="4572000" y="-1905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3" descr="https://thumb.tildacdn.com/tild6161-3233-4461-b338-666237616363/-/resize/80x/-/format/webp/photo.png"/>
          <p:cNvSpPr>
            <a:spLocks noChangeAspect="1" noChangeArrowheads="1"/>
          </p:cNvSpPr>
          <p:nvPr/>
        </p:nvSpPr>
        <p:spPr bwMode="auto">
          <a:xfrm>
            <a:off x="4572000" y="3286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thumb.tildacdn.com/tild6663-3430-4564-b962-653235343634/-/resize/80x/-/format/webp/photo.png"/>
          <p:cNvSpPr>
            <a:spLocks noChangeAspect="1" noChangeArrowheads="1"/>
          </p:cNvSpPr>
          <p:nvPr/>
        </p:nvSpPr>
        <p:spPr bwMode="auto">
          <a:xfrm>
            <a:off x="4572000" y="847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2046336"/>
            <a:ext cx="901874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solidFill>
                <a:schemeClr val="accent5">
                  <a:lumMod val="50000"/>
                </a:schemeClr>
              </a:solidFill>
              <a:latin typeface="PFSquareSansPro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«Велик белый свет, </a:t>
            </a:r>
          </a:p>
          <a:p>
            <a:pPr>
              <a:spcAft>
                <a:spcPts val="60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     да теплее своего края нет»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«Родной дом дороже золота»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«В своем краю и вода слаще»</a:t>
            </a:r>
          </a:p>
        </p:txBody>
      </p:sp>
    </p:spTree>
    <p:extLst>
      <p:ext uri="{BB962C8B-B14F-4D97-AF65-F5344CB8AC3E}">
        <p14:creationId xmlns:p14="http://schemas.microsoft.com/office/powerpoint/2010/main" xmlns="" val="240825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052736"/>
            <a:ext cx="6552728" cy="324036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Дошкольный возраст – лучший период для формирования любви </a:t>
            </a:r>
            <a:b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к малой родине 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                                     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Утверждение </a:t>
            </a:r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</a:rPr>
              <a:t> психологов</a:t>
            </a:r>
            <a:r>
              <a:rPr lang="ru-RU" sz="2800" i="1" dirty="0">
                <a:solidFill>
                  <a:schemeClr val="accent6">
                    <a:lumMod val="50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. стол 2025г\краеведение\фото Срлнышко краеведение\5b171f61-5efe-4b6f-b649-ae82db0afac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7752" cy="3643314"/>
          </a:xfrm>
          <a:prstGeom prst="rect">
            <a:avLst/>
          </a:prstGeom>
          <a:noFill/>
        </p:spPr>
      </p:pic>
      <p:pic>
        <p:nvPicPr>
          <p:cNvPr id="1027" name="Picture 3" descr="E:\раб. стол 2025г\краеведение\фото Срлнышко краеведение\adc3584b-921c-47b9-8fdf-b7728a99142b.jpg"/>
          <p:cNvPicPr>
            <a:picLocks noChangeAspect="1" noChangeArrowheads="1"/>
          </p:cNvPicPr>
          <p:nvPr/>
        </p:nvPicPr>
        <p:blipFill>
          <a:blip r:embed="rId3"/>
          <a:srcRect l="5882"/>
          <a:stretch>
            <a:fillRect/>
          </a:stretch>
        </p:blipFill>
        <p:spPr bwMode="auto">
          <a:xfrm>
            <a:off x="4572000" y="0"/>
            <a:ext cx="4572000" cy="3655458"/>
          </a:xfrm>
          <a:prstGeom prst="rect">
            <a:avLst/>
          </a:prstGeom>
          <a:noFill/>
        </p:spPr>
      </p:pic>
      <p:pic>
        <p:nvPicPr>
          <p:cNvPr id="1028" name="Picture 4" descr="E:\раб. стол 2025г\краеведение\фото Срлнышко краеведение\2d05c40c-bb82-4508-9ea5-f885e1bcec6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17570"/>
            <a:ext cx="4572000" cy="3440430"/>
          </a:xfrm>
          <a:prstGeom prst="rect">
            <a:avLst/>
          </a:prstGeom>
          <a:noFill/>
        </p:spPr>
      </p:pic>
      <p:pic>
        <p:nvPicPr>
          <p:cNvPr id="1029" name="Picture 5" descr="E:\раб. стол 2025г\краеведение\фото Срлнышко краеведение\3a2fe1af-8fb0-41a1-b0bc-331e1feb131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417570"/>
            <a:ext cx="4572000" cy="3440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328592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«Краеведение учит людей не только любить свои родные места, но и знать о них, приучает их интересоваться историей, искусством, литературой, повышать свой культурный уровень. Это - самый массовый вид науки»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</a:t>
            </a:r>
            <a:r>
              <a:rPr lang="ru-RU" sz="3100" i="1" dirty="0">
                <a:solidFill>
                  <a:schemeClr val="accent6">
                    <a:lumMod val="50000"/>
                  </a:schemeClr>
                </a:solidFill>
              </a:rPr>
              <a:t>Д. С. Лихачева</a:t>
            </a:r>
          </a:p>
        </p:txBody>
      </p:sp>
    </p:spTree>
    <p:extLst>
      <p:ext uri="{BB962C8B-B14F-4D97-AF65-F5344CB8AC3E}">
        <p14:creationId xmlns:p14="http://schemas.microsoft.com/office/powerpoint/2010/main" xmlns="" val="328758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71600" y="1772816"/>
            <a:ext cx="7344816" cy="2841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 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В современном обществе необходимо радикальное изменение ценностных ориентаций, при которых каждый ребенок мог бы ощутить себя звеном в цепи исторической преемственности.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003232" cy="103894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Новизна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6">
      <a:dk1>
        <a:sysClr val="windowText" lastClr="000000"/>
      </a:dk1>
      <a:lt1>
        <a:sysClr val="window" lastClr="FFFFFF"/>
      </a:lt1>
      <a:dk2>
        <a:srgbClr val="36FF91"/>
      </a:dk2>
      <a:lt2>
        <a:srgbClr val="FEFAC9"/>
      </a:lt2>
      <a:accent1>
        <a:srgbClr val="BCFFDA"/>
      </a:accent1>
      <a:accent2>
        <a:srgbClr val="C00000"/>
      </a:accent2>
      <a:accent3>
        <a:srgbClr val="7153A0"/>
      </a:accent3>
      <a:accent4>
        <a:srgbClr val="D092A7"/>
      </a:accent4>
      <a:accent5>
        <a:srgbClr val="D1BCE1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1074</TotalTime>
  <Words>357</Words>
  <Application>Microsoft Office PowerPoint</Application>
  <PresentationFormat>Экран (4:3)</PresentationFormat>
  <Paragraphs>50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Бумажная</vt:lpstr>
      <vt:lpstr> Мой край родной  </vt:lpstr>
      <vt:lpstr>Родина!               Отчизна!                               Отечество!                                                  Отчий край!</vt:lpstr>
      <vt:lpstr>Слайд 3</vt:lpstr>
      <vt:lpstr>«Введение маленького человека в мир малой и большой Родины не беспристрастным знатоком и наблюдателем, а активной личностью, имеющей свою позицию, свою точку зрения, свою заинтересованность в том, что же происходит в этом загадочном мире Родины»                                                                                                                    В. А. Сухомлинский</vt:lpstr>
      <vt:lpstr>Слайд 5</vt:lpstr>
      <vt:lpstr>Дошкольный возраст – лучший период для формирования любви  к малой родине                                           (Утверждение  психологов)</vt:lpstr>
      <vt:lpstr>Слайд 7</vt:lpstr>
      <vt:lpstr>«Краеведение учит людей не только любить свои родные места, но и знать о них, приучает их интересоваться историей, искусством, литературой, повышать свой культурный уровень. Это - самый массовый вид науки»                                                      Д. С. Лихачева</vt:lpstr>
      <vt:lpstr>Новизна проекта</vt:lpstr>
      <vt:lpstr>Цель проекта</vt:lpstr>
      <vt:lpstr>Задачи проекта</vt:lpstr>
      <vt:lpstr>Участники проекта</vt:lpstr>
      <vt:lpstr>Сроки реализации проекта</vt:lpstr>
      <vt:lpstr>Слайд 14</vt:lpstr>
      <vt:lpstr>Слайд 15</vt:lpstr>
      <vt:lpstr>    Этапы проекта </vt:lpstr>
      <vt:lpstr>Подготовительный </vt:lpstr>
      <vt:lpstr>Основной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Инновационные  педагогические технологии  в ДОУ</dc:title>
  <dc:creator>Admin</dc:creator>
  <cp:lastModifiedBy>User</cp:lastModifiedBy>
  <cp:revision>96</cp:revision>
  <dcterms:created xsi:type="dcterms:W3CDTF">2015-11-24T07:40:22Z</dcterms:created>
  <dcterms:modified xsi:type="dcterms:W3CDTF">2025-11-21T16:18:18Z</dcterms:modified>
</cp:coreProperties>
</file>