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8"/>
  </p:notesMasterIdLst>
  <p:sldIdLst>
    <p:sldId id="286" r:id="rId2"/>
    <p:sldId id="294" r:id="rId3"/>
    <p:sldId id="257" r:id="rId4"/>
    <p:sldId id="295" r:id="rId5"/>
    <p:sldId id="285" r:id="rId6"/>
    <p:sldId id="297" r:id="rId7"/>
    <p:sldId id="298" r:id="rId8"/>
    <p:sldId id="300" r:id="rId9"/>
    <p:sldId id="301" r:id="rId10"/>
    <p:sldId id="303" r:id="rId11"/>
    <p:sldId id="304" r:id="rId12"/>
    <p:sldId id="305" r:id="rId13"/>
    <p:sldId id="306" r:id="rId14"/>
    <p:sldId id="308" r:id="rId15"/>
    <p:sldId id="310" r:id="rId16"/>
    <p:sldId id="307" r:id="rId17"/>
    <p:sldId id="290" r:id="rId18"/>
    <p:sldId id="313" r:id="rId19"/>
    <p:sldId id="309" r:id="rId20"/>
    <p:sldId id="292" r:id="rId21"/>
    <p:sldId id="311" r:id="rId22"/>
    <p:sldId id="288" r:id="rId23"/>
    <p:sldId id="312" r:id="rId24"/>
    <p:sldId id="291" r:id="rId25"/>
    <p:sldId id="299" r:id="rId26"/>
    <p:sldId id="293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319"/>
    <a:srgbClr val="BF9CD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060" autoAdjust="0"/>
  </p:normalViewPr>
  <p:slideViewPr>
    <p:cSldViewPr>
      <p:cViewPr varScale="1">
        <p:scale>
          <a:sx n="68" d="100"/>
          <a:sy n="68" d="100"/>
        </p:scale>
        <p:origin x="-13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7F34977-A2B3-49C6-9E99-E25029C6F18E}" type="datetimeFigureOut">
              <a:rPr lang="ru-RU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9955D6D-755C-497B-9655-D8AE8CE491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2DA9D6-D545-40F2-839A-6350D5B47D7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2DA9D6-D545-40F2-839A-6350D5B47D7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2DA9D6-D545-40F2-839A-6350D5B47D7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2DA9D6-D545-40F2-839A-6350D5B47D7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2DA9D6-D545-40F2-839A-6350D5B47D7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2DA9D6-D545-40F2-839A-6350D5B47D7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2DA9D6-D545-40F2-839A-6350D5B47D7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2DA9D6-D545-40F2-839A-6350D5B47D7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2564DA-1EA1-4777-8E3A-278F3D125C94}" type="datetimeFigureOut">
              <a:rPr lang="ru-RU" smtClean="0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517869-44CE-4DC7-8617-A66C5273EF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EE25EE-3B11-4ADD-BD6C-3C9345D394E2}" type="datetimeFigureOut">
              <a:rPr lang="ru-RU" smtClean="0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BE3449-B5A3-4CD2-9D78-C22B9E3BB0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E385C2-6591-40FC-A373-5EB487762335}" type="datetimeFigureOut">
              <a:rPr lang="ru-RU" smtClean="0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481A3A-B4C4-4475-A67B-9F3C37EA88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447BE9-74E1-4A50-B189-19E429D5EF5C}" type="datetimeFigureOut">
              <a:rPr lang="ru-RU" smtClean="0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BC5F93-397D-4C78-BB4E-9D34B1EC2B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7E4C59-90D4-4299-9AB2-DC836A232DF4}" type="datetimeFigureOut">
              <a:rPr lang="ru-RU" smtClean="0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9F3A82E0-44FD-4554-9069-58489BE353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95238C-4CA3-4B66-9250-7ED3419F49D3}" type="datetimeFigureOut">
              <a:rPr lang="ru-RU" smtClean="0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D1FD33-FFD6-4F94-9013-AD356E0EB3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F4DA5B-3A82-473C-A8BF-085A81FBCFCE}" type="datetimeFigureOut">
              <a:rPr lang="ru-RU" smtClean="0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400EBE-7D60-47FB-94E7-DCCE5C00BB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E58316-DF6C-4205-B9F2-058C89672B6E}" type="datetimeFigureOut">
              <a:rPr lang="ru-RU" smtClean="0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37BCB0-461E-44BC-A5C3-3FA1EDBBBB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F5781C-D9FF-4972-9AD2-2F31ACA0BAD6}" type="datetimeFigureOut">
              <a:rPr lang="ru-RU" smtClean="0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6255CF-F68A-491D-8D5C-C5B9C0A19E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639AB8-76BF-4B1B-9793-8298C249FA10}" type="datetimeFigureOut">
              <a:rPr lang="ru-RU" smtClean="0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964265-24DC-4ADD-A072-E5BB1A0CEF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C9EA46-1EB3-4200-A64A-08D816FD8DCD}" type="datetimeFigureOut">
              <a:rPr lang="ru-RU" smtClean="0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B09796-5944-4D0B-B5C8-8B7E80D9B0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13F317C1-5805-4803-91F6-F90F2017A9EE}" type="datetimeFigureOut">
              <a:rPr lang="ru-RU" smtClean="0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20D70C9D-1782-4CA2-A24B-E1C05DEAA3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file:///G:\&#1083;&#1091;&#1095;&#1096;&#1080;&#1081;%20&#1091;&#1088;&#1086;&#1082;%20&#1092;&#1075;&#1086;&#1089;\&#1054;&#1090;&#1082;&#1088;&#1099;&#1090;&#1099;&#1081;%20&#1091;&#1088;&#1086;&#1082;%20&#1088;&#1072;&#1081;&#1086;&#1085;&#1085;&#1099;&#1081;\&#1063;&#1091;&#1085;&#1075;&#1072;%20&#1095;&#1072;&#1085;&#1075;&#1072;(FILEminimizer)1.ppt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555\Desktop\135801047_5723196_resiz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2071688"/>
            <a:ext cx="6286500" cy="2714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1071563" y="2286000"/>
            <a:ext cx="78486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1938" algn="just"/>
            <a:r>
              <a:rPr lang="ru-RU" sz="2400" dirty="0">
                <a:latin typeface="Georgia" pitchFamily="18" charset="0"/>
              </a:rPr>
              <a:t>Обработку данных компьютер проводит в соответствии с </a:t>
            </a:r>
            <a:r>
              <a:rPr lang="ru-RU" sz="2400" b="1" i="1" dirty="0">
                <a:latin typeface="Georgia" pitchFamily="18" charset="0"/>
              </a:rPr>
              <a:t>программой</a:t>
            </a:r>
            <a:r>
              <a:rPr lang="ru-RU" sz="2400" dirty="0">
                <a:latin typeface="Georgia" pitchFamily="18" charset="0"/>
              </a:rPr>
              <a:t> – последовательностью команд, которые необходимо выполнить </a:t>
            </a:r>
            <a:r>
              <a:rPr lang="ru-RU" sz="2400" dirty="0" smtClean="0">
                <a:latin typeface="Georgia" pitchFamily="18" charset="0"/>
              </a:rPr>
              <a:t>для </a:t>
            </a:r>
            <a:r>
              <a:rPr lang="ru-RU" sz="2400" dirty="0">
                <a:latin typeface="Georgia" pitchFamily="18" charset="0"/>
              </a:rPr>
              <a:t>решения поставленной задачи. </a:t>
            </a:r>
          </a:p>
          <a:p>
            <a:pPr indent="261938" algn="just"/>
            <a:r>
              <a:rPr lang="ru-RU" sz="2400" b="1" i="1" dirty="0">
                <a:latin typeface="Georgia" pitchFamily="18" charset="0"/>
              </a:rPr>
              <a:t>Программно управляемым</a:t>
            </a:r>
            <a:r>
              <a:rPr lang="ru-RU" sz="2400" dirty="0">
                <a:latin typeface="Georgia" pitchFamily="18" charset="0"/>
              </a:rPr>
              <a:t> устройством компьютер называется потому, что его работа осуществляется под управлением установленных на нём программ. </a:t>
            </a:r>
            <a:endParaRPr lang="ru-RU" sz="2400" b="1" i="1" dirty="0">
              <a:latin typeface="Georgia" pitchFamily="18" charset="0"/>
            </a:endParaRPr>
          </a:p>
        </p:txBody>
      </p:sp>
      <p:sp>
        <p:nvSpPr>
          <p:cNvPr id="13315" name="Заголовок 2"/>
          <p:cNvSpPr>
            <a:spLocks noGrp="1"/>
          </p:cNvSpPr>
          <p:nvPr>
            <p:ph type="title"/>
          </p:nvPr>
        </p:nvSpPr>
        <p:spPr>
          <a:xfrm>
            <a:off x="1071563" y="428625"/>
            <a:ext cx="7643812" cy="127218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dirty="0" smtClean="0">
                <a:latin typeface="Georgia" pitchFamily="18" charset="0"/>
                <a:cs typeface="Arial" charset="0"/>
              </a:rPr>
              <a:t>Программный принцип работы компьютера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688" y="2867025"/>
            <a:ext cx="2322512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13" y="1428750"/>
            <a:ext cx="2000250" cy="144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Заголовок 2"/>
          <p:cNvSpPr>
            <a:spLocks noGrp="1"/>
          </p:cNvSpPr>
          <p:nvPr>
            <p:ph type="title"/>
          </p:nvPr>
        </p:nvSpPr>
        <p:spPr>
          <a:xfrm>
            <a:off x="1071563" y="500063"/>
            <a:ext cx="7643812" cy="6334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>
                <a:latin typeface="Arial" charset="0"/>
                <a:cs typeface="Arial" charset="0"/>
              </a:rPr>
              <a:t>Разнообразие современных компьютеров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043608" y="5657671"/>
            <a:ext cx="6500813" cy="120032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indent="261938" algn="ctr">
              <a:defRPr/>
            </a:pPr>
            <a:r>
              <a:rPr lang="ru-RU" sz="2400" dirty="0">
                <a:solidFill>
                  <a:schemeClr val="bg1"/>
                </a:solidFill>
                <a:latin typeface="Georgia" pitchFamily="18" charset="0"/>
              </a:rPr>
              <a:t>Любой компьютер состоит из процессора, памяти, устройств ввода и вывода информации. </a:t>
            </a:r>
          </a:p>
        </p:txBody>
      </p:sp>
      <p:pic>
        <p:nvPicPr>
          <p:cNvPr id="2056" name="Рисунок 8" descr="_K203057-Edit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3" y="1398588"/>
            <a:ext cx="5143500" cy="337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571" b="15862"/>
          <a:stretch>
            <a:fillRect/>
          </a:stretch>
        </p:blipFill>
        <p:spPr bwMode="auto">
          <a:xfrm>
            <a:off x="4214813" y="3714750"/>
            <a:ext cx="26320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2852936"/>
            <a:ext cx="2088704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Заголовок 2"/>
          <p:cNvSpPr>
            <a:spLocks/>
          </p:cNvSpPr>
          <p:nvPr/>
        </p:nvSpPr>
        <p:spPr bwMode="auto">
          <a:xfrm>
            <a:off x="1042988" y="188913"/>
            <a:ext cx="764381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000" b="1" dirty="0">
                <a:solidFill>
                  <a:schemeClr val="tx2"/>
                </a:solidFill>
                <a:latin typeface="Georgia" pitchFamily="18" charset="0"/>
              </a:rPr>
              <a:t>Устройства компьютера и их функции</a:t>
            </a:r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899592" y="1628800"/>
            <a:ext cx="77771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74625" algn="ctr"/>
            <a:r>
              <a:rPr lang="ru-RU" sz="2400" dirty="0">
                <a:latin typeface="Georgia" pitchFamily="18" charset="0"/>
              </a:rPr>
              <a:t>Функции, выполняемые устройствами компьютера, подобны функциям мыслящего человека.</a:t>
            </a:r>
          </a:p>
        </p:txBody>
      </p:sp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852936"/>
            <a:ext cx="230425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1116013" y="4941888"/>
            <a:ext cx="2016125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Georgia" pitchFamily="18" charset="0"/>
              </a:rPr>
              <a:t>Память</a:t>
            </a:r>
          </a:p>
          <a:p>
            <a:pPr>
              <a:spcBef>
                <a:spcPct val="50000"/>
              </a:spcBef>
            </a:pPr>
            <a:r>
              <a:rPr lang="ru-RU" dirty="0">
                <a:latin typeface="Georgia" pitchFamily="18" charset="0"/>
              </a:rPr>
              <a:t>Мышление</a:t>
            </a:r>
          </a:p>
          <a:p>
            <a:pPr>
              <a:spcBef>
                <a:spcPct val="50000"/>
              </a:spcBef>
            </a:pPr>
            <a:r>
              <a:rPr lang="ru-RU" dirty="0">
                <a:latin typeface="Georgia" pitchFamily="18" charset="0"/>
              </a:rPr>
              <a:t>Органы чувств</a:t>
            </a:r>
          </a:p>
          <a:p>
            <a:pPr>
              <a:spcBef>
                <a:spcPct val="50000"/>
              </a:spcBef>
            </a:pPr>
            <a:r>
              <a:rPr lang="ru-RU" dirty="0">
                <a:latin typeface="Georgia" pitchFamily="18" charset="0"/>
              </a:rPr>
              <a:t>Голос, жесты</a:t>
            </a: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6444208" y="4941169"/>
            <a:ext cx="2303462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>
                <a:latin typeface="Georgia" pitchFamily="18" charset="0"/>
              </a:rPr>
              <a:t>Устройства вывода</a:t>
            </a:r>
          </a:p>
          <a:p>
            <a:pPr>
              <a:spcBef>
                <a:spcPct val="50000"/>
              </a:spcBef>
            </a:pPr>
            <a:r>
              <a:rPr lang="ru-RU" dirty="0" smtClean="0">
                <a:latin typeface="Georgia" pitchFamily="18" charset="0"/>
              </a:rPr>
              <a:t>Устройства ввода</a:t>
            </a:r>
          </a:p>
          <a:p>
            <a:pPr>
              <a:spcBef>
                <a:spcPct val="50000"/>
              </a:spcBef>
            </a:pPr>
            <a:r>
              <a:rPr lang="ru-RU" dirty="0" smtClean="0">
                <a:latin typeface="Georgia" pitchFamily="18" charset="0"/>
              </a:rPr>
              <a:t>Процессор </a:t>
            </a:r>
            <a:endParaRPr lang="ru-RU" dirty="0">
              <a:latin typeface="Georgia" pitchFamily="18" charset="0"/>
            </a:endParaRPr>
          </a:p>
          <a:p>
            <a:pPr>
              <a:spcBef>
                <a:spcPct val="50000"/>
              </a:spcBef>
            </a:pPr>
            <a:r>
              <a:rPr lang="ru-RU" dirty="0" smtClean="0">
                <a:latin typeface="Georgia" pitchFamily="18" charset="0"/>
              </a:rPr>
              <a:t>Устройства памяти</a:t>
            </a: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684" grpId="0"/>
      <p:bldP spid="286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1988840"/>
            <a:ext cx="19446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Заголовок 2"/>
          <p:cNvSpPr>
            <a:spLocks/>
          </p:cNvSpPr>
          <p:nvPr/>
        </p:nvSpPr>
        <p:spPr bwMode="auto">
          <a:xfrm>
            <a:off x="1042988" y="188913"/>
            <a:ext cx="764381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000" b="1" dirty="0">
                <a:solidFill>
                  <a:schemeClr val="tx2"/>
                </a:solidFill>
                <a:latin typeface="Georgia" pitchFamily="18" charset="0"/>
              </a:rPr>
              <a:t>Устройства компьютера и их функции</a:t>
            </a:r>
          </a:p>
        </p:txBody>
      </p:sp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988840"/>
            <a:ext cx="20161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3492500" y="4005263"/>
            <a:ext cx="2087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/>
              <a:t>Функции: 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1115616" y="4797152"/>
            <a:ext cx="2016125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Georgia" pitchFamily="18" charset="0"/>
              </a:rPr>
              <a:t>Память</a:t>
            </a:r>
          </a:p>
          <a:p>
            <a:pPr>
              <a:spcBef>
                <a:spcPct val="50000"/>
              </a:spcBef>
            </a:pPr>
            <a:r>
              <a:rPr lang="ru-RU" dirty="0">
                <a:latin typeface="Georgia" pitchFamily="18" charset="0"/>
              </a:rPr>
              <a:t>Мышление</a:t>
            </a:r>
          </a:p>
          <a:p>
            <a:pPr>
              <a:spcBef>
                <a:spcPct val="50000"/>
              </a:spcBef>
            </a:pPr>
            <a:r>
              <a:rPr lang="ru-RU" dirty="0">
                <a:latin typeface="Georgia" pitchFamily="18" charset="0"/>
              </a:rPr>
              <a:t>Органы чувств</a:t>
            </a:r>
          </a:p>
          <a:p>
            <a:pPr>
              <a:spcBef>
                <a:spcPct val="50000"/>
              </a:spcBef>
            </a:pPr>
            <a:r>
              <a:rPr lang="ru-RU" dirty="0">
                <a:latin typeface="Georgia" pitchFamily="18" charset="0"/>
              </a:rPr>
              <a:t>Голос, жесты</a:t>
            </a: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6659563" y="4797425"/>
            <a:ext cx="2303462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Georgia" pitchFamily="18" charset="0"/>
              </a:rPr>
              <a:t>Устройства памяти</a:t>
            </a:r>
          </a:p>
          <a:p>
            <a:pPr>
              <a:spcBef>
                <a:spcPct val="50000"/>
              </a:spcBef>
            </a:pPr>
            <a:r>
              <a:rPr lang="ru-RU" dirty="0">
                <a:latin typeface="Georgia" pitchFamily="18" charset="0"/>
              </a:rPr>
              <a:t>Процессор </a:t>
            </a:r>
          </a:p>
          <a:p>
            <a:pPr>
              <a:spcBef>
                <a:spcPct val="50000"/>
              </a:spcBef>
            </a:pPr>
            <a:r>
              <a:rPr lang="ru-RU" dirty="0">
                <a:latin typeface="Georgia" pitchFamily="18" charset="0"/>
              </a:rPr>
              <a:t>Устройства ввода</a:t>
            </a:r>
          </a:p>
          <a:p>
            <a:pPr>
              <a:spcBef>
                <a:spcPct val="50000"/>
              </a:spcBef>
            </a:pPr>
            <a:r>
              <a:rPr lang="ru-RU" dirty="0">
                <a:latin typeface="Georgia" pitchFamily="18" charset="0"/>
              </a:rPr>
              <a:t>Устройства вывода</a:t>
            </a:r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>
            <a:off x="3203575" y="5518150"/>
            <a:ext cx="33131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>
            <a:off x="3203575" y="5949950"/>
            <a:ext cx="33131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88" name="Line 16"/>
          <p:cNvSpPr>
            <a:spLocks noChangeShapeType="1"/>
          </p:cNvSpPr>
          <p:nvPr/>
        </p:nvSpPr>
        <p:spPr bwMode="auto">
          <a:xfrm>
            <a:off x="3203575" y="6310313"/>
            <a:ext cx="33131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3563938" y="4725988"/>
            <a:ext cx="2663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хранение информации</a:t>
            </a:r>
          </a:p>
        </p:txBody>
      </p:sp>
      <p:sp>
        <p:nvSpPr>
          <p:cNvPr id="28690" name="Text Box 18"/>
          <p:cNvSpPr txBox="1">
            <a:spLocks noChangeArrowheads="1"/>
          </p:cNvSpPr>
          <p:nvPr/>
        </p:nvSpPr>
        <p:spPr bwMode="auto">
          <a:xfrm>
            <a:off x="3492500" y="5086350"/>
            <a:ext cx="2951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обработка информации</a:t>
            </a:r>
          </a:p>
        </p:txBody>
      </p:sp>
      <p:sp>
        <p:nvSpPr>
          <p:cNvPr id="28691" name="Text Box 19"/>
          <p:cNvSpPr txBox="1">
            <a:spLocks noChangeArrowheads="1"/>
          </p:cNvSpPr>
          <p:nvPr/>
        </p:nvSpPr>
        <p:spPr bwMode="auto">
          <a:xfrm>
            <a:off x="3492500" y="5518150"/>
            <a:ext cx="2663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приём информации</a:t>
            </a:r>
          </a:p>
        </p:txBody>
      </p:sp>
      <p:sp>
        <p:nvSpPr>
          <p:cNvPr id="28692" name="Text Box 20"/>
          <p:cNvSpPr txBox="1">
            <a:spLocks noChangeArrowheads="1"/>
          </p:cNvSpPr>
          <p:nvPr/>
        </p:nvSpPr>
        <p:spPr bwMode="auto">
          <a:xfrm>
            <a:off x="3492500" y="5878513"/>
            <a:ext cx="2663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передача информации</a:t>
            </a:r>
          </a:p>
        </p:txBody>
      </p:sp>
      <p:sp>
        <p:nvSpPr>
          <p:cNvPr id="28693" name="Line 21"/>
          <p:cNvSpPr>
            <a:spLocks noChangeShapeType="1"/>
          </p:cNvSpPr>
          <p:nvPr/>
        </p:nvSpPr>
        <p:spPr bwMode="auto">
          <a:xfrm>
            <a:off x="3203575" y="5084763"/>
            <a:ext cx="33131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/>
      <p:bldP spid="28684" grpId="0"/>
      <p:bldP spid="28685" grpId="0"/>
      <p:bldP spid="28686" grpId="0" animBg="1"/>
      <p:bldP spid="28687" grpId="0" animBg="1"/>
      <p:bldP spid="28688" grpId="0" animBg="1"/>
      <p:bldP spid="28689" grpId="0"/>
      <p:bldP spid="28690" grpId="0"/>
      <p:bldP spid="28691" grpId="0"/>
      <p:bldP spid="28692" grpId="0"/>
      <p:bldP spid="2869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1187624" y="980728"/>
            <a:ext cx="2663825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Устройства ввода</a:t>
            </a: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187450" y="1701800"/>
            <a:ext cx="2663825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Устройства вывода</a:t>
            </a:r>
          </a:p>
        </p:txBody>
      </p:sp>
      <p:sp>
        <p:nvSpPr>
          <p:cNvPr id="28" name="Line 28"/>
          <p:cNvSpPr>
            <a:spLocks noChangeShapeType="1"/>
          </p:cNvSpPr>
          <p:nvPr/>
        </p:nvSpPr>
        <p:spPr bwMode="auto">
          <a:xfrm flipH="1" flipV="1">
            <a:off x="3851275" y="1196975"/>
            <a:ext cx="720725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Georgia" pitchFamily="18" charset="0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572000" y="981075"/>
            <a:ext cx="1800225" cy="11525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Внутренняя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память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091363" y="981075"/>
            <a:ext cx="1800225" cy="11525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Внешняя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память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498975" y="2781300"/>
            <a:ext cx="1944688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Процессор</a:t>
            </a:r>
          </a:p>
        </p:txBody>
      </p:sp>
      <p:sp>
        <p:nvSpPr>
          <p:cNvPr id="6" name="Line 28"/>
          <p:cNvSpPr>
            <a:spLocks noChangeShapeType="1"/>
          </p:cNvSpPr>
          <p:nvPr/>
        </p:nvSpPr>
        <p:spPr bwMode="auto">
          <a:xfrm flipH="1" flipV="1">
            <a:off x="3851275" y="1846263"/>
            <a:ext cx="720725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Georgia" pitchFamily="18" charset="0"/>
            </a:endParaRPr>
          </a:p>
        </p:txBody>
      </p:sp>
      <p:sp>
        <p:nvSpPr>
          <p:cNvPr id="7" name="Line 28"/>
          <p:cNvSpPr>
            <a:spLocks noChangeShapeType="1"/>
          </p:cNvSpPr>
          <p:nvPr/>
        </p:nvSpPr>
        <p:spPr bwMode="auto">
          <a:xfrm flipH="1" flipV="1">
            <a:off x="6370638" y="1196975"/>
            <a:ext cx="720725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Georgia" pitchFamily="18" charset="0"/>
            </a:endParaRPr>
          </a:p>
        </p:txBody>
      </p:sp>
      <p:sp>
        <p:nvSpPr>
          <p:cNvPr id="8" name="Line 28"/>
          <p:cNvSpPr>
            <a:spLocks noChangeShapeType="1"/>
          </p:cNvSpPr>
          <p:nvPr/>
        </p:nvSpPr>
        <p:spPr bwMode="auto">
          <a:xfrm flipH="1" flipV="1">
            <a:off x="6372225" y="1846263"/>
            <a:ext cx="720725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Georgia" pitchFamily="18" charset="0"/>
            </a:endParaRPr>
          </a:p>
        </p:txBody>
      </p:sp>
      <p:sp>
        <p:nvSpPr>
          <p:cNvPr id="9" name="Line 28"/>
          <p:cNvSpPr>
            <a:spLocks noChangeShapeType="1"/>
          </p:cNvSpPr>
          <p:nvPr/>
        </p:nvSpPr>
        <p:spPr bwMode="auto">
          <a:xfrm flipV="1">
            <a:off x="5291138" y="2205038"/>
            <a:ext cx="0" cy="57626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Georgia" pitchFamily="18" charset="0"/>
            </a:endParaRPr>
          </a:p>
        </p:txBody>
      </p:sp>
      <p:sp>
        <p:nvSpPr>
          <p:cNvPr id="10" name="Line 28"/>
          <p:cNvSpPr>
            <a:spLocks noChangeShapeType="1"/>
          </p:cNvSpPr>
          <p:nvPr/>
        </p:nvSpPr>
        <p:spPr bwMode="auto">
          <a:xfrm flipH="1">
            <a:off x="5722938" y="2205038"/>
            <a:ext cx="0" cy="57626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Georgia" pitchFamily="18" charset="0"/>
            </a:endParaRPr>
          </a:p>
        </p:txBody>
      </p:sp>
      <p:pic>
        <p:nvPicPr>
          <p:cNvPr id="30739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4509120"/>
            <a:ext cx="2259013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2" name="Picture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4509120"/>
            <a:ext cx="2230438" cy="202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3" name="Text Box 23"/>
          <p:cNvSpPr txBox="1">
            <a:spLocks noChangeArrowheads="1"/>
          </p:cNvSpPr>
          <p:nvPr/>
        </p:nvSpPr>
        <p:spPr bwMode="auto">
          <a:xfrm>
            <a:off x="4067944" y="6491288"/>
            <a:ext cx="21605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>
                <a:latin typeface="Georgia" pitchFamily="18" charset="0"/>
              </a:rPr>
              <a:t>Процессор</a:t>
            </a:r>
            <a:endParaRPr lang="ru-RU" dirty="0">
              <a:latin typeface="Georgia" pitchFamily="18" charset="0"/>
            </a:endParaRPr>
          </a:p>
        </p:txBody>
      </p:sp>
      <p:graphicFrame>
        <p:nvGraphicFramePr>
          <p:cNvPr id="30744" name="Object 2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804025" y="4437063"/>
          <a:ext cx="1335088" cy="685800"/>
        </p:xfrm>
        <a:graphic>
          <a:graphicData uri="http://schemas.openxmlformats.org/presentationml/2006/ole">
            <p:oleObj spid="_x0000_s39938" name="Package" r:id="rId5" imgW="1334880" imgH="685440" progId="Package">
              <p:embed/>
            </p:oleObj>
          </a:graphicData>
        </a:graphic>
      </p:graphicFrame>
      <p:pic>
        <p:nvPicPr>
          <p:cNvPr id="30745" name="Picture 2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2564904"/>
            <a:ext cx="2297112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7" name="Text Box 27"/>
          <p:cNvSpPr txBox="1">
            <a:spLocks noChangeArrowheads="1"/>
          </p:cNvSpPr>
          <p:nvPr/>
        </p:nvSpPr>
        <p:spPr bwMode="auto">
          <a:xfrm>
            <a:off x="323528" y="4149080"/>
            <a:ext cx="2519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Georgia" pitchFamily="18" charset="0"/>
              </a:rPr>
              <a:t>Оперативная память</a:t>
            </a:r>
          </a:p>
        </p:txBody>
      </p:sp>
      <p:pic>
        <p:nvPicPr>
          <p:cNvPr id="30749" name="Picture 2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29412" y="3356992"/>
            <a:ext cx="2414588" cy="172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0" name="Text Box 30"/>
          <p:cNvSpPr txBox="1">
            <a:spLocks noChangeArrowheads="1"/>
          </p:cNvSpPr>
          <p:nvPr/>
        </p:nvSpPr>
        <p:spPr bwMode="auto">
          <a:xfrm>
            <a:off x="6624638" y="5157192"/>
            <a:ext cx="2519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Georgia" pitchFamily="18" charset="0"/>
              </a:rPr>
              <a:t>Постоянная память</a:t>
            </a:r>
          </a:p>
        </p:txBody>
      </p:sp>
      <p:sp>
        <p:nvSpPr>
          <p:cNvPr id="3098" name="Заголовок 2"/>
          <p:cNvSpPr>
            <a:spLocks/>
          </p:cNvSpPr>
          <p:nvPr/>
        </p:nvSpPr>
        <p:spPr bwMode="auto">
          <a:xfrm>
            <a:off x="1071563" y="-142875"/>
            <a:ext cx="764381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200" b="1" dirty="0">
                <a:solidFill>
                  <a:schemeClr val="tx2"/>
                </a:solidFill>
                <a:latin typeface="Georgia" pitchFamily="18" charset="0"/>
              </a:rPr>
              <a:t>Схема информационных потоков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7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 animBg="1"/>
      <p:bldP spid="3" grpId="0" animBg="1"/>
      <p:bldP spid="4" grpId="0" animBg="1"/>
      <p:bldP spid="5" grpId="0" animBg="1"/>
      <p:bldP spid="30743" grpId="0"/>
      <p:bldP spid="30743" grpId="1"/>
      <p:bldP spid="30747" grpId="0"/>
      <p:bldP spid="307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555\YandexDisk\Скриншоты\2017-11-30_01-21-3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424936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Line 28"/>
          <p:cNvSpPr>
            <a:spLocks noChangeShapeType="1"/>
          </p:cNvSpPr>
          <p:nvPr/>
        </p:nvSpPr>
        <p:spPr bwMode="auto">
          <a:xfrm flipH="1" flipV="1">
            <a:off x="3995936" y="1412776"/>
            <a:ext cx="647576" cy="503386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1331640" y="1268760"/>
            <a:ext cx="2663825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Магнитная память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331640" y="4149080"/>
            <a:ext cx="27368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Электронная память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860032" y="980728"/>
            <a:ext cx="129540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НГМД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860032" y="1772816"/>
            <a:ext cx="129540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НМЖД</a:t>
            </a:r>
          </a:p>
        </p:txBody>
      </p:sp>
      <p:sp>
        <p:nvSpPr>
          <p:cNvPr id="7" name="Line 28"/>
          <p:cNvSpPr>
            <a:spLocks noChangeShapeType="1"/>
          </p:cNvSpPr>
          <p:nvPr/>
        </p:nvSpPr>
        <p:spPr bwMode="auto">
          <a:xfrm flipV="1">
            <a:off x="3995936" y="1196752"/>
            <a:ext cx="647700" cy="2159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none" w="med" len="med"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331640" y="2996952"/>
            <a:ext cx="2663825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Оптическая память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4427984" y="2996952"/>
            <a:ext cx="129540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CD</a:t>
            </a:r>
            <a:endParaRPr lang="ru-RU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eorgia" pitchFamily="18" charset="0"/>
              <a:cs typeface="Arial" charset="0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5940152" y="2996952"/>
            <a:ext cx="129540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DVD</a:t>
            </a:r>
            <a:endParaRPr lang="ru-RU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eorgia" pitchFamily="18" charset="0"/>
              <a:cs typeface="Arial" charset="0"/>
            </a:endParaRPr>
          </a:p>
        </p:txBody>
      </p:sp>
      <p:sp>
        <p:nvSpPr>
          <p:cNvPr id="13" name="Line 28"/>
          <p:cNvSpPr>
            <a:spLocks noChangeShapeType="1"/>
          </p:cNvSpPr>
          <p:nvPr/>
        </p:nvSpPr>
        <p:spPr bwMode="auto">
          <a:xfrm flipH="1" flipV="1">
            <a:off x="4067572" y="4366270"/>
            <a:ext cx="431800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" name="Line 28"/>
          <p:cNvSpPr>
            <a:spLocks noChangeShapeType="1"/>
          </p:cNvSpPr>
          <p:nvPr/>
        </p:nvSpPr>
        <p:spPr bwMode="auto">
          <a:xfrm flipH="1" flipV="1">
            <a:off x="3419872" y="2708920"/>
            <a:ext cx="2881312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Line 28"/>
          <p:cNvSpPr>
            <a:spLocks noChangeShapeType="1"/>
          </p:cNvSpPr>
          <p:nvPr/>
        </p:nvSpPr>
        <p:spPr bwMode="auto">
          <a:xfrm flipH="1" flipV="1">
            <a:off x="3419872" y="2708920"/>
            <a:ext cx="0" cy="287337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Line 28"/>
          <p:cNvSpPr>
            <a:spLocks noChangeShapeType="1"/>
          </p:cNvSpPr>
          <p:nvPr/>
        </p:nvSpPr>
        <p:spPr bwMode="auto">
          <a:xfrm flipH="1" flipV="1">
            <a:off x="5004197" y="2708920"/>
            <a:ext cx="0" cy="287337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Line 28"/>
          <p:cNvSpPr>
            <a:spLocks noChangeShapeType="1"/>
          </p:cNvSpPr>
          <p:nvPr/>
        </p:nvSpPr>
        <p:spPr bwMode="auto">
          <a:xfrm flipH="1" flipV="1">
            <a:off x="6299597" y="2708920"/>
            <a:ext cx="0" cy="287337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35878" name="Picture 38" descr="innoDisk5-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22" y="4869507"/>
            <a:ext cx="935037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4571826" y="4077766"/>
            <a:ext cx="129540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Карта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памяти</a:t>
            </a: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4572397" y="4798070"/>
            <a:ext cx="2447925" cy="7921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USB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Накопители</a:t>
            </a:r>
            <a:endParaRPr lang="ru-RU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eorgia" pitchFamily="18" charset="0"/>
              <a:cs typeface="Arial" charset="0"/>
            </a:endParaRPr>
          </a:p>
        </p:txBody>
      </p:sp>
      <p:sp>
        <p:nvSpPr>
          <p:cNvPr id="22" name="Line 28"/>
          <p:cNvSpPr>
            <a:spLocks noChangeShapeType="1"/>
          </p:cNvSpPr>
          <p:nvPr/>
        </p:nvSpPr>
        <p:spPr bwMode="auto">
          <a:xfrm flipH="1" flipV="1">
            <a:off x="4067572" y="4437707"/>
            <a:ext cx="431800" cy="6477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35887" name="Picture 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2780928"/>
            <a:ext cx="14255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88" name="Picture 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692696"/>
            <a:ext cx="10175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89" name="Picture 4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1628800"/>
            <a:ext cx="1301750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90" name="Picture 5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018" y="3933750"/>
            <a:ext cx="574675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91" name="Text Box 51"/>
          <p:cNvSpPr txBox="1">
            <a:spLocks noChangeArrowheads="1"/>
          </p:cNvSpPr>
          <p:nvPr/>
        </p:nvSpPr>
        <p:spPr bwMode="auto">
          <a:xfrm>
            <a:off x="1116013" y="188913"/>
            <a:ext cx="7416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74625">
              <a:spcBef>
                <a:spcPct val="50000"/>
              </a:spcBef>
            </a:pPr>
            <a:r>
              <a:rPr lang="ru-RU" sz="3200" b="1" dirty="0">
                <a:solidFill>
                  <a:schemeClr val="tx2"/>
                </a:solidFill>
                <a:latin typeface="Georgia" pitchFamily="18" charset="0"/>
              </a:rPr>
              <a:t>Внешняя память</a:t>
            </a:r>
            <a:r>
              <a:rPr lang="en-US" sz="3200" b="1" dirty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ru-RU" sz="3200" b="1" dirty="0">
                <a:solidFill>
                  <a:schemeClr val="tx2"/>
                </a:solidFill>
                <a:latin typeface="Georgia" pitchFamily="18" charset="0"/>
              </a:rPr>
              <a:t>компьютера 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5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5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35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3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35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rpod.ru/personal/pictures/00/00/03/01/59/0000000001.jp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740352" cy="6858000"/>
          </a:xfrm>
          <a:prstGeom prst="rect">
            <a:avLst/>
          </a:prstGeom>
          <a:noFill/>
        </p:spPr>
      </p:pic>
      <p:sp>
        <p:nvSpPr>
          <p:cNvPr id="2052" name="Заголовок 1"/>
          <p:cNvSpPr>
            <a:spLocks noGrp="1"/>
          </p:cNvSpPr>
          <p:nvPr>
            <p:ph type="title"/>
          </p:nvPr>
        </p:nvSpPr>
        <p:spPr>
          <a:xfrm>
            <a:off x="0" y="4653136"/>
            <a:ext cx="3995936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Физкультминутка</a:t>
            </a:r>
            <a:endParaRPr lang="ru-RU" sz="4000" b="1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Users\555\YandexDisk\Скриншоты\2017-12-08_21-35-4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Практическая работа</a:t>
            </a:r>
            <a:endParaRPr lang="ru-RU" sz="4000" b="1" dirty="0" smtClean="0">
              <a:solidFill>
                <a:srgbClr val="FFC000"/>
              </a:solidFill>
              <a:latin typeface="Monotype Corsiva" pitchFamily="66" charset="0"/>
            </a:endParaRPr>
          </a:p>
        </p:txBody>
      </p:sp>
      <p:pic>
        <p:nvPicPr>
          <p:cNvPr id="61442" name="Picture 2" descr="http://img1.liveinternet.ru/images/attach/c/7/94/78/94078881_deti_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555\Desktop\children-clipart-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21206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4293096"/>
            <a:ext cx="903459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4000" dirty="0" smtClean="0">
                <a:latin typeface="Georgia" pitchFamily="18" charset="0"/>
              </a:rPr>
              <a:t>«Вместе не трудно,</a:t>
            </a:r>
          </a:p>
          <a:p>
            <a:pPr algn="r"/>
            <a:r>
              <a:rPr lang="ru-RU" sz="4000" dirty="0" smtClean="0">
                <a:latin typeface="Georgia" pitchFamily="18" charset="0"/>
              </a:rPr>
              <a:t>вместе не тесно,</a:t>
            </a:r>
          </a:p>
          <a:p>
            <a:pPr algn="r"/>
            <a:r>
              <a:rPr lang="ru-RU" sz="4000" dirty="0" smtClean="0">
                <a:latin typeface="Georgia" pitchFamily="18" charset="0"/>
              </a:rPr>
              <a:t>вместе легко</a:t>
            </a:r>
          </a:p>
          <a:p>
            <a:pPr algn="r"/>
            <a:r>
              <a:rPr lang="ru-RU" sz="4000" dirty="0" smtClean="0">
                <a:latin typeface="Georgia" pitchFamily="18" charset="0"/>
              </a:rPr>
              <a:t>и всегда интересно!»</a:t>
            </a:r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Georgia" pitchFamily="18" charset="0"/>
            </a:endParaRPr>
          </a:p>
        </p:txBody>
      </p:sp>
      <p:pic>
        <p:nvPicPr>
          <p:cNvPr id="6" name="Picture 25" descr="E:\ну это да\рисун\default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49080"/>
            <a:ext cx="3501009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Заголовок 1"/>
          <p:cNvSpPr>
            <a:spLocks noGrp="1"/>
          </p:cNvSpPr>
          <p:nvPr>
            <p:ph type="title"/>
          </p:nvPr>
        </p:nvSpPr>
        <p:spPr>
          <a:xfrm>
            <a:off x="6372200" y="332656"/>
            <a:ext cx="27718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i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Тест «Как устроен компьютер»</a:t>
            </a:r>
          </a:p>
        </p:txBody>
      </p:sp>
      <p:pic>
        <p:nvPicPr>
          <p:cNvPr id="14337" name="Picture 1" descr="C:\Users\555\YandexDisk\Скриншоты\2017-11-30_01-23-4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652120" cy="4509120"/>
          </a:xfrm>
          <a:prstGeom prst="rect">
            <a:avLst/>
          </a:prstGeom>
          <a:noFill/>
        </p:spPr>
      </p:pic>
      <p:pic>
        <p:nvPicPr>
          <p:cNvPr id="14338" name="Picture 2" descr="C:\Users\555\YandexDisk\Скриншоты\2017-11-30_01-24-0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276872"/>
            <a:ext cx="5148064" cy="4581128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83568" y="5013176"/>
            <a:ext cx="2771800" cy="1143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3200" b="1" i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Тест «Как устроен компьютер»</a:t>
            </a:r>
            <a:endParaRPr kumimoji="0" lang="ru-RU" sz="3200" b="1" i="1" u="none" strike="noStrike" kern="1200" cap="none" spc="0" normalizeH="0" baseline="0" noProof="0" dirty="0" smtClean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555\YandexDisk\Скриншоты\2017-11-30_01-24-43.png"/>
          <p:cNvPicPr>
            <a:picLocks noChangeAspect="1" noChangeArrowheads="1"/>
          </p:cNvPicPr>
          <p:nvPr/>
        </p:nvPicPr>
        <p:blipFill>
          <a:blip r:embed="rId3" cstate="print"/>
          <a:srcRect t="19048"/>
          <a:stretch>
            <a:fillRect/>
          </a:stretch>
        </p:blipFill>
        <p:spPr bwMode="auto">
          <a:xfrm>
            <a:off x="683568" y="1412776"/>
            <a:ext cx="7992888" cy="489654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47664" y="332656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Georgia" pitchFamily="18" charset="0"/>
              </a:rPr>
              <a:t>Проверь друга</a:t>
            </a:r>
            <a:endParaRPr lang="ru-RU" sz="40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188640"/>
            <a:ext cx="861774" cy="591394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4400" dirty="0" smtClean="0">
                <a:latin typeface="Georgia" pitchFamily="18" charset="0"/>
              </a:rPr>
              <a:t>Заполнение кластера</a:t>
            </a:r>
            <a:endParaRPr lang="ru-RU" sz="4400" dirty="0">
              <a:latin typeface="Georgia" pitchFamily="18" charset="0"/>
            </a:endParaRPr>
          </a:p>
        </p:txBody>
      </p:sp>
      <p:pic>
        <p:nvPicPr>
          <p:cNvPr id="69634" name="Picture 2" descr="G:\лучший урок фгос\Открытый урок районный\кластер пусто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</p:spPr>
      </p:pic>
      <p:pic>
        <p:nvPicPr>
          <p:cNvPr id="69635" name="Picture 3" descr="G:\лучший урок фгос\Открытый урок районный\кластер заполнен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3096344" cy="53285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dirty="0" smtClean="0">
                <a:solidFill>
                  <a:srgbClr val="002060"/>
                </a:solidFill>
                <a:latin typeface="Georgia" pitchFamily="18" charset="0"/>
              </a:rPr>
              <a:t>1 группа:  </a:t>
            </a:r>
          </a:p>
          <a:p>
            <a:pPr marL="547688" indent="971550">
              <a:buNone/>
            </a:pPr>
            <a:endParaRPr lang="ru-RU" sz="4800" dirty="0" smtClean="0">
              <a:solidFill>
                <a:srgbClr val="002060"/>
              </a:solidFill>
              <a:latin typeface="Georgia" pitchFamily="18" charset="0"/>
            </a:endParaRPr>
          </a:p>
          <a:p>
            <a:pPr>
              <a:buNone/>
            </a:pPr>
            <a:r>
              <a:rPr lang="ru-RU" sz="4800" dirty="0" smtClean="0">
                <a:solidFill>
                  <a:srgbClr val="002060"/>
                </a:solidFill>
                <a:latin typeface="Georgia" pitchFamily="18" charset="0"/>
              </a:rPr>
              <a:t>2 группа: </a:t>
            </a:r>
            <a:endParaRPr lang="ru-RU" sz="4800" dirty="0" smtClean="0">
              <a:solidFill>
                <a:srgbClr val="002060"/>
              </a:solidFill>
              <a:latin typeface="Georgia" pitchFamily="18" charset="0"/>
            </a:endParaRPr>
          </a:p>
          <a:p>
            <a:pPr>
              <a:buNone/>
            </a:pPr>
            <a:endParaRPr lang="ru-RU" sz="4800" dirty="0" smtClean="0">
              <a:solidFill>
                <a:srgbClr val="002060"/>
              </a:solidFill>
              <a:latin typeface="Georgia" pitchFamily="18" charset="0"/>
            </a:endParaRPr>
          </a:p>
          <a:p>
            <a:pPr>
              <a:buNone/>
            </a:pPr>
            <a:r>
              <a:rPr lang="ru-RU" sz="4800" dirty="0" smtClean="0">
                <a:solidFill>
                  <a:srgbClr val="002060"/>
                </a:solidFill>
                <a:latin typeface="Georgia" pitchFamily="18" charset="0"/>
              </a:rPr>
              <a:t>3 </a:t>
            </a:r>
            <a:r>
              <a:rPr lang="ru-RU" sz="4800" dirty="0" smtClean="0">
                <a:solidFill>
                  <a:srgbClr val="002060"/>
                </a:solidFill>
                <a:latin typeface="Georgia" pitchFamily="18" charset="0"/>
              </a:rPr>
              <a:t>группа: 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627784" y="1529408"/>
            <a:ext cx="6516216" cy="532859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Устройства ввода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lang="ru-RU" sz="48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lang="ru-RU" sz="4800" dirty="0" smtClean="0">
                <a:solidFill>
                  <a:srgbClr val="002060"/>
                </a:solidFill>
                <a:latin typeface="Georgia" pitchFamily="18" charset="0"/>
              </a:rPr>
              <a:t>Устройства вывода</a:t>
            </a:r>
            <a:endParaRPr kumimoji="0" lang="ru-RU" sz="4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kumimoji="0" lang="ru-RU" sz="4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Устройства хранения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Заголовок 1"/>
          <p:cNvSpPr>
            <a:spLocks noGrp="1"/>
          </p:cNvSpPr>
          <p:nvPr>
            <p:ph type="title"/>
          </p:nvPr>
        </p:nvSpPr>
        <p:spPr>
          <a:xfrm>
            <a:off x="-285784" y="0"/>
            <a:ext cx="9429784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Домашнее задание</a:t>
            </a:r>
            <a:endParaRPr lang="ru-RU" sz="4000" b="1" dirty="0" smtClean="0">
              <a:solidFill>
                <a:srgbClr val="FFC000"/>
              </a:solidFill>
              <a:latin typeface="Monotype Corsiva" pitchFamily="66" charset="0"/>
            </a:endParaRPr>
          </a:p>
        </p:txBody>
      </p:sp>
      <p:pic>
        <p:nvPicPr>
          <p:cNvPr id="16385" name="Picture 1" descr="C:\Users\555\Desktop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72816"/>
            <a:ext cx="3312368" cy="2676723"/>
          </a:xfrm>
          <a:prstGeom prst="rect">
            <a:avLst/>
          </a:prstGeom>
          <a:noFill/>
        </p:spPr>
      </p:pic>
      <p:pic>
        <p:nvPicPr>
          <p:cNvPr id="16386" name="Picture 2" descr="C:\Users\555\Desktop\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772816"/>
            <a:ext cx="2699792" cy="266429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15616" y="4509120"/>
            <a:ext cx="87264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5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27984" y="4509120"/>
            <a:ext cx="7116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4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96089" y="4581128"/>
            <a:ext cx="82586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21431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3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21431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68610" name="Picture 2" descr="C:\Users\Админ\Desktop\Без назван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1772816"/>
            <a:ext cx="2520280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823B"/>
                </a:solidFill>
              </a:rPr>
              <a:t>Оцени себя:</a:t>
            </a:r>
            <a:endParaRPr lang="ru-RU" b="1" dirty="0">
              <a:solidFill>
                <a:srgbClr val="00823B"/>
              </a:solidFill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142984"/>
          <a:ext cx="8229600" cy="496824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114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66739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Баллы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Оценка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6739"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/>
                        <a:t>1</a:t>
                      </a:r>
                      <a:endParaRPr lang="ru-RU" sz="6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/>
                        <a:t>2</a:t>
                      </a:r>
                      <a:endParaRPr lang="ru-RU" sz="6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6739"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/>
                        <a:t>2 - 4</a:t>
                      </a:r>
                      <a:endParaRPr lang="ru-RU" sz="6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/>
                        <a:t>3</a:t>
                      </a:r>
                      <a:endParaRPr lang="ru-RU" sz="6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739"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/>
                        <a:t>5 - 6</a:t>
                      </a:r>
                      <a:endParaRPr lang="ru-RU" sz="6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/>
                        <a:t>4</a:t>
                      </a:r>
                      <a:endParaRPr lang="ru-RU" sz="6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6739"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/>
                        <a:t>7 и более</a:t>
                      </a:r>
                      <a:endParaRPr lang="ru-RU" sz="6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/>
                        <a:t>5</a:t>
                      </a:r>
                      <a:endParaRPr lang="ru-RU" sz="6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Users\555\Desktop\Floating-on-the-wings-of-happiness-speter-25517446-1280-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5" descr="E:\ну это да\рисун\default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501009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491880" y="736248"/>
            <a:ext cx="565212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В какой форме обрабатывает информацию компьютер?</a:t>
            </a:r>
          </a:p>
          <a:p>
            <a:pPr marL="457200" indent="-457200">
              <a:buFontTx/>
              <a:buAutoNum type="arabicPeriod"/>
            </a:pPr>
            <a:r>
              <a:rPr lang="ru-RU" sz="2800" dirty="0" smtClean="0">
                <a:solidFill>
                  <a:srgbClr val="FFC000"/>
                </a:solidFill>
                <a:latin typeface="Georgia" pitchFamily="18" charset="0"/>
              </a:rPr>
              <a:t>Мы с вами вводим информацию в двоичном коде? </a:t>
            </a:r>
          </a:p>
          <a:p>
            <a:pPr marL="457200" indent="-457200"/>
            <a:r>
              <a:rPr lang="ru-RU" sz="2800" dirty="0" smtClean="0">
                <a:solidFill>
                  <a:srgbClr val="FFC000"/>
                </a:solidFill>
                <a:latin typeface="Georgia" pitchFamily="18" charset="0"/>
              </a:rPr>
              <a:t>      А как?</a:t>
            </a:r>
          </a:p>
          <a:p>
            <a:pPr marL="457200" indent="-457200"/>
            <a:r>
              <a:rPr lang="ru-RU" sz="2800" dirty="0" smtClean="0">
                <a:solidFill>
                  <a:srgbClr val="FFC000"/>
                </a:solidFill>
                <a:latin typeface="Georgia" pitchFamily="18" charset="0"/>
              </a:rPr>
              <a:t>3. Что такое процесс дискретизации?</a:t>
            </a:r>
          </a:p>
          <a:p>
            <a:pPr marL="457200" indent="-457200"/>
            <a:r>
              <a:rPr lang="ru-RU" sz="2800" dirty="0" smtClean="0">
                <a:solidFill>
                  <a:srgbClr val="FFC000"/>
                </a:solidFill>
                <a:latin typeface="Georgia" pitchFamily="18" charset="0"/>
              </a:rPr>
              <a:t>4. Какой алфавит называется двоичным? Привести примеры.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58082" y="6215082"/>
            <a:ext cx="13837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По 1 баллу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5" descr="E:\ну это да\рисун\default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2991" y="3356992"/>
            <a:ext cx="3501009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8435280" cy="60487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  <a:latin typeface="Georgia" pitchFamily="18" charset="0"/>
              </a:rPr>
              <a:t>1. Какие технические изобретения в значительной степени повлияли на виды умственного труда?</a:t>
            </a:r>
          </a:p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  <a:latin typeface="Georgia" pitchFamily="18" charset="0"/>
              </a:rPr>
              <a:t>2. Почему </a:t>
            </a:r>
            <a:r>
              <a:rPr lang="en-US" sz="4000" dirty="0" smtClean="0">
                <a:solidFill>
                  <a:srgbClr val="002060"/>
                </a:solidFill>
                <a:latin typeface="Georgia" pitchFamily="18" charset="0"/>
              </a:rPr>
              <a:t> </a:t>
            </a:r>
            <a:r>
              <a:rPr lang="ru-RU" sz="4000" dirty="0" smtClean="0">
                <a:solidFill>
                  <a:srgbClr val="002060"/>
                </a:solidFill>
                <a:latin typeface="Georgia" pitchFamily="18" charset="0"/>
              </a:rPr>
              <a:t>компьютер есть у каждого современного человека?</a:t>
            </a:r>
          </a:p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  <a:latin typeface="Georgia" pitchFamily="18" charset="0"/>
              </a:rPr>
              <a:t>3. Как </a:t>
            </a:r>
            <a:r>
              <a:rPr lang="en-US" sz="4000" dirty="0" smtClean="0">
                <a:solidFill>
                  <a:srgbClr val="002060"/>
                </a:solidFill>
                <a:latin typeface="Georgia" pitchFamily="18" charset="0"/>
              </a:rPr>
              <a:t> </a:t>
            </a:r>
            <a:r>
              <a:rPr lang="ru-RU" sz="4000" dirty="0" smtClean="0">
                <a:solidFill>
                  <a:srgbClr val="002060"/>
                </a:solidFill>
                <a:latin typeface="Georgia" pitchFamily="18" charset="0"/>
              </a:rPr>
              <a:t>нам </a:t>
            </a:r>
            <a:r>
              <a:rPr lang="en-US" sz="4000" dirty="0" smtClean="0">
                <a:solidFill>
                  <a:srgbClr val="002060"/>
                </a:solidFill>
                <a:latin typeface="Georgia" pitchFamily="18" charset="0"/>
              </a:rPr>
              <a:t> </a:t>
            </a:r>
            <a:r>
              <a:rPr lang="ru-RU" sz="4000" dirty="0" smtClean="0">
                <a:solidFill>
                  <a:srgbClr val="002060"/>
                </a:solidFill>
                <a:latin typeface="Georgia" pitchFamily="18" charset="0"/>
              </a:rPr>
              <a:t>может помочь компьютер приготовить домашние задания?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6237312"/>
            <a:ext cx="13837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По 1 баллу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files.torakid.com/articles/111026_1319610408_1875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59632" y="2060848"/>
            <a:ext cx="594906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eorgia" pitchFamily="18" charset="0"/>
              </a:rPr>
              <a:t>Устройства</a:t>
            </a:r>
            <a:br>
              <a:rPr lang="ru-RU" sz="5400" b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eorgia" pitchFamily="18" charset="0"/>
              </a:rPr>
            </a:br>
            <a:r>
              <a:rPr lang="ru-RU" sz="5400" b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eorgia" pitchFamily="18" charset="0"/>
              </a:rPr>
              <a:t>компьютера</a:t>
            </a:r>
            <a:endParaRPr lang="ru-RU" sz="5400" b="1" cap="all" spc="0" dirty="0">
              <a:ln/>
              <a:solidFill>
                <a:srgbClr val="00B05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Тема урока:</a:t>
            </a:r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70916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6000" b="1" dirty="0" smtClean="0">
                <a:ln w="11430"/>
                <a:solidFill>
                  <a:srgbClr val="0038A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«Основные компоненты компьютера и их функции»</a:t>
            </a:r>
            <a:endParaRPr lang="ru-RU" sz="6000" b="1" dirty="0">
              <a:ln w="11430"/>
              <a:solidFill>
                <a:srgbClr val="0038A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58082" y="6215082"/>
            <a:ext cx="10262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1 балл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Цели урока:</a:t>
            </a:r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71612"/>
            <a:ext cx="2257412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Узнать: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Понять: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Научиться: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347864" y="1700808"/>
            <a:ext cx="4643470" cy="15001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1500174"/>
            <a:ext cx="55007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Georgia" pitchFamily="18" charset="0"/>
              </a:rPr>
              <a:t>Основные компоненты компьютера</a:t>
            </a:r>
            <a:endParaRPr lang="ru-RU" sz="32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2636912"/>
            <a:ext cx="65008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Georgia" pitchFamily="18" charset="0"/>
              </a:rPr>
              <a:t>Какие функции они выполняют</a:t>
            </a:r>
            <a:endParaRPr lang="ru-RU" sz="32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1760" y="3645024"/>
            <a:ext cx="65008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Georgia" pitchFamily="18" charset="0"/>
              </a:rPr>
              <a:t>Объединять устройства в группы по характеру выполняемых функций</a:t>
            </a:r>
            <a:endParaRPr lang="ru-RU" sz="32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58082" y="6215082"/>
            <a:ext cx="13837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По 1 баллу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4005064"/>
            <a:ext cx="8229600" cy="1468760"/>
          </a:xfrm>
        </p:spPr>
        <p:txBody>
          <a:bodyPr/>
          <a:lstStyle/>
          <a:p>
            <a:pPr marL="82550" indent="452438">
              <a:buNone/>
            </a:pPr>
            <a:r>
              <a:rPr lang="ru-RU" dirty="0" smtClean="0"/>
              <a:t>В конце урока Вам предстоит определить, функции какого устройства компьютера вы выполняли.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1196752"/>
            <a:ext cx="8229600" cy="1800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группа отвечает за прием информации;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 группа – за передачу информации;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 группа – за хранение информации.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2"/>
          <p:cNvSpPr>
            <a:spLocks noGrp="1"/>
          </p:cNvSpPr>
          <p:nvPr>
            <p:ph type="title"/>
          </p:nvPr>
        </p:nvSpPr>
        <p:spPr>
          <a:xfrm>
            <a:off x="1042988" y="188913"/>
            <a:ext cx="7643812" cy="633412"/>
          </a:xfrm>
        </p:spPr>
        <p:txBody>
          <a:bodyPr>
            <a:noAutofit/>
          </a:bodyPr>
          <a:lstStyle/>
          <a:p>
            <a:pPr eaLnBrk="1" hangingPunct="1"/>
            <a:r>
              <a:rPr lang="ru-RU" sz="4800" dirty="0" smtClean="0">
                <a:latin typeface="Georgia" pitchFamily="18" charset="0"/>
                <a:cs typeface="Arial" charset="0"/>
              </a:rPr>
              <a:t>Компьютер</a:t>
            </a: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000125" y="2000250"/>
            <a:ext cx="79216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2563" algn="just"/>
            <a:r>
              <a:rPr lang="ru-RU" sz="2400" dirty="0">
                <a:latin typeface="Georgia" pitchFamily="18" charset="0"/>
              </a:rPr>
              <a:t>Современный компьютер - универсальное электронное программно управляемое устройство для работы с информацией.</a:t>
            </a:r>
          </a:p>
        </p:txBody>
      </p:sp>
      <p:sp>
        <p:nvSpPr>
          <p:cNvPr id="1029" name="Text Box 6"/>
          <p:cNvSpPr txBox="1">
            <a:spLocks noChangeArrowheads="1"/>
          </p:cNvSpPr>
          <p:nvPr/>
        </p:nvSpPr>
        <p:spPr bwMode="auto">
          <a:xfrm>
            <a:off x="1000125" y="3357563"/>
            <a:ext cx="792162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2563" algn="just"/>
            <a:r>
              <a:rPr lang="ru-RU" sz="2400" dirty="0">
                <a:latin typeface="Georgia" pitchFamily="18" charset="0"/>
              </a:rPr>
              <a:t>Универсальным устройством компьютер называют потому, что может применяться для многих целей – обрабатывать, хранить и передавать информацию, использоваться человеком в разных видах деятельности.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1696</TotalTime>
  <Words>410</Words>
  <Application>Microsoft Office PowerPoint</Application>
  <PresentationFormat>Экран (4:3)</PresentationFormat>
  <Paragraphs>126</Paragraphs>
  <Slides>26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Апекс</vt:lpstr>
      <vt:lpstr>Package</vt:lpstr>
      <vt:lpstr>Слайд 1</vt:lpstr>
      <vt:lpstr>Слайд 2</vt:lpstr>
      <vt:lpstr>Слайд 3</vt:lpstr>
      <vt:lpstr>Слайд 4</vt:lpstr>
      <vt:lpstr>Слайд 5</vt:lpstr>
      <vt:lpstr>Тема урока:</vt:lpstr>
      <vt:lpstr>Цели урока:</vt:lpstr>
      <vt:lpstr>Слайд 8</vt:lpstr>
      <vt:lpstr>Компьютер</vt:lpstr>
      <vt:lpstr>Программный принцип работы компьютера</vt:lpstr>
      <vt:lpstr>Разнообразие современных компьютеров</vt:lpstr>
      <vt:lpstr>Слайд 12</vt:lpstr>
      <vt:lpstr>Слайд 13</vt:lpstr>
      <vt:lpstr>Слайд 14</vt:lpstr>
      <vt:lpstr>Слайд 15</vt:lpstr>
      <vt:lpstr>Слайд 16</vt:lpstr>
      <vt:lpstr>Физкультминутка</vt:lpstr>
      <vt:lpstr>Слайд 18</vt:lpstr>
      <vt:lpstr>Практическая работа</vt:lpstr>
      <vt:lpstr>Тест «Как устроен компьютер»</vt:lpstr>
      <vt:lpstr>Слайд 21</vt:lpstr>
      <vt:lpstr>Слайд 22</vt:lpstr>
      <vt:lpstr>Слайд 23</vt:lpstr>
      <vt:lpstr>Домашнее задание</vt:lpstr>
      <vt:lpstr>Оцени себя: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555</cp:lastModifiedBy>
  <cp:revision>165</cp:revision>
  <dcterms:created xsi:type="dcterms:W3CDTF">2011-03-17T05:35:30Z</dcterms:created>
  <dcterms:modified xsi:type="dcterms:W3CDTF">2017-12-08T20:06:33Z</dcterms:modified>
</cp:coreProperties>
</file>