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7" r:id="rId6"/>
    <p:sldId id="268" r:id="rId7"/>
    <p:sldId id="269" r:id="rId8"/>
    <p:sldId id="270" r:id="rId9"/>
    <p:sldId id="271" r:id="rId10"/>
    <p:sldId id="272" r:id="rId11"/>
    <p:sldId id="261" r:id="rId12"/>
    <p:sldId id="274" r:id="rId13"/>
    <p:sldId id="262" r:id="rId14"/>
    <p:sldId id="275" r:id="rId15"/>
    <p:sldId id="263" r:id="rId16"/>
    <p:sldId id="276" r:id="rId17"/>
    <p:sldId id="264" r:id="rId18"/>
    <p:sldId id="277" r:id="rId19"/>
    <p:sldId id="265" r:id="rId20"/>
    <p:sldId id="278" r:id="rId21"/>
    <p:sldId id="266" r:id="rId22"/>
    <p:sldId id="273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20486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Формы работы по формированию финансовой грамотности младших школьников в рамках внеурочной деятельности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941168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Выполнила:</a:t>
            </a:r>
          </a:p>
          <a:p>
            <a:pPr algn="r"/>
            <a:r>
              <a:rPr lang="ru-RU" sz="2000" dirty="0" err="1" smtClean="0">
                <a:solidFill>
                  <a:schemeClr val="tx1"/>
                </a:solidFill>
              </a:rPr>
              <a:t>Пхенда</a:t>
            </a:r>
            <a:r>
              <a:rPr lang="ru-RU" sz="2000" dirty="0" smtClean="0">
                <a:solidFill>
                  <a:schemeClr val="tx1"/>
                </a:solidFill>
              </a:rPr>
              <a:t> Оксана Павловна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Учитель МБОУ ООШ № 21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</a:rPr>
              <a:t>МО Каневской район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16632"/>
            <a:ext cx="89289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/>
              <a:t>Муниципальное бюджетное общеобразовательное учреждение </a:t>
            </a:r>
          </a:p>
          <a:p>
            <a:pPr algn="ctr"/>
            <a:r>
              <a:rPr lang="ru-RU" sz="1600" dirty="0" smtClean="0"/>
              <a:t>Основная общеобразовательная школа № 21</a:t>
            </a:r>
          </a:p>
          <a:p>
            <a:pPr algn="ctr"/>
            <a:r>
              <a:rPr lang="ru-RU" sz="1600" dirty="0" smtClean="0"/>
              <a:t>имени Героя Социалистического Труда И.Я. Гринько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xmlns="" val="236020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Анимированные презентации по финансовой грамотности</a:t>
            </a:r>
            <a:endParaRPr lang="ru-RU" sz="32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t="4286" b="16428"/>
          <a:stretch>
            <a:fillRect/>
          </a:stretch>
        </p:blipFill>
        <p:spPr bwMode="auto">
          <a:xfrm>
            <a:off x="428596" y="1714488"/>
            <a:ext cx="8321932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«Миллионер»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8547" y="1600200"/>
            <a:ext cx="6986906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5699512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мил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5191161" cy="38933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Acer\Desktop\9.jpeg"/>
          <p:cNvPicPr>
            <a:picLocks noChangeAspect="1" noChangeArrowheads="1"/>
          </p:cNvPicPr>
          <p:nvPr/>
        </p:nvPicPr>
        <p:blipFill>
          <a:blip r:embed="rId4"/>
          <a:srcRect l="7843"/>
          <a:stretch>
            <a:fillRect/>
          </a:stretch>
        </p:blipFill>
        <p:spPr bwMode="auto">
          <a:xfrm>
            <a:off x="5500694" y="1785926"/>
            <a:ext cx="3357553" cy="48577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Тренинг-игра </a:t>
            </a:r>
            <a:r>
              <a:rPr lang="ru-RU" b="1" dirty="0"/>
              <a:t>«Не в деньгах счастье»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171890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28604"/>
            <a:ext cx="8048681" cy="60365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«Путешествие </a:t>
            </a:r>
            <a:r>
              <a:rPr lang="ru-RU" b="1" dirty="0"/>
              <a:t>в мир финансов</a:t>
            </a:r>
            <a:r>
              <a:rPr lang="ru-RU" b="1" dirty="0" smtClean="0"/>
              <a:t>»</a:t>
            </a:r>
            <a:br>
              <a:rPr lang="ru-RU" b="1" dirty="0" smtClean="0"/>
            </a:br>
            <a:r>
              <a:rPr lang="ru-RU" sz="3600" b="1" i="1" dirty="0" smtClean="0"/>
              <a:t>(ребусы и занимательные задачки)</a:t>
            </a:r>
            <a:endParaRPr lang="ru-RU" sz="3600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988840"/>
            <a:ext cx="2906936" cy="21802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88224" y="3857517"/>
            <a:ext cx="2335808" cy="1751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75856" y="2396066"/>
            <a:ext cx="3103893" cy="2327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3485" y="1772816"/>
            <a:ext cx="2119784" cy="1589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2073682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 b="6000"/>
          <a:stretch>
            <a:fillRect/>
          </a:stretch>
        </p:blipFill>
        <p:spPr bwMode="auto">
          <a:xfrm>
            <a:off x="214282" y="214290"/>
            <a:ext cx="4762531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Acer\Desktop\4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6380" y="1285860"/>
            <a:ext cx="3500430" cy="4667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6" name="Picture 4" descr="C:\Users\Acer\Desktop\7.jpeg"/>
          <p:cNvPicPr>
            <a:picLocks noChangeAspect="1" noChangeArrowheads="1"/>
          </p:cNvPicPr>
          <p:nvPr/>
        </p:nvPicPr>
        <p:blipFill>
          <a:blip r:embed="rId5"/>
          <a:srcRect t="9474" b="6315"/>
          <a:stretch>
            <a:fillRect/>
          </a:stretch>
        </p:blipFill>
        <p:spPr bwMode="auto">
          <a:xfrm>
            <a:off x="214282" y="3714751"/>
            <a:ext cx="4714908" cy="29778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Игра «Шаги к успеху"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2305" y="1600200"/>
            <a:ext cx="4579389" cy="4525963"/>
          </a:xfrm>
        </p:spPr>
      </p:pic>
    </p:spTree>
    <p:extLst>
      <p:ext uri="{BB962C8B-B14F-4D97-AF65-F5344CB8AC3E}">
        <p14:creationId xmlns:p14="http://schemas.microsoft.com/office/powerpoint/2010/main" xmlns="" val="27541277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cer\Desktop\14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85728"/>
            <a:ext cx="4829131" cy="36218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 descr="C:\Users\Acer\Desktop\15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1928802"/>
            <a:ext cx="3500462" cy="4667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660232" y="3068960"/>
            <a:ext cx="576064" cy="360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499992" y="4293096"/>
            <a:ext cx="576064" cy="2880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Выставка рисунков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3861048"/>
            <a:ext cx="576064" cy="504056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1534765"/>
            <a:ext cx="7528002" cy="5289451"/>
          </a:xfrm>
        </p:spPr>
      </p:pic>
    </p:spTree>
    <p:extLst>
      <p:ext uri="{BB962C8B-B14F-4D97-AF65-F5344CB8AC3E}">
        <p14:creationId xmlns:p14="http://schemas.microsoft.com/office/powerpoint/2010/main" xmlns="" val="38266858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/>
              <a:t>Развитие человечества происходит настолько быстро и интенсивно, что сложно порой перестраиваться и «выживать» в условиях неблагополучной экономической и финансовой ситуации во всем мире. </a:t>
            </a:r>
          </a:p>
        </p:txBody>
      </p:sp>
    </p:spTree>
    <p:extLst>
      <p:ext uri="{BB962C8B-B14F-4D97-AF65-F5344CB8AC3E}">
        <p14:creationId xmlns:p14="http://schemas.microsoft.com/office/powerpoint/2010/main" xmlns="" val="173431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cer\Desktop\рисунки фин.jpeg"/>
          <p:cNvPicPr>
            <a:picLocks noChangeAspect="1" noChangeArrowheads="1"/>
          </p:cNvPicPr>
          <p:nvPr/>
        </p:nvPicPr>
        <p:blipFill>
          <a:blip r:embed="rId3"/>
          <a:srcRect l="4386" t="7134" r="6140" b="16842"/>
          <a:stretch>
            <a:fillRect/>
          </a:stretch>
        </p:blipFill>
        <p:spPr bwMode="auto">
          <a:xfrm>
            <a:off x="500034" y="571480"/>
            <a:ext cx="8183498" cy="52149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868958"/>
          </a:xfrm>
        </p:spPr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1800" dirty="0"/>
              <a:t>Дети – наше будущее, и мы должны привить им основы финансовой культуры, познакомить с основными правилами личного финансового планирования и финансовой безопасности, чтобы завтра им было легче вступить во взрослую </a:t>
            </a:r>
            <a:r>
              <a:rPr lang="ru-RU" sz="1800" dirty="0" smtClean="0"/>
              <a:t>жизнь.</a:t>
            </a:r>
            <a:endParaRPr lang="ru-RU" sz="1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484785"/>
            <a:ext cx="9144000" cy="5373216"/>
          </a:xfrm>
        </p:spPr>
      </p:pic>
    </p:spTree>
    <p:extLst>
      <p:ext uri="{BB962C8B-B14F-4D97-AF65-F5344CB8AC3E}">
        <p14:creationId xmlns:p14="http://schemas.microsoft.com/office/powerpoint/2010/main" xmlns="" val="33067439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ФИНАНСОВАЯ ГРАМОТНОСТЬ </a:t>
            </a:r>
            <a:br>
              <a:rPr lang="ru-RU" sz="2000" b="1" dirty="0" smtClean="0"/>
            </a:br>
            <a:r>
              <a:rPr lang="ru-RU" sz="2000" dirty="0" smtClean="0"/>
              <a:t>совокупность </a:t>
            </a:r>
            <a:r>
              <a:rPr lang="ru-RU" sz="2000" dirty="0"/>
              <a:t>знаний, навыков, умений и установок в финансовой сфере и личностных социально-педагогических характеристик, </a:t>
            </a:r>
            <a:r>
              <a:rPr lang="ru-RU" sz="2000" dirty="0" err="1"/>
              <a:t>сформированность</a:t>
            </a:r>
            <a:r>
              <a:rPr lang="ru-RU" sz="2000" dirty="0"/>
              <a:t> которых определяет способность и готовность человека продуктивно выполнять различные социально-экономические роли: домохозяина, инвестора, заемщика, налогоплательщика и т. д. 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2348880"/>
            <a:ext cx="8229600" cy="4653136"/>
          </a:xfrm>
        </p:spPr>
      </p:pic>
    </p:spTree>
    <p:extLst>
      <p:ext uri="{BB962C8B-B14F-4D97-AF65-F5344CB8AC3E}">
        <p14:creationId xmlns:p14="http://schemas.microsoft.com/office/powerpoint/2010/main" xmlns="" val="7615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891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Acer\Desktop\038.jpg"/>
          <p:cNvPicPr/>
          <p:nvPr/>
        </p:nvPicPr>
        <p:blipFill>
          <a:blip r:embed="rId2"/>
          <a:srcRect l="4708" t="1966" r="5139" b="1965"/>
          <a:stretch>
            <a:fillRect/>
          </a:stretch>
        </p:blipFill>
        <p:spPr bwMode="auto">
          <a:xfrm>
            <a:off x="428596" y="214290"/>
            <a:ext cx="828680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Цели изучения курса </a:t>
            </a:r>
            <a:br>
              <a:rPr lang="ru-RU" sz="3600" b="1" dirty="0" smtClean="0"/>
            </a:br>
            <a:r>
              <a:rPr lang="ru-RU" sz="3600" b="1" dirty="0" smtClean="0"/>
              <a:t>«Финансовая грамотность»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Развитие основ экономического образа мышления;</a:t>
            </a:r>
          </a:p>
          <a:p>
            <a:r>
              <a:rPr lang="ru-RU" dirty="0" smtClean="0"/>
              <a:t>Воспитание ответственного и грамотного финансового поведения;</a:t>
            </a:r>
          </a:p>
          <a:p>
            <a:r>
              <a:rPr lang="ru-RU" dirty="0" smtClean="0"/>
              <a:t>Развитие учебно-познавательного интереса в области экономических отношений в семье;</a:t>
            </a:r>
          </a:p>
          <a:p>
            <a:r>
              <a:rPr lang="ru-RU" dirty="0" smtClean="0"/>
              <a:t>Формирование опыта применения полученных знаний и умений для решения элементарных вопросов в области экономики семьи, а также для выполнения учебно-исследовательской и проектной деятельности.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cer\Desktop\hello_html_6fdca27a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572132" y="1785926"/>
            <a:ext cx="2733792" cy="4786604"/>
          </a:xfrm>
          <a:prstGeom prst="rect">
            <a:avLst/>
          </a:prstGeom>
          <a:noFill/>
        </p:spPr>
      </p:pic>
      <p:pic>
        <p:nvPicPr>
          <p:cNvPr id="1027" name="Picture 3" descr="D:\Scan_20211206_10144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1928802"/>
            <a:ext cx="3276570" cy="4630803"/>
          </a:xfrm>
          <a:prstGeom prst="rect">
            <a:avLst/>
          </a:prstGeom>
          <a:ln w="9525" cap="sq">
            <a:solidFill>
              <a:srgbClr val="92D05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28435"/>
            <a:ext cx="8928992" cy="181595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УМК «Финансовая грамотность»</a:t>
            </a:r>
            <a:endParaRPr lang="ru-RU" dirty="0"/>
          </a:p>
        </p:txBody>
      </p:sp>
      <p:pic>
        <p:nvPicPr>
          <p:cNvPr id="2050" name="Picture 2" descr="C:\Users\Acer\Desktop\фг2.jpe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22"/>
            <a:ext cx="3714776" cy="4953035"/>
          </a:xfrm>
          <a:prstGeom prst="rect">
            <a:avLst/>
          </a:prstGeom>
          <a:ln w="9525" cap="sq">
            <a:solidFill>
              <a:schemeClr val="accent3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51" name="Picture 3" descr="C:\Users\Acer\Desktop\фг1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47010" y="1214422"/>
            <a:ext cx="3696916" cy="4929222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Азбука финансовой грамотности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075" name="Рисунок 4"/>
          <p:cNvPicPr>
            <a:picLocks noChangeAspect="1" noChangeArrowheads="1"/>
          </p:cNvPicPr>
          <p:nvPr/>
        </p:nvPicPr>
        <p:blipFill>
          <a:blip r:embed="rId3"/>
          <a:srcRect t="4710" b="5809"/>
          <a:stretch>
            <a:fillRect/>
          </a:stretch>
        </p:blipFill>
        <p:spPr bwMode="auto">
          <a:xfrm>
            <a:off x="928662" y="1714488"/>
            <a:ext cx="728667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194</Words>
  <Application>Microsoft Office PowerPoint</Application>
  <PresentationFormat>Экран (4:3)</PresentationFormat>
  <Paragraphs>24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Формы работы по формированию финансовой грамотности младших школьников в рамках внеурочной деятельности</vt:lpstr>
      <vt:lpstr>Развитие человечества происходит настолько быстро и интенсивно, что сложно порой перестраиваться и «выживать» в условиях неблагополучной экономической и финансовой ситуации во всем мире. </vt:lpstr>
      <vt:lpstr>ФИНАНСОВАЯ ГРАМОТНОСТЬ  совокупность знаний, навыков, умений и установок в финансовой сфере и личностных социально-педагогических характеристик, сформированность которых определяет способность и готовность человека продуктивно выполнять различные социально-экономические роли: домохозяина, инвестора, заемщика, налогоплательщика и т. д. </vt:lpstr>
      <vt:lpstr>Слайд 4</vt:lpstr>
      <vt:lpstr>Слайд 5</vt:lpstr>
      <vt:lpstr>Цели изучения курса  «Финансовая грамотность»</vt:lpstr>
      <vt:lpstr>Слайд 7</vt:lpstr>
      <vt:lpstr>УМК «Финансовая грамотность»</vt:lpstr>
      <vt:lpstr>Азбука финансовой грамотности</vt:lpstr>
      <vt:lpstr>Анимированные презентации по финансовой грамотности</vt:lpstr>
      <vt:lpstr>«Миллионер»</vt:lpstr>
      <vt:lpstr>Слайд 12</vt:lpstr>
      <vt:lpstr>Тренинг-игра «Не в деньгах счастье»</vt:lpstr>
      <vt:lpstr>Слайд 14</vt:lpstr>
      <vt:lpstr>«Путешествие в мир финансов» (ребусы и занимательные задачки)</vt:lpstr>
      <vt:lpstr>Слайд 16</vt:lpstr>
      <vt:lpstr>Игра «Шаги к успеху"</vt:lpstr>
      <vt:lpstr>Слайд 18</vt:lpstr>
      <vt:lpstr>Выставка рисунков</vt:lpstr>
      <vt:lpstr>Слайд 20</vt:lpstr>
      <vt:lpstr> Дети – наше будущее, и мы должны привить им основы финансовой культуры, познакомить с основными правилами личного финансового планирования и финансовой безопасности, чтобы завтра им было легче вступить во взрослую жизнь.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 работы по формированию финансовой грамотности младших школьников в рамках внеурочной деятельности</dc:title>
  <dc:creator>Admin</dc:creator>
  <cp:lastModifiedBy>Acer</cp:lastModifiedBy>
  <cp:revision>10</cp:revision>
  <dcterms:created xsi:type="dcterms:W3CDTF">2021-12-05T16:59:14Z</dcterms:created>
  <dcterms:modified xsi:type="dcterms:W3CDTF">2021-12-06T17:00:57Z</dcterms:modified>
</cp:coreProperties>
</file>