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249FE-68B2-426C-B19C-4326873E2161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B07C-6F83-4FAA-B450-EB47CF018F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hyperlink" Target="mailto:nucolovo@inbox.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 rot="5400000">
            <a:off x="6899275" y="3716338"/>
            <a:ext cx="7443787" cy="1222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42852"/>
            <a:ext cx="2428892" cy="584775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Планеты солнечной системы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0"/>
            <a:ext cx="2786050" cy="160043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Богатый дидактический материал: аудио- и видеозаписи,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материалы, карточки для групповой работы, позволили педагогу и детям потратить время занятия с пользой для общения.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6116" y="1643050"/>
            <a:ext cx="2714644" cy="375487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Задачи, обозначенные педагогом, охватывают вопросы обучения, развития и воспитания  обучающихся. Занятие включает в себя 9 этапов: организационный момент, п</a:t>
            </a:r>
            <a:r>
              <a:rPr lang="ru-RU" sz="1400" dirty="0" smtClean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одведение к теме занятия, определение темы 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постановка целей </a:t>
            </a:r>
            <a:r>
              <a:rPr lang="ru-RU" sz="1400" dirty="0" smtClean="0">
                <a:solidFill>
                  <a:srgbClr val="0D0D0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занятия совместно с детьми, актуализация знаний,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первичное усвоение новых знаний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первичное проверка понимания, динамическая пауза, первичное закрепление,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усвоения, осуждение допущенных ошибок и их коррекция, 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подведение итогов.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714356"/>
            <a:ext cx="2571768" cy="6140142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подготовлен учителем английского языка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Косиновой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Н.И. Количество обучающихся в классе – 14.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характеризуются активным, устойчивым, глубоким и осознанным мышлением и интеллектуальной активностью. Уровень коммуникативной и информационной компетенций соответствуют уровню их учебных возможностей. Следовательно, обучающиеся характеризуются высокой учебной мотивацией. Они  всегда активны и участвуют  в деятельности на уроке и во внеурочных мероприятиях с интересом. Навыки учебного труда у обучающихся сформированы. Взаимоотношения между детьми в основном доброжелательные, что показывает регулярная работа в парах и группах.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5074" y="4714884"/>
            <a:ext cx="2714612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достигнута, все поставленные задачи выполнены. Выбранные педагогом методы, дидактический материал, технические средства соответствуют возрасту детей и отвечают их интересам.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6" name="Picture 2" descr="C:\Documents and Settings\Admin\Рабочий стол\никита\How many planets are there in the Solar System.ogg_20121121_142534.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14290"/>
            <a:ext cx="1785950" cy="1339462"/>
          </a:xfrm>
          <a:prstGeom prst="rect">
            <a:avLst/>
          </a:prstGeom>
          <a:noFill/>
        </p:spPr>
      </p:pic>
      <p:pic>
        <p:nvPicPr>
          <p:cNvPr id="20" name="Рисунок 1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857364"/>
            <a:ext cx="2605083" cy="24288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500702"/>
            <a:ext cx="1928826" cy="12049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715140" y="2357430"/>
            <a:ext cx="2143140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Е- </a:t>
            </a:r>
            <a:r>
              <a:rPr lang="ru-RU" dirty="0" err="1" smtClean="0">
                <a:solidFill>
                  <a:schemeClr val="tx1"/>
                </a:solidFill>
              </a:rPr>
              <a:t>mail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u="sng" dirty="0" err="1" smtClean="0">
                <a:solidFill>
                  <a:schemeClr val="tx1"/>
                </a:solidFill>
                <a:hlinkClick r:id="rId2"/>
              </a:rPr>
              <a:t>nucolovo</a:t>
            </a:r>
            <a:r>
              <a:rPr lang="ru-RU" u="sng" dirty="0" smtClean="0">
                <a:solidFill>
                  <a:schemeClr val="tx1"/>
                </a:solidFill>
                <a:hlinkClick r:id="rId2"/>
              </a:rPr>
              <a:t>@</a:t>
            </a:r>
            <a:r>
              <a:rPr lang="en-US" u="sng" dirty="0" smtClean="0">
                <a:solidFill>
                  <a:schemeClr val="tx1"/>
                </a:solidFill>
                <a:hlinkClick r:id="rId2"/>
              </a:rPr>
              <a:t>inbox</a:t>
            </a:r>
            <a:r>
              <a:rPr lang="ru-RU" u="sng" dirty="0" smtClean="0">
                <a:solidFill>
                  <a:schemeClr val="tx1"/>
                </a:solidFill>
                <a:hlinkClick r:id="rId2"/>
              </a:rPr>
              <a:t>.</a:t>
            </a:r>
            <a:r>
              <a:rPr lang="en-US" u="sng" dirty="0" err="1" smtClean="0">
                <a:solidFill>
                  <a:schemeClr val="tx1"/>
                </a:solidFill>
                <a:hlinkClick r:id="rId2"/>
              </a:rPr>
              <a:t>ru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57950" y="5214950"/>
            <a:ext cx="2643206" cy="147732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Автор урока:</a:t>
            </a:r>
          </a:p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Косинова</a:t>
            </a:r>
            <a:r>
              <a:rPr lang="ru-RU" b="1" dirty="0" smtClean="0">
                <a:solidFill>
                  <a:schemeClr val="tx1"/>
                </a:solidFill>
              </a:rPr>
              <a:t> Наталья </a:t>
            </a:r>
            <a:r>
              <a:rPr lang="ru-RU" b="1" dirty="0" smtClean="0">
                <a:solidFill>
                  <a:schemeClr val="tx1"/>
                </a:solidFill>
              </a:rPr>
              <a:t>Ивановна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ОГБОУ «</a:t>
            </a:r>
            <a:r>
              <a:rPr lang="ru-RU" b="1" dirty="0" err="1" smtClean="0">
                <a:solidFill>
                  <a:schemeClr val="tx1"/>
                </a:solidFill>
              </a:rPr>
              <a:t>Новоуколовская</a:t>
            </a:r>
            <a:r>
              <a:rPr lang="ru-RU" b="1" dirty="0" smtClean="0">
                <a:solidFill>
                  <a:schemeClr val="tx1"/>
                </a:solidFill>
              </a:rPr>
              <a:t> СОШ»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3071810"/>
            <a:ext cx="2428860" cy="58477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Проектная работа «Солнечная система»</a:t>
            </a:r>
          </a:p>
        </p:txBody>
      </p:sp>
      <p:pic>
        <p:nvPicPr>
          <p:cNvPr id="11" name="Picture 15" descr="IMG_35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5072074"/>
            <a:ext cx="2071702" cy="155403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071810"/>
            <a:ext cx="1416556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 descr="IMG_08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571480"/>
            <a:ext cx="23784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428992" y="2000240"/>
            <a:ext cx="2571768" cy="309315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Мастерство учителя на уроке заключается  главным образом в умелом владении  методикой обучения и воспитания, творческом применении передового педагогического опыта, рациональном руководстве познавательной и практической деятельностью учащихся, их интеллектуальным развитием</a:t>
            </a:r>
            <a:r>
              <a:rPr lang="ru-RU" sz="1400" dirty="0" smtClean="0"/>
              <a:t>. 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static.eva.ru/eva/40000-50000/46182/contest/3255783311138813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57166"/>
            <a:ext cx="1990799" cy="2427803"/>
          </a:xfrm>
          <a:prstGeom prst="rect">
            <a:avLst/>
          </a:prstGeom>
          <a:noFill/>
        </p:spPr>
      </p:pic>
      <p:pic>
        <p:nvPicPr>
          <p:cNvPr id="1032" name="Picture 8" descr="http://s40.radikal.ru/i090/1101/3f/8116c31a208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143380"/>
            <a:ext cx="2809852" cy="2081047"/>
          </a:xfrm>
          <a:prstGeom prst="rect">
            <a:avLst/>
          </a:prstGeom>
          <a:noFill/>
        </p:spPr>
      </p:pic>
      <p:pic>
        <p:nvPicPr>
          <p:cNvPr id="17" name="Picture 3" descr="G:\папки\фото кружок\Изображение 1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285728"/>
            <a:ext cx="2095506" cy="1571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233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пк</cp:lastModifiedBy>
  <cp:revision>32</cp:revision>
  <dcterms:created xsi:type="dcterms:W3CDTF">2012-11-15T15:23:29Z</dcterms:created>
  <dcterms:modified xsi:type="dcterms:W3CDTF">2022-12-28T00:22:28Z</dcterms:modified>
</cp:coreProperties>
</file>