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notesMasterIdLst>
    <p:notesMasterId r:id="rId21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43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6F1A68AC-8F6B-4F5D-BCF4-F4C37113AD7F}" type="datetimeFigureOut">
              <a:rPr lang="ru-RU"/>
              <a:pPr>
                <a:defRPr/>
              </a:pPr>
              <a:t>18.05.2020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554F38CA-4F15-483F-9EEC-C7D7A336A17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4625430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362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15363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DB3B175B-B52E-4649-8770-A3552C8E3F9F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410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17411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25730C50-D493-44E1-8D7F-F81E16930667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7650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27651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CEE9DE9E-9205-481A-86BB-618B9C66B8EE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11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Овал 8"/>
          <p:cNvSpPr/>
          <p:nvPr/>
        </p:nvSpPr>
        <p:spPr>
          <a:xfrm>
            <a:off x="1157288" y="1344613"/>
            <a:ext cx="63500" cy="65087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6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576E59CE-8942-4F83-A10F-3908734A87AF}" type="datetimeFigureOut">
              <a:rPr lang="ru-RU"/>
              <a:pPr>
                <a:defRPr/>
              </a:pPr>
              <a:t>18.05.2020</a:t>
            </a:fld>
            <a:endParaRPr lang="ru-RU"/>
          </a:p>
        </p:txBody>
      </p:sp>
      <p:sp>
        <p:nvSpPr>
          <p:cNvPr id="7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2F4858B4-DE1E-4C4D-9367-F84DB159DED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3D2F5C-D364-45DC-9CD4-FDF1031A1C07}" type="datetimeFigureOut">
              <a:rPr lang="ru-RU"/>
              <a:pPr>
                <a:defRPr/>
              </a:pPr>
              <a:t>18.05.2020</a:t>
            </a:fld>
            <a:endParaRPr lang="ru-RU"/>
          </a:p>
        </p:txBody>
      </p:sp>
      <p:sp>
        <p:nvSpPr>
          <p:cNvPr id="5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FB2F56-0E7D-4AE7-8205-08D40181A01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540A1D-C1BF-4FC0-82EE-A34475B33746}" type="datetimeFigureOut">
              <a:rPr lang="ru-RU"/>
              <a:pPr>
                <a:defRPr/>
              </a:pPr>
              <a:t>18.05.2020</a:t>
            </a:fld>
            <a:endParaRPr lang="ru-RU"/>
          </a:p>
        </p:txBody>
      </p:sp>
      <p:sp>
        <p:nvSpPr>
          <p:cNvPr id="5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2ABE25-6F1F-4177-ACEE-92A86FEADD7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A6A38F-2825-48E5-B19B-C6595272EAD3}" type="datetimeFigureOut">
              <a:rPr lang="ru-RU"/>
              <a:pPr>
                <a:defRPr/>
              </a:pPr>
              <a:t>18.05.2020</a:t>
            </a:fld>
            <a:endParaRPr lang="ru-RU"/>
          </a:p>
        </p:txBody>
      </p:sp>
      <p:sp>
        <p:nvSpPr>
          <p:cNvPr id="5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1BE6C6-9CD3-442B-9D62-12702AB3371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6"/>
          <p:cNvSpPr/>
          <p:nvPr/>
        </p:nvSpPr>
        <p:spPr>
          <a:xfrm>
            <a:off x="2282825" y="0"/>
            <a:ext cx="6858000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Прямоугольник 9"/>
          <p:cNvSpPr/>
          <p:nvPr/>
        </p:nvSpPr>
        <p:spPr bwMode="invGray">
          <a:xfrm>
            <a:off x="2286000" y="0"/>
            <a:ext cx="76200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Овал 8"/>
          <p:cNvSpPr/>
          <p:nvPr/>
        </p:nvSpPr>
        <p:spPr>
          <a:xfrm>
            <a:off x="2408238" y="2746375"/>
            <a:ext cx="63500" cy="63500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6E95C3AE-DD1B-4431-88C5-F76505E1E661}" type="datetimeFigureOut">
              <a:rPr lang="ru-RU"/>
              <a:pPr>
                <a:defRPr/>
              </a:pPr>
              <a:t>18.05.2020</a:t>
            </a:fld>
            <a:endParaRPr lang="ru-RU"/>
          </a:p>
        </p:txBody>
      </p:sp>
      <p:sp>
        <p:nvSpPr>
          <p:cNvPr id="9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10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2A7BDDA9-0028-454C-9408-4CC7AFFA766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102AEB-2A76-4B73-8A4A-24F79B2411F5}" type="datetimeFigureOut">
              <a:rPr lang="ru-RU"/>
              <a:pPr>
                <a:defRPr/>
              </a:pPr>
              <a:t>18.05.2020</a:t>
            </a:fld>
            <a:endParaRPr lang="ru-RU"/>
          </a:p>
        </p:txBody>
      </p:sp>
      <p:sp>
        <p:nvSpPr>
          <p:cNvPr id="6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393364-B570-4B85-A2C0-748BF6595FB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/>
          <a:lstStyle>
            <a:lvl1pPr algn="ctr">
              <a:defRPr sz="4500" b="1" cap="none" baseline="0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442E7722-CC61-4E19-B77E-2166B6B9FB4D}" type="datetimeFigureOut">
              <a:rPr lang="ru-RU"/>
              <a:pPr>
                <a:defRPr/>
              </a:pPr>
              <a:t>18.05.2020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6F8EB5E4-6B23-47A2-A1C7-54FA5911CAA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E23CD0-6886-4F64-A182-1D2D2CFB8B92}" type="datetimeFigureOut">
              <a:rPr lang="ru-RU"/>
              <a:pPr>
                <a:defRPr/>
              </a:pPr>
              <a:t>18.05.2020</a:t>
            </a:fld>
            <a:endParaRPr lang="ru-RU"/>
          </a:p>
        </p:txBody>
      </p:sp>
      <p:sp>
        <p:nvSpPr>
          <p:cNvPr id="4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57EF56-B6D6-41FF-BDF5-5DFF654DEF5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4"/>
          <p:cNvSpPr/>
          <p:nvPr/>
        </p:nvSpPr>
        <p:spPr>
          <a:xfrm>
            <a:off x="1014413" y="0"/>
            <a:ext cx="8129587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" name="Прямоугольник 5"/>
          <p:cNvSpPr/>
          <p:nvPr/>
        </p:nvSpPr>
        <p:spPr bwMode="invGray">
          <a:xfrm>
            <a:off x="1014413" y="0"/>
            <a:ext cx="73025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4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0065AD1B-6E9D-4533-9CF1-523274DD6AC7}" type="datetimeFigureOut">
              <a:rPr lang="ru-RU"/>
              <a:pPr>
                <a:defRPr/>
              </a:pPr>
              <a:t>18.05.2020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4E989CC5-76E9-4855-B348-E23408BD780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D2CA2947-B21E-4230-A447-DC596D1B5548}" type="datetimeFigureOut">
              <a:rPr lang="ru-RU"/>
              <a:pPr>
                <a:defRPr/>
              </a:pPr>
              <a:t>18.05.2020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30353E88-0106-487E-9608-26E9A27CDB6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tIns="274320">
            <a:normAutofit/>
          </a:bodyPr>
          <a:lstStyle>
            <a:extLst/>
          </a:lstStyle>
          <a:p>
            <a:pPr indent="-283464" fontAlgn="auto">
              <a:lnSpc>
                <a:spcPts val="3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defRPr/>
            </a:pPr>
            <a:endParaRPr lang="en-US" sz="3200">
              <a:latin typeface="+mn-lt"/>
            </a:endParaRPr>
          </a:p>
        </p:txBody>
      </p:sp>
      <p:sp>
        <p:nvSpPr>
          <p:cNvPr id="6" name="Блок-схема: процесс 8"/>
          <p:cNvSpPr/>
          <p:nvPr/>
        </p:nvSpPr>
        <p:spPr>
          <a:xfrm rot="19468671">
            <a:off x="396875" y="954088"/>
            <a:ext cx="685800" cy="204787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Блок-схема: процесс 9"/>
          <p:cNvSpPr/>
          <p:nvPr/>
        </p:nvSpPr>
        <p:spPr>
          <a:xfrm rot="2103354" flipH="1">
            <a:off x="5003800" y="936625"/>
            <a:ext cx="649288" cy="204788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tIns="274320">
            <a:normAutofit/>
          </a:bodyPr>
          <a:lstStyle>
            <a:lvl1pPr indent="0">
              <a:buNone/>
              <a:defRPr sz="3200"/>
            </a:lvl1pPr>
            <a:extLst/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6F82261F-E3D9-49AA-92CD-F02FCD562331}" type="datetimeFigureOut">
              <a:rPr lang="ru-RU"/>
              <a:pPr>
                <a:defRPr/>
              </a:pPr>
              <a:t>18.05.2020</a:t>
            </a:fld>
            <a:endParaRPr lang="ru-RU"/>
          </a:p>
        </p:txBody>
      </p:sp>
      <p:sp>
        <p:nvSpPr>
          <p:cNvPr id="9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10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F6BFDB67-CF8E-433B-B88E-E2BA949E2D4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75" y="-815975"/>
            <a:ext cx="1638300" cy="1638300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Овал 7"/>
          <p:cNvSpPr/>
          <p:nvPr/>
        </p:nvSpPr>
        <p:spPr>
          <a:xfrm>
            <a:off x="168275" y="20638"/>
            <a:ext cx="1703388" cy="1703387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25" y="0"/>
            <a:ext cx="8131175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100" y="274638"/>
            <a:ext cx="749935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33" name="Текст 8"/>
          <p:cNvSpPr>
            <a:spLocks noGrp="1"/>
          </p:cNvSpPr>
          <p:nvPr>
            <p:ph type="body" idx="1"/>
          </p:nvPr>
        </p:nvSpPr>
        <p:spPr bwMode="auto">
          <a:xfrm>
            <a:off x="1435100" y="1447800"/>
            <a:ext cx="7499350" cy="48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bg2">
                    <a:shade val="50000"/>
                    <a:satMod val="200000"/>
                  </a:schemeClr>
                </a:solidFill>
                <a:latin typeface="+mn-lt"/>
              </a:defRPr>
            </a:lvl1pPr>
            <a:extLst/>
          </a:lstStyle>
          <a:p>
            <a:pPr>
              <a:defRPr/>
            </a:pPr>
            <a:fld id="{9D1BEB9B-DBFF-444F-AD49-3CCF9D2D427A}" type="datetimeFigureOut">
              <a:rPr lang="ru-RU"/>
              <a:pPr>
                <a:defRPr/>
              </a:pPr>
              <a:t>18.05.2020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  <a:latin typeface="+mn-lt"/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775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bg2">
                    <a:shade val="50000"/>
                    <a:satMod val="200000"/>
                  </a:schemeClr>
                </a:solidFill>
                <a:effectLst/>
                <a:latin typeface="+mn-lt"/>
              </a:defRPr>
            </a:lvl1pPr>
            <a:extLst/>
          </a:lstStyle>
          <a:p>
            <a:pPr>
              <a:defRPr/>
            </a:pPr>
            <a:fld id="{A1C3CF25-BDE7-4665-B6E7-930C5C0EC9A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413" y="0"/>
            <a:ext cx="73025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0" r:id="rId1"/>
    <p:sldLayoutId id="2147483719" r:id="rId2"/>
    <p:sldLayoutId id="2147483721" r:id="rId3"/>
    <p:sldLayoutId id="2147483718" r:id="rId4"/>
    <p:sldLayoutId id="2147483722" r:id="rId5"/>
    <p:sldLayoutId id="2147483717" r:id="rId6"/>
    <p:sldLayoutId id="2147483723" r:id="rId7"/>
    <p:sldLayoutId id="2147483724" r:id="rId8"/>
    <p:sldLayoutId id="2147483725" r:id="rId9"/>
    <p:sldLayoutId id="2147483716" r:id="rId10"/>
    <p:sldLayoutId id="2147483715" r:id="rId11"/>
  </p:sldLayoutIdLst>
  <p:txStyles>
    <p:titleStyle>
      <a:lvl1pPr algn="l" rtl="0" fontAlgn="base">
        <a:spcBef>
          <a:spcPct val="0"/>
        </a:spcBef>
        <a:spcAft>
          <a:spcPct val="0"/>
        </a:spcAft>
        <a:defRPr sz="4300" kern="1200">
          <a:solidFill>
            <a:srgbClr val="495A74"/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300">
          <a:solidFill>
            <a:srgbClr val="495A74"/>
          </a:solidFill>
          <a:latin typeface="Times New Roman" pitchFamily="18" charset="0"/>
        </a:defRPr>
      </a:lvl2pPr>
      <a:lvl3pPr algn="l" rtl="0" fontAlgn="base">
        <a:spcBef>
          <a:spcPct val="0"/>
        </a:spcBef>
        <a:spcAft>
          <a:spcPct val="0"/>
        </a:spcAft>
        <a:defRPr sz="4300">
          <a:solidFill>
            <a:srgbClr val="495A74"/>
          </a:solidFill>
          <a:latin typeface="Times New Roman" pitchFamily="18" charset="0"/>
        </a:defRPr>
      </a:lvl3pPr>
      <a:lvl4pPr algn="l" rtl="0" fontAlgn="base">
        <a:spcBef>
          <a:spcPct val="0"/>
        </a:spcBef>
        <a:spcAft>
          <a:spcPct val="0"/>
        </a:spcAft>
        <a:defRPr sz="4300">
          <a:solidFill>
            <a:srgbClr val="495A74"/>
          </a:solidFill>
          <a:latin typeface="Times New Roman" pitchFamily="18" charset="0"/>
        </a:defRPr>
      </a:lvl4pPr>
      <a:lvl5pPr algn="l" rtl="0" fontAlgn="base">
        <a:spcBef>
          <a:spcPct val="0"/>
        </a:spcBef>
        <a:spcAft>
          <a:spcPct val="0"/>
        </a:spcAft>
        <a:defRPr sz="4300">
          <a:solidFill>
            <a:srgbClr val="495A74"/>
          </a:solidFill>
          <a:latin typeface="Times New Roman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300">
          <a:solidFill>
            <a:srgbClr val="495A74"/>
          </a:solidFill>
          <a:latin typeface="Times New Roman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300">
          <a:solidFill>
            <a:srgbClr val="495A74"/>
          </a:solidFill>
          <a:latin typeface="Times New Roman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300">
          <a:solidFill>
            <a:srgbClr val="495A74"/>
          </a:solidFill>
          <a:latin typeface="Times New Roman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300">
          <a:solidFill>
            <a:srgbClr val="495A74"/>
          </a:solidFill>
          <a:latin typeface="Times New Roman" pitchFamily="18" charset="0"/>
        </a:defRPr>
      </a:lvl9pPr>
      <a:extLst/>
    </p:titleStyle>
    <p:bodyStyle>
      <a:lvl1pPr marL="365125" indent="-282575" algn="l" rtl="0" fontAlgn="base">
        <a:spcBef>
          <a:spcPts val="600"/>
        </a:spcBef>
        <a:spcAft>
          <a:spcPct val="0"/>
        </a:spcAft>
        <a:buClr>
          <a:schemeClr val="accent1"/>
        </a:buClr>
        <a:buSzPct val="80000"/>
        <a:buFont typeface="Wingdings 2" pitchFamily="18" charset="2"/>
        <a:buChar char="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36538" algn="l" rtl="0" fontAlgn="base">
        <a:spcBef>
          <a:spcPts val="550"/>
        </a:spcBef>
        <a:spcAft>
          <a:spcPct val="0"/>
        </a:spcAft>
        <a:buClr>
          <a:schemeClr val="accent1"/>
        </a:buClr>
        <a:buFont typeface="Verdana" pitchFamily="34" charset="0"/>
        <a:buChar char="◦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5825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6963" indent="-173038" algn="l" rtl="0" fontAlgn="base">
        <a:spcBef>
          <a:spcPct val="20000"/>
        </a:spcBef>
        <a:spcAft>
          <a:spcPct val="0"/>
        </a:spcAft>
        <a:buClr>
          <a:srgbClr val="FEB80A"/>
        </a:buClr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6988" indent="-182563" algn="l" rtl="0" fontAlgn="base">
        <a:spcBef>
          <a:spcPct val="20000"/>
        </a:spcBef>
        <a:spcAft>
          <a:spcPct val="0"/>
        </a:spcAft>
        <a:buClr>
          <a:srgbClr val="00ADDC"/>
        </a:buClr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8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3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7" Type="http://schemas.openxmlformats.org/officeDocument/2006/relationships/image" Target="../media/image43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2.jpeg"/><Relationship Id="rId5" Type="http://schemas.openxmlformats.org/officeDocument/2006/relationships/image" Target="../media/image41.jpeg"/><Relationship Id="rId4" Type="http://schemas.openxmlformats.org/officeDocument/2006/relationships/image" Target="../media/image40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14414" y="2000240"/>
            <a:ext cx="7406640" cy="1472184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ru-RU" dirty="0" smtClean="0"/>
              <a:t>Особенности русского национального костюма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286250" y="4714875"/>
            <a:ext cx="4621213" cy="1214438"/>
          </a:xfrm>
        </p:spPr>
        <p:txBody>
          <a:bodyPr>
            <a:normAutofit/>
          </a:bodyPr>
          <a:lstStyle/>
          <a:p>
            <a:pPr algn="r" fontAlgn="auto">
              <a:spcAft>
                <a:spcPts val="0"/>
              </a:spcAft>
              <a:buFont typeface="Wingdings 2"/>
              <a:buNone/>
              <a:defRPr/>
            </a:pPr>
            <a:r>
              <a:rPr lang="ru-RU" sz="2400" dirty="0" smtClean="0"/>
              <a:t>Подготовила : Кудрявец О.Г</a:t>
            </a:r>
          </a:p>
          <a:p>
            <a:pPr algn="r" fontAlgn="auto">
              <a:spcAft>
                <a:spcPts val="0"/>
              </a:spcAft>
              <a:buFont typeface="Wingdings 2"/>
              <a:buNone/>
              <a:defRPr/>
            </a:pPr>
            <a:r>
              <a:rPr lang="ru-RU" sz="2400" dirty="0" smtClean="0"/>
              <a:t>концертмейстер</a:t>
            </a:r>
            <a:endParaRPr lang="ru-RU" sz="2400" dirty="0"/>
          </a:p>
        </p:txBody>
      </p:sp>
      <p:sp>
        <p:nvSpPr>
          <p:cNvPr id="4" name="TextBox 3"/>
          <p:cNvSpPr txBox="1"/>
          <p:nvPr/>
        </p:nvSpPr>
        <p:spPr>
          <a:xfrm>
            <a:off x="3786182" y="6072206"/>
            <a:ext cx="1714512" cy="369332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 smtClean="0"/>
              <a:t>2020 </a:t>
            </a:r>
            <a:r>
              <a:rPr lang="ru-RU" dirty="0"/>
              <a:t>год</a:t>
            </a:r>
          </a:p>
        </p:txBody>
      </p:sp>
      <p:sp>
        <p:nvSpPr>
          <p:cNvPr id="14344" name="TextBox 4"/>
          <p:cNvSpPr txBox="1">
            <a:spLocks noChangeArrowheads="1"/>
          </p:cNvSpPr>
          <p:nvPr/>
        </p:nvSpPr>
        <p:spPr bwMode="auto">
          <a:xfrm>
            <a:off x="2071688" y="285750"/>
            <a:ext cx="6215062" cy="928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>
                <a:latin typeface="Times New Roman" pitchFamily="18" charset="0"/>
              </a:rPr>
              <a:t>Муниципальное бюджетное образовательное учреждение дополнительного образования «Центр детского творчества» муниципального образования Павловский район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1" name="Picture 2" descr="http://cs5.livemaster.ru/storage/3d/45/337d6d960d6e553aff2474fdb2fn--obuv-ruchnoj-raboty-sapogi-russkie-muzhski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14750" y="1285875"/>
            <a:ext cx="2276475" cy="2443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Прямоугольник 1"/>
          <p:cNvSpPr/>
          <p:nvPr/>
        </p:nvSpPr>
        <p:spPr>
          <a:xfrm>
            <a:off x="5715008" y="357166"/>
            <a:ext cx="3143240" cy="70788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n-lt"/>
              </a:rPr>
              <a:t>Обувь </a:t>
            </a:r>
          </a:p>
        </p:txBody>
      </p:sp>
      <p:pic>
        <p:nvPicPr>
          <p:cNvPr id="24578" name="Picture 2" descr="http://static.popret.ru/images/img.php?w=800&amp;h=600&amp;l=%2Fstore%2Ft%2F1%2F0%2F0%2F10031_t_reg_0710131156546015502071013121209095519007161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00188" y="1500188"/>
            <a:ext cx="2357437" cy="235743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pic>
      <p:sp>
        <p:nvSpPr>
          <p:cNvPr id="4" name="Скругленный прямоугольник 3"/>
          <p:cNvSpPr/>
          <p:nvPr/>
        </p:nvSpPr>
        <p:spPr>
          <a:xfrm>
            <a:off x="1285875" y="1143000"/>
            <a:ext cx="1571625" cy="714375"/>
          </a:xfrm>
          <a:prstGeom prst="roundRect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/>
              <a:t>Валенки </a:t>
            </a:r>
          </a:p>
        </p:txBody>
      </p:sp>
      <p:pic>
        <p:nvPicPr>
          <p:cNvPr id="24580" name="Picture 4" descr="C:\Documents and Settings\Admin\Рабочий стол\i (1)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572125" y="3286125"/>
            <a:ext cx="2957513" cy="2214563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</p:pic>
      <p:sp>
        <p:nvSpPr>
          <p:cNvPr id="7" name="Скругленный прямоугольник 6"/>
          <p:cNvSpPr/>
          <p:nvPr/>
        </p:nvSpPr>
        <p:spPr>
          <a:xfrm>
            <a:off x="5357818" y="1357298"/>
            <a:ext cx="1143008" cy="428628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/>
              <a:t>Сапоги 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7143750" y="5000625"/>
            <a:ext cx="1357313" cy="571500"/>
          </a:xfrm>
          <a:prstGeom prst="roundRect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/>
              <a:t>Лапти </a:t>
            </a:r>
          </a:p>
        </p:txBody>
      </p:sp>
      <p:sp>
        <p:nvSpPr>
          <p:cNvPr id="9" name="Горизонтальный свиток 8"/>
          <p:cNvSpPr/>
          <p:nvPr/>
        </p:nvSpPr>
        <p:spPr>
          <a:xfrm>
            <a:off x="1857356" y="3786190"/>
            <a:ext cx="3357586" cy="1857388"/>
          </a:xfrm>
          <a:prstGeom prst="horizontalScroll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/>
              <a:t>Наиболее распространенной обувью были лапти, сплетенные из древесного лыка, типа сандалий.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00100" y="785794"/>
            <a:ext cx="3791038" cy="646331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Женский костюм</a:t>
            </a: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3071813" y="3357563"/>
            <a:ext cx="1928812" cy="714375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Украшения </a:t>
            </a: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3071813" y="2357438"/>
            <a:ext cx="1928812" cy="714375"/>
          </a:xfrm>
          <a:prstGeom prst="round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Головной убор </a:t>
            </a: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000125" y="4929188"/>
            <a:ext cx="1928813" cy="714375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Передник 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1000125" y="3857625"/>
            <a:ext cx="1928813" cy="714375"/>
          </a:xfrm>
          <a:prstGeom prst="round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Сарафан 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1000125" y="2857500"/>
            <a:ext cx="1928813" cy="714375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Понева 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1000125" y="1928813"/>
            <a:ext cx="1928813" cy="714375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Сорочка </a:t>
            </a: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3071813" y="4500563"/>
            <a:ext cx="1928812" cy="714375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Обувь </a:t>
            </a:r>
          </a:p>
        </p:txBody>
      </p:sp>
      <p:pic>
        <p:nvPicPr>
          <p:cNvPr id="7170" name="Picture 2" descr="http://demiart.ru/forum/uploads12/post-837998-136646155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191125" y="714375"/>
            <a:ext cx="3952875" cy="5580063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215074" y="214290"/>
            <a:ext cx="2373663" cy="1600438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Сорочка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5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+mn-lt"/>
            </a:endParaRPr>
          </a:p>
        </p:txBody>
      </p:sp>
      <p:pic>
        <p:nvPicPr>
          <p:cNvPr id="25602" name="Picture 2" descr="http://refdb.ru/images/996/1990113/mf5ecf8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43306" y="1643050"/>
            <a:ext cx="2438447" cy="4390971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</p:pic>
      <p:pic>
        <p:nvPicPr>
          <p:cNvPr id="25604" name="Picture 4" descr="http://img-fotki.yandex.ru/get/10/izhota.1/0_66eb_b7227c79_XL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57313" y="2857500"/>
            <a:ext cx="2362200" cy="3357563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</p:pic>
      <p:sp>
        <p:nvSpPr>
          <p:cNvPr id="3" name="Загнутый угол 2"/>
          <p:cNvSpPr/>
          <p:nvPr/>
        </p:nvSpPr>
        <p:spPr>
          <a:xfrm>
            <a:off x="785813" y="714375"/>
            <a:ext cx="2714625" cy="2000250"/>
          </a:xfrm>
          <a:prstGeom prst="foldedCorner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600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/>
              <a:t>У простых женщин сорочка, перехваченная на талии поясом, служила домашним платьем, у состоятельных женщин были еще нижние рубахи. </a:t>
            </a:r>
          </a:p>
        </p:txBody>
      </p:sp>
      <p:sp>
        <p:nvSpPr>
          <p:cNvPr id="6" name="Горизонтальный свиток 5"/>
          <p:cNvSpPr/>
          <p:nvPr/>
        </p:nvSpPr>
        <p:spPr>
          <a:xfrm>
            <a:off x="5857884" y="1428736"/>
            <a:ext cx="2857520" cy="1928826"/>
          </a:xfrm>
          <a:prstGeom prst="horizontalScroll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/>
              <a:t>В сундуке для приданого невеста обычно хранила дюжину рубашек, самую красивую надевала в день свадьбы. 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00034" y="428604"/>
            <a:ext cx="2209258" cy="76944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+mn-lt"/>
              </a:rPr>
              <a:t>Понева </a:t>
            </a:r>
          </a:p>
        </p:txBody>
      </p:sp>
      <p:pic>
        <p:nvPicPr>
          <p:cNvPr id="29698" name="Picture 2" descr="http://belle.in.ua/images/publications/25/123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63" y="1500188"/>
            <a:ext cx="4108450" cy="3216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Вертикальный свиток 2"/>
          <p:cNvSpPr/>
          <p:nvPr/>
        </p:nvSpPr>
        <p:spPr>
          <a:xfrm>
            <a:off x="3500430" y="1357298"/>
            <a:ext cx="2428892" cy="2714644"/>
          </a:xfrm>
          <a:prstGeom prst="verticalScroll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/>
              <a:t>Поневу носили в основном замужние женщины. Фигура женщины в этой одежде казалась более приземистой, чем в сарафане</a:t>
            </a:r>
          </a:p>
        </p:txBody>
      </p:sp>
      <p:pic>
        <p:nvPicPr>
          <p:cNvPr id="29702" name="Picture 8" descr="http://player.myshared.ru/514854/data/images/img20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886450" y="1428750"/>
            <a:ext cx="3257550" cy="2714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Горизонтальный свиток 8"/>
          <p:cNvSpPr/>
          <p:nvPr/>
        </p:nvSpPr>
        <p:spPr>
          <a:xfrm>
            <a:off x="6429375" y="4286250"/>
            <a:ext cx="2500313" cy="1571625"/>
          </a:xfrm>
          <a:prstGeom prst="horizontalScroll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/>
              <a:t>Поверх сарафана надевалась душегрея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6215074" y="928670"/>
            <a:ext cx="2571768" cy="4616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</a:rPr>
              <a:t>душегрея 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1" name="Picture 9" descr="Косоклинный распашной сарафан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14438" y="1143000"/>
            <a:ext cx="2179637" cy="4214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Прямоугольник 1"/>
          <p:cNvSpPr/>
          <p:nvPr/>
        </p:nvSpPr>
        <p:spPr>
          <a:xfrm>
            <a:off x="5286380" y="0"/>
            <a:ext cx="2610009" cy="76944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latin typeface="+mn-lt"/>
              </a:rPr>
              <a:t>Сарафан </a:t>
            </a:r>
          </a:p>
        </p:txBody>
      </p:sp>
      <p:sp>
        <p:nvSpPr>
          <p:cNvPr id="4" name="Овал 3"/>
          <p:cNvSpPr/>
          <p:nvPr/>
        </p:nvSpPr>
        <p:spPr>
          <a:xfrm>
            <a:off x="500034" y="5072074"/>
            <a:ext cx="2357454" cy="714380"/>
          </a:xfrm>
          <a:prstGeom prst="ellipse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/>
              <a:t>Косоклинный сарафан</a:t>
            </a:r>
          </a:p>
        </p:txBody>
      </p:sp>
      <p:pic>
        <p:nvPicPr>
          <p:cNvPr id="28675" name="Picture 3" descr="C:\Documents and Settings\Admin\Рабочий стол\0_71ce4_d72ca03d_XXL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29063" y="1143000"/>
            <a:ext cx="2008187" cy="414337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</p:pic>
      <p:sp>
        <p:nvSpPr>
          <p:cNvPr id="6" name="Овал 5"/>
          <p:cNvSpPr/>
          <p:nvPr/>
        </p:nvSpPr>
        <p:spPr>
          <a:xfrm>
            <a:off x="3786188" y="5000625"/>
            <a:ext cx="1785937" cy="714375"/>
          </a:xfrm>
          <a:prstGeom prst="ellipse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/>
              <a:t>Прямой сарафан</a:t>
            </a:r>
          </a:p>
        </p:txBody>
      </p:sp>
      <p:pic>
        <p:nvPicPr>
          <p:cNvPr id="28679" name="Picture 7" descr="http://cs623927.vk.me/v623927810/1e081/QxR9_4TAG9k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429375" y="1071563"/>
            <a:ext cx="2103438" cy="423386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</p:pic>
      <p:sp>
        <p:nvSpPr>
          <p:cNvPr id="9" name="Овал 8"/>
          <p:cNvSpPr/>
          <p:nvPr/>
        </p:nvSpPr>
        <p:spPr>
          <a:xfrm>
            <a:off x="6215074" y="5072074"/>
            <a:ext cx="1643074" cy="642942"/>
          </a:xfrm>
          <a:prstGeom prst="ellipse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/>
              <a:t>Сарафан с лифом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143504" y="571480"/>
            <a:ext cx="2833404" cy="769441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dirty="0">
                <a:ln/>
                <a:solidFill>
                  <a:schemeClr val="accent3"/>
                </a:solidFill>
                <a:latin typeface="+mn-lt"/>
              </a:rPr>
              <a:t>Передник </a:t>
            </a:r>
          </a:p>
        </p:txBody>
      </p:sp>
      <p:pic>
        <p:nvPicPr>
          <p:cNvPr id="29698" name="Picture 2" descr="http://img1.liveinternet.ru/images/attach/c/2/74/357/74357287_79fa98145d3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500" y="2071688"/>
            <a:ext cx="4210050" cy="280035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</p:pic>
      <p:pic>
        <p:nvPicPr>
          <p:cNvPr id="29700" name="Picture 4" descr="http://xn--80aafka8aijbcicvsig8o.xn--p1ai/upload/iblock/730/7307cb592d1145995704c43734c87dea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29375" y="1357313"/>
            <a:ext cx="2278063" cy="4857750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</p:pic>
      <p:sp>
        <p:nvSpPr>
          <p:cNvPr id="3" name="Загнутый угол 2"/>
          <p:cNvSpPr/>
          <p:nvPr/>
        </p:nvSpPr>
        <p:spPr>
          <a:xfrm>
            <a:off x="1071538" y="500042"/>
            <a:ext cx="2143140" cy="2428892"/>
          </a:xfrm>
          <a:prstGeom prst="foldedCorner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/>
              <a:t>Самой декоративной, богато украшенной частью женского русского костюма был передник,  закрывающий женскую фигуру спереди. 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429124" y="428604"/>
            <a:ext cx="3877023" cy="76944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</a:rPr>
              <a:t>Головной убор</a:t>
            </a:r>
          </a:p>
        </p:txBody>
      </p:sp>
      <p:pic>
        <p:nvPicPr>
          <p:cNvPr id="1026" name="Picture 2" descr="http://festival.1september.ru/articles/624503/img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43063" y="1500188"/>
            <a:ext cx="5238750" cy="402907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pic>
      <p:pic>
        <p:nvPicPr>
          <p:cNvPr id="1028" name="Picture 4" descr="http://oshapke.ru/img/p/8/6/3/863-thickbox_default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929438" y="3643313"/>
            <a:ext cx="1571625" cy="164306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pic>
      <p:sp>
        <p:nvSpPr>
          <p:cNvPr id="5" name="TextBox 4"/>
          <p:cNvSpPr txBox="1"/>
          <p:nvPr/>
        </p:nvSpPr>
        <p:spPr>
          <a:xfrm>
            <a:off x="6929438" y="5214938"/>
            <a:ext cx="1571625" cy="30797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/>
              <a:t>ШАМШУРА</a:t>
            </a:r>
          </a:p>
        </p:txBody>
      </p:sp>
      <p:pic>
        <p:nvPicPr>
          <p:cNvPr id="1032" name="Picture 8" descr="http://static.starlook.ru/img/2945623.image_page_big.304595367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929438" y="1500188"/>
            <a:ext cx="1571625" cy="214312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643570" y="500042"/>
            <a:ext cx="2937406" cy="584775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+mn-lt"/>
              </a:rPr>
              <a:t>украшения</a:t>
            </a:r>
          </a:p>
        </p:txBody>
      </p:sp>
      <p:pic>
        <p:nvPicPr>
          <p:cNvPr id="1026" name="Picture 2" descr="http://samoydelkin.ru/wp-content/uploads/2012/02/sheynoe-ukrasheni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643313" y="1571625"/>
            <a:ext cx="2952750" cy="1857375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</p:pic>
      <p:pic>
        <p:nvPicPr>
          <p:cNvPr id="1028" name="Picture 4" descr="http://b0.mow.icdn.ru/k/kometa_blue/7/10222107Fgp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00125" y="1285875"/>
            <a:ext cx="2801938" cy="2143125"/>
          </a:xfrm>
          <a:prstGeom prst="rect">
            <a:avLst/>
          </a:prstGeom>
          <a:solidFill>
            <a:schemeClr val="accent1"/>
          </a:solidFill>
          <a:ln w="25400" algn="ctr">
            <a:solidFill>
              <a:srgbClr val="5C9929"/>
            </a:solidFill>
            <a:miter lim="800000"/>
            <a:headEnd/>
            <a:tailEnd/>
          </a:ln>
        </p:spPr>
      </p:pic>
      <p:pic>
        <p:nvPicPr>
          <p:cNvPr id="1030" name="Picture 6" descr="http://img1.liveinternet.ru/images/attach/c/3/75/977/75977919_large_0_43814_a56bd52c_L__1_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928688" y="3429000"/>
            <a:ext cx="1878012" cy="1785938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</p:pic>
      <p:pic>
        <p:nvPicPr>
          <p:cNvPr id="1032" name="Picture 8" descr="http://img1.liveinternet.ru/images/attach/c/2/67/184/67184659_1290958262_b025afcd5e81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786063" y="3429000"/>
            <a:ext cx="4179887" cy="1857375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</p:pic>
      <p:sp>
        <p:nvSpPr>
          <p:cNvPr id="7" name="Вертикальный свиток 6"/>
          <p:cNvSpPr/>
          <p:nvPr/>
        </p:nvSpPr>
        <p:spPr>
          <a:xfrm>
            <a:off x="7000892" y="1643050"/>
            <a:ext cx="1857388" cy="3214710"/>
          </a:xfrm>
          <a:prstGeom prst="verticalScrol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/>
              <a:t>Большой любовью пользовались крупные серьги, подвески, иногда они достигали плеч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 descr="C:\Documents and Settings\Admin\Рабочий стол\large-299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14500" y="2357438"/>
            <a:ext cx="2787650" cy="282892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p:sp>
        <p:nvSpPr>
          <p:cNvPr id="3" name="Прямоугольник 2"/>
          <p:cNvSpPr/>
          <p:nvPr/>
        </p:nvSpPr>
        <p:spPr>
          <a:xfrm>
            <a:off x="6858016" y="428604"/>
            <a:ext cx="1792157" cy="707886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Обувь </a:t>
            </a:r>
          </a:p>
        </p:txBody>
      </p:sp>
      <p:pic>
        <p:nvPicPr>
          <p:cNvPr id="32772" name="Picture 4" descr="https://im1-tub-ru.yandex.net/i?id=86f27242755f71cb5c6fe510aa81b571&amp;n=33&amp;h=17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357688" y="2071688"/>
            <a:ext cx="2000250" cy="227330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</p:pic>
      <p:pic>
        <p:nvPicPr>
          <p:cNvPr id="32774" name="Picture 6" descr="https://im2-tub-ru.yandex.net/i?id=38cd910ecee244fc9dac9ef3bac58603&amp;n=33&amp;h=170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429125" y="4286250"/>
            <a:ext cx="2933700" cy="1793875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</p:pic>
      <p:pic>
        <p:nvPicPr>
          <p:cNvPr id="34821" name="Picture 8" descr="http://cs616030.vk.me/v616030296/1644e/cESHavBkn7k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786563" y="1714500"/>
            <a:ext cx="1946275" cy="157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22" name="Picture 11" descr="C:\Documents and Settings\Admin\Рабочий стол\devushki-v-nebesnyih-chulkah-86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571625" y="357188"/>
            <a:ext cx="2730500" cy="192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Вертикальный свиток 8"/>
          <p:cNvSpPr/>
          <p:nvPr/>
        </p:nvSpPr>
        <p:spPr>
          <a:xfrm>
            <a:off x="-142908" y="357166"/>
            <a:ext cx="1928794" cy="2786082"/>
          </a:xfrm>
          <a:prstGeom prst="verticalScroll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/>
              <a:t>«Модницы»натягивали на себя по шесть пар шерстяных чулок, для шика их еще собирали на ногах гармошкой.</a:t>
            </a:r>
          </a:p>
        </p:txBody>
      </p:sp>
      <p:sp>
        <p:nvSpPr>
          <p:cNvPr id="10" name="Горизонтальный свиток 9"/>
          <p:cNvSpPr/>
          <p:nvPr/>
        </p:nvSpPr>
        <p:spPr>
          <a:xfrm>
            <a:off x="2143125" y="5143500"/>
            <a:ext cx="2643188" cy="1285875"/>
          </a:xfrm>
          <a:prstGeom prst="horizontalScroll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/>
              <a:t>Зимой носили валенки (</a:t>
            </a:r>
            <a:r>
              <a:rPr lang="ru-RU" sz="1600" dirty="0" err="1"/>
              <a:t>катаники</a:t>
            </a:r>
            <a:r>
              <a:rPr lang="ru-RU" sz="1600" dirty="0"/>
              <a:t>), сначала это была обувь только зажиточных людей.</a:t>
            </a:r>
          </a:p>
        </p:txBody>
      </p:sp>
      <p:pic>
        <p:nvPicPr>
          <p:cNvPr id="3074" name="Picture 2" descr="Картинки по запросу мужские сапоги русские народные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857750" y="1071563"/>
            <a:ext cx="1857375" cy="185737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1" name="Picture 2" descr="http://s001.radikal.ru/i195/1306/80/f9484bd0783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43063" y="785813"/>
            <a:ext cx="6370637" cy="2714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1285852" y="3643314"/>
            <a:ext cx="7286547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ln/>
                <a:solidFill>
                  <a:schemeClr val="accent3"/>
                </a:solidFill>
                <a:latin typeface="+mn-lt"/>
              </a:rPr>
              <a:t>Спасибо за внимание !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14414" y="714356"/>
            <a:ext cx="2428892" cy="523220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28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XII-XVIII</a:t>
            </a:r>
            <a:r>
              <a:rPr lang="ru-RU" sz="28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вв.</a:t>
            </a:r>
          </a:p>
        </p:txBody>
      </p:sp>
      <p:pic>
        <p:nvPicPr>
          <p:cNvPr id="1026" name="Picture 2" descr="http://900igr.net/datai/tekhnologija/Odezhda-na-Rusi/0004-004-Prazdnichnaja-i-budnichnaja-odezhda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63" y="1643063"/>
            <a:ext cx="3500437" cy="3476625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</p:pic>
      <p:sp>
        <p:nvSpPr>
          <p:cNvPr id="4" name="Скругленный прямоугольник 3"/>
          <p:cNvSpPr/>
          <p:nvPr/>
        </p:nvSpPr>
        <p:spPr>
          <a:xfrm>
            <a:off x="214282" y="5000636"/>
            <a:ext cx="2571768" cy="1000132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/>
              <a:t>Русский народный костюм носили и крестьяне, и бояре, и цари вплоть до </a:t>
            </a:r>
            <a:r>
              <a:rPr lang="en-AU" sz="1600" dirty="0"/>
              <a:t>XVIII </a:t>
            </a:r>
            <a:r>
              <a:rPr lang="ru-RU" sz="1600" dirty="0"/>
              <a:t>в.</a:t>
            </a:r>
          </a:p>
        </p:txBody>
      </p:sp>
      <p:pic>
        <p:nvPicPr>
          <p:cNvPr id="1031" name="Picture 7" descr="C:\Documents and Settings\Admin\Рабочий стол\1336753871_p0152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286375" y="1571625"/>
            <a:ext cx="3211513" cy="371475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</p:pic>
      <p:sp>
        <p:nvSpPr>
          <p:cNvPr id="8" name="Прямоугольник 7"/>
          <p:cNvSpPr/>
          <p:nvPr/>
        </p:nvSpPr>
        <p:spPr>
          <a:xfrm>
            <a:off x="6000760" y="714356"/>
            <a:ext cx="1643074" cy="52322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28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XVIII</a:t>
            </a:r>
            <a:r>
              <a:rPr lang="ru-RU" sz="28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в.</a:t>
            </a: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5214942" y="5072074"/>
            <a:ext cx="2714644" cy="1285884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/>
              <a:t>Но по указу Петра I произошла принудительная смена костюма на европейский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1285875" y="1500188"/>
            <a:ext cx="2143125" cy="714375"/>
          </a:xfrm>
          <a:prstGeom prst="round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яркие цвета </a:t>
            </a: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285852" y="4357694"/>
            <a:ext cx="2143140" cy="857256"/>
          </a:xfrm>
          <a:prstGeom prst="round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 прямой или слегка расклешенный силуэт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1285875" y="2500313"/>
            <a:ext cx="2143125" cy="714375"/>
          </a:xfrm>
          <a:prstGeom prst="round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богатство отделки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1285852" y="3429000"/>
            <a:ext cx="2143140" cy="714380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 err="1"/>
              <a:t>многослойность</a:t>
            </a:r>
            <a:endParaRPr lang="ru-RU" dirty="0"/>
          </a:p>
        </p:txBody>
      </p:sp>
      <p:pic>
        <p:nvPicPr>
          <p:cNvPr id="18441" name="Picture 2" descr="http://cdn2.imgbb.ru/user/14/143901/f3e1a704487795dfaf4f178c1c277fc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00563" y="1214438"/>
            <a:ext cx="3889375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Прямоугольник 8"/>
          <p:cNvSpPr/>
          <p:nvPr/>
        </p:nvSpPr>
        <p:spPr>
          <a:xfrm>
            <a:off x="1000100" y="500042"/>
            <a:ext cx="7988854" cy="584775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Особенности русского народного костюма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857356" y="428604"/>
            <a:ext cx="4429156" cy="584775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Мужской костюм</a:t>
            </a: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214313" y="2000250"/>
            <a:ext cx="1857375" cy="642938"/>
          </a:xfrm>
          <a:prstGeom prst="round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рубаха</a:t>
            </a: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2357438" y="4143375"/>
            <a:ext cx="1857375" cy="642938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лапти</a:t>
            </a: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285750" y="4143375"/>
            <a:ext cx="1857375" cy="642938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кафтан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2286000" y="2000250"/>
            <a:ext cx="1857375" cy="642938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штаны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214313" y="3071813"/>
            <a:ext cx="1857375" cy="642937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пояс</a:t>
            </a: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2357438" y="3071813"/>
            <a:ext cx="1857375" cy="642937"/>
          </a:xfrm>
          <a:prstGeom prst="round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головной убор</a:t>
            </a:r>
          </a:p>
        </p:txBody>
      </p:sp>
      <p:pic>
        <p:nvPicPr>
          <p:cNvPr id="18434" name="Picture 2" descr="http://nacekomie.ru/forum/files/201504/43795_27628e1d1961600978b052c00f77b11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00563" y="1143000"/>
            <a:ext cx="2705100" cy="4429125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</p:pic>
      <p:pic>
        <p:nvPicPr>
          <p:cNvPr id="18436" name="Picture 4" descr="http://img1.liveinternet.ru/images/attach/c/4/84/439/84439131_4028618_russiandress1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572250" y="714375"/>
            <a:ext cx="2433638" cy="428625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://cs1.livemaster.ru/foto/400/3763311651--russkij-stil-rubaha-s-podoplekoj-n056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3000" y="1857375"/>
            <a:ext cx="3370263" cy="221456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pic>
      <p:sp>
        <p:nvSpPr>
          <p:cNvPr id="2" name="Прямоугольник 1"/>
          <p:cNvSpPr/>
          <p:nvPr/>
        </p:nvSpPr>
        <p:spPr>
          <a:xfrm>
            <a:off x="5357818" y="285728"/>
            <a:ext cx="2763321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+mn-lt"/>
              </a:rPr>
              <a:t>Рубаха </a:t>
            </a:r>
          </a:p>
        </p:txBody>
      </p:sp>
      <p:sp>
        <p:nvSpPr>
          <p:cNvPr id="3" name="Горизонтальный свиток 2"/>
          <p:cNvSpPr/>
          <p:nvPr/>
        </p:nvSpPr>
        <p:spPr>
          <a:xfrm>
            <a:off x="1214438" y="5000625"/>
            <a:ext cx="2714625" cy="1357313"/>
          </a:xfrm>
          <a:prstGeom prst="horizontalScroll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/>
              <a:t>Рубахи шили из льняных и хлопчатобумажных тканей, а также из шёлка</a:t>
            </a:r>
          </a:p>
        </p:txBody>
      </p:sp>
      <p:pic>
        <p:nvPicPr>
          <p:cNvPr id="19458" name="Picture 2" descr="http://player.myshared.ru/434860/data/images/img27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14813" y="1357313"/>
            <a:ext cx="2979737" cy="457200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4" name="Picture 4" descr="http://slavrubaha.ru/wp-content/uploads/2013/09/rubah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43174" y="2428868"/>
            <a:ext cx="3238523" cy="242889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</p:pic>
      <p:pic>
        <p:nvPicPr>
          <p:cNvPr id="20482" name="Picture 2" descr="http://o0.imgsrc.ru/k/kometa_blue/9/10236559CgL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429250" y="1428750"/>
            <a:ext cx="3190875" cy="247015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</p:pic>
      <p:sp>
        <p:nvSpPr>
          <p:cNvPr id="3" name="Прямоугольник 2"/>
          <p:cNvSpPr/>
          <p:nvPr/>
        </p:nvSpPr>
        <p:spPr>
          <a:xfrm>
            <a:off x="5143504" y="285728"/>
            <a:ext cx="1912319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+mn-lt"/>
              </a:rPr>
              <a:t>Пояс </a:t>
            </a:r>
          </a:p>
        </p:txBody>
      </p:sp>
      <p:sp>
        <p:nvSpPr>
          <p:cNvPr id="4" name="Горизонтальный свиток 3"/>
          <p:cNvSpPr/>
          <p:nvPr/>
        </p:nvSpPr>
        <p:spPr>
          <a:xfrm>
            <a:off x="6215074" y="4214818"/>
            <a:ext cx="2643206" cy="1857388"/>
          </a:xfrm>
          <a:prstGeom prst="horizontalScroll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/>
              <a:t>Парни опоясывались по нижней одежде, а взрослые мужики — по верхней.</a:t>
            </a:r>
          </a:p>
        </p:txBody>
      </p:sp>
      <p:sp>
        <p:nvSpPr>
          <p:cNvPr id="6" name="Прямоугольная выноска 5"/>
          <p:cNvSpPr/>
          <p:nvPr/>
        </p:nvSpPr>
        <p:spPr>
          <a:xfrm>
            <a:off x="1214414" y="571480"/>
            <a:ext cx="2143140" cy="1571636"/>
          </a:xfrm>
          <a:prstGeom prst="wedgeRectCallou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/>
              <a:t>По поверью,«красный пояс, подаренный женой мужу, охранял его от лихого глаза, наговора и чужих жен"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http://otvet.imgsmail.ru/download/0d4826e62ef7c93bb5591e1f1d855cb4_i-12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29256" y="1857364"/>
            <a:ext cx="3134903" cy="3714752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</p:pic>
      <p:sp>
        <p:nvSpPr>
          <p:cNvPr id="3" name="Прямоугольник 2"/>
          <p:cNvSpPr/>
          <p:nvPr/>
        </p:nvSpPr>
        <p:spPr>
          <a:xfrm>
            <a:off x="5572132" y="642918"/>
            <a:ext cx="2266967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+mn-lt"/>
              </a:rPr>
              <a:t>Зипун </a:t>
            </a:r>
          </a:p>
        </p:txBody>
      </p:sp>
      <p:pic>
        <p:nvPicPr>
          <p:cNvPr id="21507" name="Picture 3" descr="C:\Documents and Settings\Admin\Рабочий стол\000929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1538" y="1857364"/>
            <a:ext cx="2928958" cy="4318678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</p:pic>
      <p:sp>
        <p:nvSpPr>
          <p:cNvPr id="5" name="Горизонтальный свиток 4"/>
          <p:cNvSpPr/>
          <p:nvPr/>
        </p:nvSpPr>
        <p:spPr>
          <a:xfrm>
            <a:off x="3786188" y="5214938"/>
            <a:ext cx="2428875" cy="1285875"/>
          </a:xfrm>
          <a:prstGeom prst="horizontalScroll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Кафтан одевали поверх зипуна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1000100" y="642918"/>
            <a:ext cx="2769669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+mn-lt"/>
              </a:rPr>
              <a:t>Кафтан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 descr="C:\Documents and Settings\Admin\Рабочий стол\2701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14750" y="3357563"/>
            <a:ext cx="2686050" cy="2686050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</p:pic>
      <p:pic>
        <p:nvPicPr>
          <p:cNvPr id="1031" name="Picture 7" descr="http://img1.liveinternet.ru/images/attach/c/10/108/762/108762993_2868533e2cd32156475m750x74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71563" y="1785938"/>
            <a:ext cx="3519487" cy="1781175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</p:pic>
      <p:pic>
        <p:nvPicPr>
          <p:cNvPr id="23555" name="Picture 4" descr="http://img0.liveinternet.ru/images/attach/c/1/50/276/50276204_1256400029_russiandress10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572250" y="928688"/>
            <a:ext cx="2424113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5000628" y="500042"/>
            <a:ext cx="2928622" cy="584775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+mn-lt"/>
              </a:rPr>
              <a:t>Штаны-порты</a:t>
            </a:r>
          </a:p>
        </p:txBody>
      </p:sp>
      <p:sp>
        <p:nvSpPr>
          <p:cNvPr id="4" name="Загнутый угол 3"/>
          <p:cNvSpPr/>
          <p:nvPr/>
        </p:nvSpPr>
        <p:spPr>
          <a:xfrm rot="20547897">
            <a:off x="214282" y="714356"/>
            <a:ext cx="1857388" cy="1357322"/>
          </a:xfrm>
          <a:prstGeom prst="foldedCorner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/>
              <a:t>Штанины портов назывались «соплями» или «калошами» </a:t>
            </a:r>
          </a:p>
        </p:txBody>
      </p:sp>
      <p:sp>
        <p:nvSpPr>
          <p:cNvPr id="9" name="Горизонтальный свиток 8"/>
          <p:cNvSpPr/>
          <p:nvPr/>
        </p:nvSpPr>
        <p:spPr>
          <a:xfrm>
            <a:off x="1143000" y="3857625"/>
            <a:ext cx="2428875" cy="1643063"/>
          </a:xfrm>
          <a:prstGeom prst="horizontalScroll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/>
              <a:t>В верхнюю часть продевается поясок-гашник (отсюда загашник — сумочка за поясом)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Admin\Рабочий стол\2-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28688" y="3286125"/>
            <a:ext cx="3000375" cy="3189288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</p:pic>
      <p:sp>
        <p:nvSpPr>
          <p:cNvPr id="2" name="Прямоугольник 1"/>
          <p:cNvSpPr/>
          <p:nvPr/>
        </p:nvSpPr>
        <p:spPr>
          <a:xfrm>
            <a:off x="4786314" y="571480"/>
            <a:ext cx="3512564" cy="5847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+mn-lt"/>
              </a:rPr>
              <a:t>Головной убор </a:t>
            </a:r>
          </a:p>
        </p:txBody>
      </p:sp>
      <p:pic>
        <p:nvPicPr>
          <p:cNvPr id="24579" name="Picture 6" descr="http://www.funlib.ru/cimg/2014/102316/274722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43438" y="1428750"/>
            <a:ext cx="4000500" cy="392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Горизонтальный свиток 5"/>
          <p:cNvSpPr/>
          <p:nvPr/>
        </p:nvSpPr>
        <p:spPr>
          <a:xfrm>
            <a:off x="857250" y="1428750"/>
            <a:ext cx="3071813" cy="2143125"/>
          </a:xfrm>
          <a:prstGeom prst="horizontalScroll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600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/>
              <a:t>Надевали головные уборы, слегка сдвинув на одно ухо. «Пронести шляпу на одном ухе» означало пройти щеголем.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Метро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Другая 1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1873</TotalTime>
  <Words>356</Words>
  <Application>Microsoft Office PowerPoint</Application>
  <PresentationFormat>Экран (4:3)</PresentationFormat>
  <Paragraphs>73</Paragraphs>
  <Slides>19</Slides>
  <Notes>3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Солнцестояние</vt:lpstr>
      <vt:lpstr>Особенности русского национального костюма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Колорит русского народного костюма</dc:title>
  <cp:lastModifiedBy>Admin</cp:lastModifiedBy>
  <cp:revision>128</cp:revision>
  <dcterms:modified xsi:type="dcterms:W3CDTF">2020-05-18T06:26:28Z</dcterms:modified>
</cp:coreProperties>
</file>