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t="-5000" r="-3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0E814-3B7F-4B0B-84EA-5867A0644FF4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69AAD-B1D2-4149-A1F2-5408620BE1F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2708920"/>
            <a:ext cx="8593832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+mj-lt"/>
              </a:rPr>
              <a:t>Преемственность обучения</a:t>
            </a:r>
            <a:r>
              <a:rPr lang="ru-RU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+mj-lt"/>
              </a:rPr>
              <a:t>детей с ЗПР и их адаптация при переходе в основную школу</a:t>
            </a:r>
            <a:endParaRPr lang="ru-RU" b="1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260648"/>
            <a:ext cx="8305800" cy="936104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Государственное  бюджетное  общеобразовательное  учреждение  Самарской  области  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«Школа-интернат «Преодоление» для обучающихся с ограниченными возможностями здоровья городского  округа Самара»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4293096"/>
            <a:ext cx="41764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Выполнил: </a:t>
            </a:r>
            <a:r>
              <a:rPr lang="ru-RU" sz="1600" b="1" dirty="0" smtClean="0"/>
              <a:t>учитель </a:t>
            </a:r>
            <a:r>
              <a:rPr lang="ru-RU" sz="1600" b="1" dirty="0" smtClean="0"/>
              <a:t>русского языка и  </a:t>
            </a:r>
            <a:endParaRPr lang="ru-RU" sz="1600" dirty="0" smtClean="0"/>
          </a:p>
          <a:p>
            <a:r>
              <a:rPr lang="ru-RU" sz="1600" b="1" dirty="0" smtClean="0"/>
              <a:t>литературы Казакова Елена Александровна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23928" y="602128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Самара </a:t>
            </a:r>
          </a:p>
          <a:p>
            <a:pPr algn="ctr"/>
            <a:r>
              <a:rPr lang="ru-RU" sz="1400" b="1" dirty="0" smtClean="0"/>
              <a:t>2020-2021</a:t>
            </a:r>
            <a:endParaRPr lang="ru-RU" sz="1400" dirty="0"/>
          </a:p>
        </p:txBody>
      </p:sp>
      <p:pic>
        <p:nvPicPr>
          <p:cNvPr id="7" name="Рисунок 6" descr="logo-preodoleni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1268760"/>
            <a:ext cx="1282238" cy="1282238"/>
          </a:xfrm>
          <a:prstGeom prst="rect">
            <a:avLst/>
          </a:prstGeom>
        </p:spPr>
      </p:pic>
      <p:pic>
        <p:nvPicPr>
          <p:cNvPr id="9" name="Рисунок 8" descr="книг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4005064"/>
            <a:ext cx="2683437" cy="230425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498178"/>
          </a:xfrm>
        </p:spPr>
        <p:txBody>
          <a:bodyPr>
            <a:noAutofit/>
          </a:bodyPr>
          <a:lstStyle/>
          <a:p>
            <a:pPr algn="just"/>
            <a:r>
              <a:rPr lang="ru-RU" sz="3000" b="1" dirty="0" smtClean="0">
                <a:latin typeface="Comic Sans MS" pitchFamily="66" charset="0"/>
              </a:rPr>
              <a:t>Реши кроссворд. Запиши все слова, которые можно прочитать по часовой стрелке и против часовой стрелки.</a:t>
            </a:r>
            <a:endParaRPr lang="ru-RU" sz="3000" b="1" dirty="0">
              <a:latin typeface="Comic Sans MS" pitchFamily="66" charset="0"/>
            </a:endParaRPr>
          </a:p>
        </p:txBody>
      </p:sp>
      <p:pic>
        <p:nvPicPr>
          <p:cNvPr id="7" name="Содержимое 6" descr="IMG-aa785a7e38a9b72788d00e27be6237dd-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236" t="33692" r="13009" b="20724"/>
          <a:stretch>
            <a:fillRect/>
          </a:stretch>
        </p:blipFill>
        <p:spPr>
          <a:xfrm>
            <a:off x="395536" y="2420888"/>
            <a:ext cx="8475028" cy="4032448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5000" r="-3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84887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b="1" dirty="0" smtClean="0">
                <a:latin typeface="Comic Sans MS" pitchFamily="66" charset="0"/>
              </a:rPr>
              <a:t>Рассмотрите шуточные иллюстрации к фразеологическим оборотам. Как вы их понимаете?</a:t>
            </a:r>
            <a:endParaRPr lang="ru-RU" sz="3000" b="1" dirty="0">
              <a:latin typeface="Comic Sans MS" pitchFamily="66" charset="0"/>
            </a:endParaRPr>
          </a:p>
        </p:txBody>
      </p:sp>
      <p:pic>
        <p:nvPicPr>
          <p:cNvPr id="4" name="Содержимое 3" descr="IMG-bce0fe62f5883a85b1f5f995939433f0-V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193" t="14319" r="16472" b="4540"/>
          <a:stretch>
            <a:fillRect/>
          </a:stretch>
        </p:blipFill>
        <p:spPr>
          <a:xfrm>
            <a:off x="539552" y="1844824"/>
            <a:ext cx="8064896" cy="469304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2780928"/>
            <a:ext cx="8301608" cy="11521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Comic Sans MS" pitchFamily="66" charset="0"/>
              </a:rPr>
              <a:t>Спасибо за внимание!</a:t>
            </a:r>
            <a:endParaRPr lang="ru-RU" sz="48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28800"/>
            <a:ext cx="8435280" cy="4497363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«Школа не должна вносить резкого перелома в жизнь. Став учеником, ребенок продолжает делать сегодня то, что делал вчера. Пусть новое появляется в его жизни постепенно и не ошеломляет лавиной впечатлений»</a:t>
            </a: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(В.А. Сухомлинский)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Проблемы пятиклассников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064896" cy="47525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000" dirty="0" smtClean="0">
                <a:latin typeface="Comic Sans MS" pitchFamily="66" charset="0"/>
                <a:cs typeface="Times New Roman" pitchFamily="18" charset="0"/>
              </a:rPr>
              <a:t>       Учащиеся переходят из начальной школы в среднюю. В этот период происходят существенные изменения в психике ребенка. Перестраиваются житейские понятия. Развивается теоретическое мышление, т.е. мышление в понятиях и это способствует возникновению рефлексии.</a:t>
            </a:r>
            <a:endParaRPr lang="ru-RU" sz="3000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63888" y="1412776"/>
            <a:ext cx="5328592" cy="4824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        </a:t>
            </a:r>
            <a:r>
              <a:rPr lang="ru-RU" sz="2200" b="1" dirty="0" smtClean="0">
                <a:latin typeface="Comic Sans MS" pitchFamily="66" charset="0"/>
              </a:rPr>
              <a:t>Адаптация </a:t>
            </a:r>
            <a:r>
              <a:rPr lang="ru-RU" sz="2200" dirty="0" smtClean="0">
                <a:latin typeface="Comic Sans MS" pitchFamily="66" charset="0"/>
              </a:rPr>
              <a:t>– приспособление организма к внешним условиям.</a:t>
            </a:r>
          </a:p>
          <a:p>
            <a:pPr>
              <a:buNone/>
            </a:pPr>
            <a:endParaRPr lang="ru-RU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200" b="1" dirty="0" smtClean="0">
                <a:latin typeface="Comic Sans MS" pitchFamily="66" charset="0"/>
              </a:rPr>
              <a:t>        Школьная адаптация </a:t>
            </a:r>
            <a:r>
              <a:rPr lang="ru-RU" sz="2200" dirty="0" smtClean="0">
                <a:latin typeface="Comic Sans MS" pitchFamily="66" charset="0"/>
              </a:rPr>
              <a:t>– процесс формирования механизма приспособления ребенка к требованиям и условиям обучения.</a:t>
            </a:r>
          </a:p>
          <a:p>
            <a:pPr>
              <a:buNone/>
            </a:pPr>
            <a:endParaRPr lang="ru-RU" sz="12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200" dirty="0" smtClean="0">
                <a:latin typeface="Comic Sans MS" pitchFamily="66" charset="0"/>
              </a:rPr>
              <a:t>        </a:t>
            </a:r>
            <a:r>
              <a:rPr lang="ru-RU" sz="2200" b="1" dirty="0" err="1" smtClean="0">
                <a:latin typeface="Comic Sans MS" pitchFamily="66" charset="0"/>
              </a:rPr>
              <a:t>Дезадаптация</a:t>
            </a:r>
            <a:r>
              <a:rPr lang="ru-RU" sz="2200" dirty="0" smtClean="0">
                <a:latin typeface="Comic Sans MS" pitchFamily="66" charset="0"/>
              </a:rPr>
              <a:t> – нарушение приспособления организма к условиям существования, в первую очередь к условиям социальной среды.</a:t>
            </a:r>
            <a:endParaRPr lang="ru-RU" sz="2200" dirty="0">
              <a:latin typeface="Comic Sans MS" pitchFamily="66" charset="0"/>
            </a:endParaRPr>
          </a:p>
        </p:txBody>
      </p:sp>
      <p:pic>
        <p:nvPicPr>
          <p:cNvPr id="8" name="Содержимое 7" descr="mmexport1487567727416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3" t="5553" r="4166" b="5579"/>
          <a:stretch>
            <a:fillRect/>
          </a:stretch>
        </p:blipFill>
        <p:spPr>
          <a:xfrm>
            <a:off x="467544" y="1916832"/>
            <a:ext cx="3240360" cy="3456384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img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357" y="0"/>
            <a:ext cx="9183357" cy="6858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Задачи: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8075240" cy="5256584"/>
          </a:xfrm>
        </p:spPr>
        <p:txBody>
          <a:bodyPr>
            <a:noAutofit/>
          </a:bodyPr>
          <a:lstStyle/>
          <a:p>
            <a:pPr algn="just"/>
            <a:r>
              <a:rPr lang="ru-RU" sz="2600" dirty="0" smtClean="0">
                <a:latin typeface="Comic Sans MS" pitchFamily="66" charset="0"/>
                <a:cs typeface="Times New Roman" pitchFamily="18" charset="0"/>
              </a:rPr>
              <a:t>Обмен опытом педагогов начальной и основной школы, их взаимодействие, во избежание трудностей у пятиклассников в дальнейшей учебной деятельности.</a:t>
            </a:r>
          </a:p>
          <a:p>
            <a:pPr algn="just"/>
            <a:r>
              <a:rPr lang="ru-RU" sz="2600" dirty="0" smtClean="0">
                <a:latin typeface="Comic Sans MS" pitchFamily="66" charset="0"/>
                <a:cs typeface="Times New Roman" pitchFamily="18" charset="0"/>
              </a:rPr>
              <a:t>Выработка единых педагогических технологий с учетом психологических и возрастных особенностей на средней ступени обучения.</a:t>
            </a:r>
          </a:p>
          <a:p>
            <a:pPr algn="just"/>
            <a:r>
              <a:rPr lang="ru-RU" sz="2600" dirty="0" smtClean="0">
                <a:latin typeface="Comic Sans MS" pitchFamily="66" charset="0"/>
                <a:cs typeface="Times New Roman" pitchFamily="18" charset="0"/>
              </a:rPr>
              <a:t>Привлечения внимания педагогического коллектива к проблеме сохранения здоровья всех участников образовательного процесса.</a:t>
            </a:r>
            <a:endParaRPr lang="ru-RU" sz="2600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IMG-3aeb7486ba59e9f28f5dd7ed2f210272-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270" b="24591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908720"/>
            <a:ext cx="8363272" cy="521744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 smtClean="0"/>
              <a:t>        </a:t>
            </a:r>
            <a:r>
              <a:rPr lang="ru-RU" b="1" dirty="0" smtClean="0"/>
              <a:t>Помогите зверям устроиться на зимовку, установив соответствия с помощью стрелок. Вставьте вместо точек окончания существительных.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75656" y="3429000"/>
          <a:ext cx="6984776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388"/>
                <a:gridCol w="3492388"/>
              </a:tblGrid>
              <a:tr h="37084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Медведь зимует</a:t>
                      </a:r>
                    </a:p>
                    <a:p>
                      <a:pPr algn="l">
                        <a:buNone/>
                      </a:pP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Белка зимует</a:t>
                      </a:r>
                    </a:p>
                    <a:p>
                      <a:pPr algn="l">
                        <a:buNone/>
                      </a:pP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Лиса зимует</a:t>
                      </a:r>
                    </a:p>
                    <a:p>
                      <a:pPr algn="l">
                        <a:buNone/>
                      </a:pP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Заяц  зимует</a:t>
                      </a:r>
                    </a:p>
                    <a:p>
                      <a:pPr algn="l">
                        <a:buNone/>
                      </a:pP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Летучая мышь</a:t>
                      </a:r>
                    </a:p>
                    <a:p>
                      <a:pPr algn="l">
                        <a:buNone/>
                      </a:pP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Крот</a:t>
                      </a:r>
                    </a:p>
                    <a:p>
                      <a:pPr algn="l"/>
                      <a:endParaRPr lang="ru-RU" sz="2400" i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снег…</a:t>
                      </a:r>
                    </a:p>
                    <a:p>
                      <a:pPr algn="l"/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нор…</a:t>
                      </a:r>
                    </a:p>
                    <a:p>
                      <a:pPr algn="l"/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пещер…</a:t>
                      </a:r>
                    </a:p>
                    <a:p>
                      <a:pPr algn="l"/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берлог…</a:t>
                      </a:r>
                    </a:p>
                    <a:p>
                      <a:pPr algn="l"/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дупл…</a:t>
                      </a:r>
                    </a:p>
                    <a:p>
                      <a:pPr algn="l"/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400" i="1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земл</a:t>
                      </a:r>
                      <a:r>
                        <a:rPr lang="ru-RU" sz="2400" i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2400" i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smtClean="0">
                <a:latin typeface="Comic Sans MS" pitchFamily="66" charset="0"/>
              </a:rPr>
              <a:t>Прочитайте сказку. Помогите Незнайке решить орфографическую задачу.</a:t>
            </a:r>
            <a:endParaRPr lang="ru-RU" sz="3000" b="1" dirty="0">
              <a:latin typeface="Comic Sans MS" pitchFamily="66" charset="0"/>
            </a:endParaRPr>
          </a:p>
        </p:txBody>
      </p:sp>
      <p:pic>
        <p:nvPicPr>
          <p:cNvPr id="4" name="Содержимое 3" descr="IMG-b5c85246bd9f76dc67371303914d1bfb-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1103" t="19619" r="68096" b="43730"/>
          <a:stretch>
            <a:fillRect/>
          </a:stretch>
        </p:blipFill>
        <p:spPr>
          <a:xfrm rot="21169292">
            <a:off x="611560" y="2132856"/>
            <a:ext cx="2808312" cy="3710984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851920" y="1844824"/>
            <a:ext cx="4834880" cy="4752528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Только к вечеру Незнайка вспомнил, что ему поручили написать плакат.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 – начал он и задумался. Думал он долго, пока не догадался позвонить в справочное бюро.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- Справочное слушает.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- Скажите, пожалуйста, как написать – собирайте или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соберайте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»?  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- Сейчас вам ответит суффикс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- Алло, - сказал суффикс-консультант, - Вы меня слушаете? В корнях, где только 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 хозяин. Если я стою после корня, то в корне пишется  только 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  Если стоит любая другая буква, пишите 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404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Государственное  бюджетное  общеобразовательное  учреждение  Самарской  области   «Школа-интернат «Преодоление» для обучающихся с ограниченными возможностями здоровья городского  округа Самара»</vt:lpstr>
      <vt:lpstr>Слайд 2</vt:lpstr>
      <vt:lpstr>Проблемы пятиклассников</vt:lpstr>
      <vt:lpstr>Слайд 4</vt:lpstr>
      <vt:lpstr>Слайд 5</vt:lpstr>
      <vt:lpstr>Задачи:</vt:lpstr>
      <vt:lpstr>Слайд 7</vt:lpstr>
      <vt:lpstr>Слайд 8</vt:lpstr>
      <vt:lpstr>Прочитайте сказку. Помогите Незнайке решить орфографическую задачу.</vt:lpstr>
      <vt:lpstr>Реши кроссворд. Запиши все слова, которые можно прочитать по часовой стрелке и против часовой стрелки.</vt:lpstr>
      <vt:lpstr>Рассмотрите шуточные иллюстрации к фразеологическим оборотам. Как вы их понимаете?</vt:lpstr>
      <vt:lpstr>Слайд 12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 бюджетное  общеобразовательное  учреждение  Самарской  области   «Школа-интернат «Преодоление» для обучающихся с ограниченными возможностями здоровья городского  округа Самара»</dc:title>
  <dc:creator>Лия</dc:creator>
  <cp:lastModifiedBy>Лия</cp:lastModifiedBy>
  <cp:revision>21</cp:revision>
  <dcterms:created xsi:type="dcterms:W3CDTF">2020-11-02T02:21:37Z</dcterms:created>
  <dcterms:modified xsi:type="dcterms:W3CDTF">2020-11-02T05:29:07Z</dcterms:modified>
</cp:coreProperties>
</file>