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75" r:id="rId2"/>
    <p:sldId id="256" r:id="rId3"/>
    <p:sldId id="259" r:id="rId4"/>
    <p:sldId id="257" r:id="rId5"/>
    <p:sldId id="258" r:id="rId6"/>
    <p:sldId id="260" r:id="rId7"/>
    <p:sldId id="261" r:id="rId8"/>
    <p:sldId id="262" r:id="rId9"/>
    <p:sldId id="266" r:id="rId10"/>
    <p:sldId id="276" r:id="rId11"/>
    <p:sldId id="264" r:id="rId12"/>
    <p:sldId id="265" r:id="rId13"/>
    <p:sldId id="274" r:id="rId14"/>
    <p:sldId id="270" r:id="rId15"/>
    <p:sldId id="271" r:id="rId16"/>
    <p:sldId id="267" r:id="rId17"/>
    <p:sldId id="268" r:id="rId18"/>
    <p:sldId id="269" r:id="rId19"/>
    <p:sldId id="277" r:id="rId20"/>
    <p:sldId id="278" r:id="rId21"/>
    <p:sldId id="279" r:id="rId22"/>
    <p:sldId id="280" r:id="rId23"/>
    <p:sldId id="281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254" y="692696"/>
            <a:ext cx="7983753" cy="5555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42215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674" y="980728"/>
            <a:ext cx="7548861" cy="5267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9811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 ПОДЧИНЯЮТСЯ ПРАВИЛУ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273" y="1447800"/>
            <a:ext cx="6759003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40611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Просклоняйте существительные </a:t>
            </a:r>
            <a:r>
              <a:rPr lang="ru-RU" dirty="0">
                <a:solidFill>
                  <a:srgbClr val="FF0000"/>
                </a:solidFill>
              </a:rPr>
              <a:t>станция, санаторий, здание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100" y="2276705"/>
            <a:ext cx="7499350" cy="3142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96952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9143" y="188640"/>
            <a:ext cx="7433337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39598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404664"/>
            <a:ext cx="74980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А теперь мы </a:t>
            </a:r>
            <a:br>
              <a:rPr lang="ru-RU" b="1" dirty="0">
                <a:solidFill>
                  <a:srgbClr val="0070C0"/>
                </a:solidFill>
              </a:rPr>
            </a:br>
            <a:r>
              <a:rPr lang="ru-RU" b="1" dirty="0">
                <a:solidFill>
                  <a:srgbClr val="0070C0"/>
                </a:solidFill>
              </a:rPr>
              <a:t>отдохнём, </a:t>
            </a:r>
            <a:r>
              <a:rPr lang="ru-RU" b="1" dirty="0" err="1">
                <a:solidFill>
                  <a:srgbClr val="0070C0"/>
                </a:solidFill>
              </a:rPr>
              <a:t>физминутку</a:t>
            </a:r>
            <a:r>
              <a:rPr lang="ru-RU" b="1" dirty="0">
                <a:solidFill>
                  <a:srgbClr val="0070C0"/>
                </a:solidFill>
              </a:rPr>
              <a:t> проведём</a:t>
            </a:r>
            <a:r>
              <a:rPr lang="ru-RU" dirty="0"/>
              <a:t>!</a:t>
            </a:r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4475" y="2060848"/>
            <a:ext cx="4800600" cy="4187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29297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32656"/>
            <a:ext cx="7128792" cy="5915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11769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ПРАВИЛЬНЫЙ ОТВЕТ!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Летом Люда отдыхала у </a:t>
            </a:r>
            <a:r>
              <a:rPr lang="ru-RU" dirty="0" err="1" smtClean="0"/>
              <a:t>бабушк</a:t>
            </a:r>
            <a:r>
              <a:rPr lang="ru-RU" dirty="0" err="1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 </a:t>
            </a:r>
            <a:r>
              <a:rPr lang="ru-RU" dirty="0"/>
              <a:t>в </a:t>
            </a:r>
            <a:r>
              <a:rPr lang="ru-RU" dirty="0" err="1" smtClean="0"/>
              <a:t>Карели</a:t>
            </a:r>
            <a:r>
              <a:rPr lang="ru-RU" dirty="0" err="1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.  </a:t>
            </a:r>
            <a:r>
              <a:rPr lang="ru-RU" dirty="0"/>
              <a:t>Там много деревьев. Особенно </a:t>
            </a:r>
            <a:r>
              <a:rPr lang="ru-RU" dirty="0" err="1" smtClean="0"/>
              <a:t>Люд</a:t>
            </a:r>
            <a:r>
              <a:rPr lang="ru-RU" dirty="0" err="1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 </a:t>
            </a:r>
            <a:r>
              <a:rPr lang="ru-RU" dirty="0"/>
              <a:t>понравилась белая акация, которая росла в самой красивой </a:t>
            </a:r>
            <a:r>
              <a:rPr lang="ru-RU" dirty="0" err="1" smtClean="0"/>
              <a:t>алле</a:t>
            </a:r>
            <a:r>
              <a:rPr lang="ru-RU" dirty="0" err="1" smtClean="0">
                <a:solidFill>
                  <a:srgbClr val="FF0000"/>
                </a:solidFill>
              </a:rPr>
              <a:t>Е</a:t>
            </a:r>
            <a:r>
              <a:rPr lang="ru-RU" dirty="0" smtClean="0">
                <a:solidFill>
                  <a:srgbClr val="FF0000"/>
                </a:solidFill>
              </a:rPr>
              <a:t>.</a:t>
            </a:r>
            <a:r>
              <a:rPr lang="ru-RU" dirty="0" smtClean="0"/>
              <a:t> </a:t>
            </a:r>
            <a:r>
              <a:rPr lang="ru-RU" dirty="0"/>
              <a:t>Люда собрала листья, цветы этого растения , сделала гербарий и подарила его </a:t>
            </a:r>
            <a:r>
              <a:rPr lang="ru-RU" dirty="0" err="1" smtClean="0"/>
              <a:t>учительниц</a:t>
            </a:r>
            <a:r>
              <a:rPr lang="ru-RU" dirty="0" err="1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 </a:t>
            </a:r>
            <a:r>
              <a:rPr lang="ru-RU" dirty="0" err="1" smtClean="0"/>
              <a:t>биологи</a:t>
            </a:r>
            <a:r>
              <a:rPr lang="ru-RU" dirty="0" err="1" smtClean="0">
                <a:solidFill>
                  <a:srgbClr val="FF0000"/>
                </a:solidFill>
              </a:rPr>
              <a:t>И</a:t>
            </a:r>
            <a:r>
              <a:rPr lang="ru-RU" dirty="0" smtClean="0">
                <a:solidFill>
                  <a:srgbClr val="FF0000"/>
                </a:solidFill>
              </a:rPr>
              <a:t>.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09525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ОЦЕНИ СВОЮ РАБОТУ!!!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ru-RU" sz="5400" dirty="0" smtClean="0">
              <a:latin typeface="Arial Narrow" panose="020B0606020202030204" pitchFamily="34" charset="0"/>
              <a:ea typeface="Batang" panose="02030600000101010101" pitchFamily="18" charset="-127"/>
              <a:cs typeface="Aharoni" panose="02010803020104030203" pitchFamily="2" charset="-79"/>
            </a:endParaRPr>
          </a:p>
          <a:p>
            <a:pPr algn="ctr"/>
            <a:r>
              <a:rPr lang="ru-RU" sz="5400" dirty="0" smtClean="0">
                <a:latin typeface="Arial Narrow" panose="020B0606020202030204" pitchFamily="34" charset="0"/>
                <a:ea typeface="Batang" panose="02030600000101010101" pitchFamily="18" charset="-127"/>
                <a:cs typeface="Aharoni" panose="02010803020104030203" pitchFamily="2" charset="-79"/>
              </a:rPr>
              <a:t>Ни одной ошибки -5</a:t>
            </a:r>
          </a:p>
          <a:p>
            <a:pPr algn="ctr"/>
            <a:r>
              <a:rPr lang="ru-RU" sz="5400" dirty="0" smtClean="0">
                <a:latin typeface="Arial Narrow" panose="020B0606020202030204" pitchFamily="34" charset="0"/>
                <a:ea typeface="Batang" panose="02030600000101010101" pitchFamily="18" charset="-127"/>
                <a:cs typeface="Aharoni" panose="02010803020104030203" pitchFamily="2" charset="-79"/>
              </a:rPr>
              <a:t>1 ошибка- 4</a:t>
            </a:r>
          </a:p>
          <a:p>
            <a:pPr algn="ctr"/>
            <a:r>
              <a:rPr lang="ru-RU" sz="5400" dirty="0" smtClean="0">
                <a:latin typeface="Arial Narrow" panose="020B0606020202030204" pitchFamily="34" charset="0"/>
                <a:ea typeface="Batang" panose="02030600000101010101" pitchFamily="18" charset="-127"/>
                <a:cs typeface="Aharoni" panose="02010803020104030203" pitchFamily="2" charset="-79"/>
              </a:rPr>
              <a:t>2 ошибки -3</a:t>
            </a:r>
            <a:endParaRPr lang="ru-RU" sz="5400" dirty="0">
              <a:latin typeface="Arial Narrow" panose="020B0606020202030204" pitchFamily="34" charset="0"/>
              <a:ea typeface="Batang" panose="02030600000101010101" pitchFamily="18" charset="-127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0069884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4900" dirty="0" smtClean="0"/>
              <a:t>ПРОВЕРЬ </a:t>
            </a:r>
            <a:r>
              <a:rPr lang="ru-RU" sz="4900" dirty="0"/>
              <a:t>СЕБЯ!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 smtClean="0"/>
          </a:p>
          <a:p>
            <a:r>
              <a:rPr lang="ru-RU" sz="5400" dirty="0" smtClean="0"/>
              <a:t>   </a:t>
            </a:r>
            <a:r>
              <a:rPr lang="ru-RU" sz="5400" dirty="0"/>
              <a:t>И </a:t>
            </a:r>
            <a:r>
              <a:rPr lang="ru-RU" sz="5400" dirty="0" err="1"/>
              <a:t>И</a:t>
            </a:r>
            <a:r>
              <a:rPr lang="ru-RU" sz="5400" dirty="0"/>
              <a:t> </a:t>
            </a:r>
            <a:r>
              <a:rPr lang="ru-RU" sz="5400" dirty="0" err="1"/>
              <a:t>И</a:t>
            </a:r>
            <a:r>
              <a:rPr lang="ru-RU" sz="5400" dirty="0"/>
              <a:t> </a:t>
            </a:r>
            <a:r>
              <a:rPr lang="ru-RU" sz="5400" dirty="0" err="1"/>
              <a:t>И</a:t>
            </a:r>
            <a:r>
              <a:rPr lang="ru-RU" sz="5400" dirty="0"/>
              <a:t> </a:t>
            </a:r>
            <a:r>
              <a:rPr lang="ru-RU" sz="5400" dirty="0" err="1"/>
              <a:t>И</a:t>
            </a:r>
            <a:r>
              <a:rPr lang="ru-RU" sz="5400" dirty="0"/>
              <a:t> </a:t>
            </a:r>
            <a:r>
              <a:rPr lang="ru-RU" sz="5400" dirty="0" err="1"/>
              <a:t>И</a:t>
            </a:r>
            <a:r>
              <a:rPr lang="ru-RU" sz="5400" dirty="0"/>
              <a:t> Е </a:t>
            </a:r>
            <a:r>
              <a:rPr lang="ru-RU" sz="5400" dirty="0" err="1"/>
              <a:t>Е</a:t>
            </a:r>
            <a:r>
              <a:rPr lang="ru-RU" sz="5400" dirty="0"/>
              <a:t> </a:t>
            </a:r>
            <a:r>
              <a:rPr lang="ru-RU" sz="5400" dirty="0" err="1" smtClean="0"/>
              <a:t>Е</a:t>
            </a:r>
            <a:endParaRPr lang="ru-RU" sz="5400" dirty="0" smtClean="0"/>
          </a:p>
          <a:p>
            <a:pPr marL="82296" indent="0" algn="ctr">
              <a:buNone/>
            </a:pPr>
            <a:r>
              <a:rPr lang="ru-RU" sz="4000" dirty="0" smtClean="0">
                <a:latin typeface="Cambria" panose="02040503050406030204" pitchFamily="18" charset="0"/>
              </a:rPr>
              <a:t>Оцени себя: </a:t>
            </a:r>
          </a:p>
          <a:p>
            <a:pPr marL="82296" indent="0" algn="ctr">
              <a:buNone/>
            </a:pPr>
            <a:r>
              <a:rPr lang="ru-RU" sz="4000" dirty="0" smtClean="0">
                <a:latin typeface="Cambria" panose="02040503050406030204" pitchFamily="18" charset="0"/>
              </a:rPr>
              <a:t>0 ошибок-5</a:t>
            </a:r>
          </a:p>
          <a:p>
            <a:pPr marL="82296" indent="0" algn="ctr">
              <a:buNone/>
            </a:pPr>
            <a:r>
              <a:rPr lang="ru-RU" sz="4000" dirty="0" smtClean="0">
                <a:latin typeface="Cambria" panose="02040503050406030204" pitchFamily="18" charset="0"/>
              </a:rPr>
              <a:t>1 ошибка-4</a:t>
            </a:r>
          </a:p>
          <a:p>
            <a:pPr marL="82296" indent="0" algn="ctr">
              <a:buNone/>
            </a:pPr>
            <a:r>
              <a:rPr lang="ru-RU" sz="4000" dirty="0" smtClean="0">
                <a:latin typeface="Cambria" panose="02040503050406030204" pitchFamily="18" charset="0"/>
              </a:rPr>
              <a:t>2 ошибки -3</a:t>
            </a:r>
          </a:p>
          <a:p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38175420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 Как я сегодня работал?</a:t>
            </a:r>
          </a:p>
        </p:txBody>
      </p:sp>
      <p:pic>
        <p:nvPicPr>
          <p:cNvPr id="1229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628800"/>
            <a:ext cx="1938696" cy="1499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708920"/>
            <a:ext cx="1718047" cy="2526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9066" y="1772816"/>
            <a:ext cx="1975077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65383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dirty="0">
                <a:effectLst/>
              </a:rPr>
              <a:t>Разминка. Работа с текстом.</a:t>
            </a:r>
            <a:endParaRPr lang="ru-RU" sz="4000" dirty="0"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4027208"/>
          </a:xfrm>
        </p:spPr>
        <p:txBody>
          <a:bodyPr/>
          <a:lstStyle/>
          <a:p>
            <a:r>
              <a:rPr lang="ru-RU" dirty="0"/>
              <a:t>Подснежник.</a:t>
            </a:r>
          </a:p>
          <a:p>
            <a:r>
              <a:rPr lang="ru-RU" dirty="0"/>
              <a:t>1)Лес устал от зимней </a:t>
            </a:r>
            <a:r>
              <a:rPr lang="ru-RU" dirty="0" err="1"/>
              <a:t>тягост</a:t>
            </a:r>
            <a:r>
              <a:rPr lang="ru-RU" dirty="0"/>
              <a:t>… .</a:t>
            </a:r>
            <a:br>
              <a:rPr lang="ru-RU" dirty="0"/>
            </a:br>
            <a:r>
              <a:rPr lang="ru-RU" dirty="0"/>
              <a:t>2) Подснежник – вестник </a:t>
            </a:r>
            <a:r>
              <a:rPr lang="ru-RU" dirty="0" err="1"/>
              <a:t>радост</a:t>
            </a:r>
            <a:r>
              <a:rPr lang="ru-RU" dirty="0"/>
              <a:t>… и счастья.</a:t>
            </a:r>
            <a:br>
              <a:rPr lang="ru-RU" dirty="0"/>
            </a:br>
            <a:r>
              <a:rPr lang="ru-RU" dirty="0"/>
              <a:t>3) Вдруг среди застывшей природы донесся запах подснежника.</a:t>
            </a:r>
            <a:br>
              <a:rPr lang="ru-RU" dirty="0"/>
            </a:br>
            <a:r>
              <a:rPr lang="ru-RU" dirty="0"/>
              <a:t>4) Он кажется капелькой неба на земле.</a:t>
            </a:r>
            <a:br>
              <a:rPr lang="ru-RU" dirty="0"/>
            </a:br>
            <a:r>
              <a:rPr lang="ru-RU" dirty="0"/>
              <a:t>5) Это запах пробуждающейся </a:t>
            </a:r>
            <a:r>
              <a:rPr lang="ru-RU" dirty="0" err="1"/>
              <a:t>жизн</a:t>
            </a:r>
            <a:r>
              <a:rPr lang="ru-RU" dirty="0"/>
              <a:t>… 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30164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570186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3"/>
                </a:solidFill>
              </a:rPr>
              <a:t>Я парю; мне легко; тема интересна; я в творческом </a:t>
            </a:r>
            <a:r>
              <a:rPr lang="ru-RU" dirty="0" smtClean="0">
                <a:solidFill>
                  <a:schemeClr val="accent3"/>
                </a:solidFill>
              </a:rPr>
              <a:t>полёте!</a:t>
            </a:r>
            <a:endParaRPr lang="ru-RU" dirty="0">
              <a:solidFill>
                <a:schemeClr val="accent3"/>
              </a:solidFill>
            </a:endParaRPr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564904"/>
            <a:ext cx="4618218" cy="2571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95513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858218"/>
          </a:xfrm>
        </p:spPr>
        <p:txBody>
          <a:bodyPr>
            <a:normAutofit fontScale="90000"/>
          </a:bodyPr>
          <a:lstStyle/>
          <a:p>
            <a:r>
              <a:rPr lang="ru-RU" dirty="0"/>
              <a:t>Были затруднения, но  тему понял, поэтому  своей работой удовлетворён</a:t>
            </a:r>
          </a:p>
        </p:txBody>
      </p:sp>
      <p:pic>
        <p:nvPicPr>
          <p:cNvPr id="1434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8742" y="2708920"/>
            <a:ext cx="2643617" cy="3539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20920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 изучении темы я иду медленно, но </a:t>
            </a:r>
            <a:r>
              <a:rPr lang="ru-RU" dirty="0" smtClean="0"/>
              <a:t>верно!</a:t>
            </a:r>
            <a:endParaRPr lang="ru-RU" dirty="0"/>
          </a:p>
        </p:txBody>
      </p:sp>
      <p:pic>
        <p:nvPicPr>
          <p:cNvPr id="1536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5" y="2060848"/>
            <a:ext cx="5969022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9303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Мы все сегодня справились!</a:t>
            </a:r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700808"/>
            <a:ext cx="6389162" cy="3596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92876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 ЧЕМ РЕЧЬ?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dirty="0">
                <a:solidFill>
                  <a:srgbClr val="002060"/>
                </a:solidFill>
              </a:rPr>
              <a:t>В  эстонском языке-14, а в финском - 15.</a:t>
            </a:r>
          </a:p>
          <a:p>
            <a:r>
              <a:rPr lang="ru-RU" altLang="ru-RU" dirty="0">
                <a:solidFill>
                  <a:srgbClr val="002060"/>
                </a:solidFill>
              </a:rPr>
              <a:t>В осетинском-8.</a:t>
            </a:r>
          </a:p>
          <a:p>
            <a:r>
              <a:rPr lang="ru-RU" altLang="ru-RU" dirty="0">
                <a:solidFill>
                  <a:srgbClr val="002060"/>
                </a:solidFill>
              </a:rPr>
              <a:t>А вот в  Венгерском целых 22. </a:t>
            </a:r>
          </a:p>
          <a:p>
            <a:r>
              <a:rPr lang="ru-RU" altLang="ru-RU" dirty="0">
                <a:solidFill>
                  <a:srgbClr val="002060"/>
                </a:solidFill>
              </a:rPr>
              <a:t>В  дагестанском - 50. </a:t>
            </a:r>
          </a:p>
          <a:p>
            <a:r>
              <a:rPr lang="ru-RU" altLang="ru-RU" dirty="0">
                <a:solidFill>
                  <a:srgbClr val="002060"/>
                </a:solidFill>
              </a:rPr>
              <a:t>В китайском – нет вовсе ! </a:t>
            </a:r>
          </a:p>
          <a:p>
            <a:r>
              <a:rPr lang="ru-RU" altLang="ru-RU" dirty="0">
                <a:solidFill>
                  <a:srgbClr val="002060"/>
                </a:solidFill>
              </a:rPr>
              <a:t>А в русском - 6.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74521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ПАДЕЖИ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Прямой падеж:</a:t>
            </a:r>
          </a:p>
          <a:p>
            <a:r>
              <a:rPr lang="ru-RU" b="1" dirty="0" smtClean="0"/>
              <a:t>Именительный             • </a:t>
            </a:r>
            <a:r>
              <a:rPr lang="ru-RU" b="1" dirty="0"/>
              <a:t>Кто? Что</a:t>
            </a:r>
            <a:r>
              <a:rPr lang="ru-RU" b="1" dirty="0" smtClean="0"/>
              <a:t>?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Косвенные падежи:</a:t>
            </a:r>
            <a:endParaRPr lang="ru-RU" dirty="0">
              <a:solidFill>
                <a:srgbClr val="FF0000"/>
              </a:solidFill>
            </a:endParaRPr>
          </a:p>
          <a:p>
            <a:pPr marL="82296" indent="0">
              <a:buNone/>
            </a:pPr>
            <a:r>
              <a:rPr lang="ru-RU" dirty="0"/>
              <a:t>• Родительный                 </a:t>
            </a:r>
            <a:r>
              <a:rPr lang="ru-RU" dirty="0" smtClean="0"/>
              <a:t>• </a:t>
            </a:r>
            <a:r>
              <a:rPr lang="ru-RU" dirty="0"/>
              <a:t>Кого? Чего?</a:t>
            </a:r>
          </a:p>
          <a:p>
            <a:pPr marL="82296" indent="0">
              <a:buNone/>
            </a:pPr>
            <a:r>
              <a:rPr lang="ru-RU" dirty="0"/>
              <a:t>• Дательный                      </a:t>
            </a:r>
            <a:r>
              <a:rPr lang="ru-RU" dirty="0" smtClean="0"/>
              <a:t>• </a:t>
            </a:r>
            <a:r>
              <a:rPr lang="ru-RU" dirty="0"/>
              <a:t>Кому? Чему?</a:t>
            </a:r>
          </a:p>
          <a:p>
            <a:pPr marL="82296" indent="0">
              <a:buNone/>
            </a:pPr>
            <a:r>
              <a:rPr lang="ru-RU" dirty="0"/>
              <a:t>• Винительный                 </a:t>
            </a:r>
            <a:r>
              <a:rPr lang="ru-RU" dirty="0" smtClean="0"/>
              <a:t>• </a:t>
            </a:r>
            <a:r>
              <a:rPr lang="ru-RU" dirty="0"/>
              <a:t>Кого? Что?</a:t>
            </a:r>
          </a:p>
          <a:p>
            <a:pPr marL="82296" indent="0">
              <a:buNone/>
            </a:pPr>
            <a:r>
              <a:rPr lang="ru-RU" dirty="0"/>
              <a:t>• Творительный               </a:t>
            </a:r>
            <a:r>
              <a:rPr lang="ru-RU" dirty="0" smtClean="0"/>
              <a:t> • </a:t>
            </a:r>
            <a:r>
              <a:rPr lang="ru-RU" dirty="0"/>
              <a:t>Кем? Чем?</a:t>
            </a:r>
          </a:p>
          <a:p>
            <a:pPr marL="82296" indent="0">
              <a:buNone/>
            </a:pPr>
            <a:r>
              <a:rPr lang="ru-RU" dirty="0"/>
              <a:t>• Предложный              </a:t>
            </a:r>
            <a:r>
              <a:rPr lang="ru-RU" dirty="0" smtClean="0"/>
              <a:t>    • </a:t>
            </a:r>
            <a:r>
              <a:rPr lang="ru-RU" dirty="0"/>
              <a:t>О ком? О чём?    </a:t>
            </a:r>
          </a:p>
        </p:txBody>
      </p:sp>
    </p:spTree>
    <p:extLst>
      <p:ext uri="{BB962C8B-B14F-4D97-AF65-F5344CB8AC3E}">
        <p14:creationId xmlns:p14="http://schemas.microsoft.com/office/powerpoint/2010/main" val="18095978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«Приди ко мне, брате, в </a:t>
            </a:r>
            <a:r>
              <a:rPr lang="ru-RU" dirty="0" err="1">
                <a:solidFill>
                  <a:schemeClr val="accent6">
                    <a:lumMod val="75000"/>
                  </a:schemeClr>
                </a:solidFill>
              </a:rPr>
              <a:t>Москов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»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12776"/>
            <a:ext cx="6584251" cy="4395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36198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ЗВАТЕЛЬНЫЙ ПАДЕЖ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100" y="1738908"/>
            <a:ext cx="7499350" cy="4218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98683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chemeClr val="accent6">
                    <a:lumMod val="75000"/>
                  </a:schemeClr>
                </a:solidFill>
              </a:rPr>
              <a:t>Найти в предложениях существительные в форме звательного падежа.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41338" indent="-514350">
              <a:lnSpc>
                <a:spcPct val="90000"/>
              </a:lnSpc>
              <a:buFontTx/>
              <a:buAutoNum type="arabicPeriod"/>
            </a:pPr>
            <a:r>
              <a:rPr lang="ru-RU" altLang="ru-RU" b="1" dirty="0">
                <a:solidFill>
                  <a:schemeClr val="accent6">
                    <a:lumMod val="75000"/>
                  </a:schemeClr>
                </a:solidFill>
              </a:rPr>
              <a:t>«Чего тебе надобно, </a:t>
            </a:r>
            <a:r>
              <a:rPr lang="ru-RU" altLang="ru-RU" b="1" dirty="0">
                <a:solidFill>
                  <a:srgbClr val="FF0000"/>
                </a:solidFill>
              </a:rPr>
              <a:t>старче</a:t>
            </a:r>
            <a:r>
              <a:rPr lang="ru-RU" altLang="ru-RU" b="1" dirty="0">
                <a:solidFill>
                  <a:schemeClr val="accent6">
                    <a:lumMod val="75000"/>
                  </a:schemeClr>
                </a:solidFill>
              </a:rPr>
              <a:t>?»</a:t>
            </a:r>
          </a:p>
          <a:p>
            <a:pPr marL="541338" indent="-514350">
              <a:lnSpc>
                <a:spcPct val="90000"/>
              </a:lnSpc>
              <a:buFontTx/>
              <a:buAutoNum type="arabicPeriod"/>
            </a:pPr>
            <a:r>
              <a:rPr lang="ru-RU" altLang="ru-RU" b="1" dirty="0">
                <a:solidFill>
                  <a:schemeClr val="accent6">
                    <a:lumMod val="75000"/>
                  </a:schemeClr>
                </a:solidFill>
              </a:rPr>
              <a:t>«А поворотись-ка, </a:t>
            </a:r>
            <a:r>
              <a:rPr lang="ru-RU" altLang="ru-RU" b="1" dirty="0">
                <a:solidFill>
                  <a:srgbClr val="FF0000"/>
                </a:solidFill>
              </a:rPr>
              <a:t>сынку</a:t>
            </a:r>
            <a:r>
              <a:rPr lang="ru-RU" altLang="ru-RU" b="1" dirty="0">
                <a:solidFill>
                  <a:schemeClr val="accent6">
                    <a:lumMod val="75000"/>
                  </a:schemeClr>
                </a:solidFill>
              </a:rPr>
              <a:t>!»</a:t>
            </a:r>
          </a:p>
          <a:p>
            <a:pPr marL="541338" indent="-514350">
              <a:lnSpc>
                <a:spcPct val="90000"/>
              </a:lnSpc>
              <a:buFontTx/>
              <a:buAutoNum type="arabicPeriod"/>
            </a:pPr>
            <a:r>
              <a:rPr lang="ru-RU" altLang="ru-RU" b="1" dirty="0">
                <a:solidFill>
                  <a:schemeClr val="accent6">
                    <a:lumMod val="75000"/>
                  </a:schemeClr>
                </a:solidFill>
              </a:rPr>
              <a:t>«Ты откуда, </a:t>
            </a:r>
            <a:r>
              <a:rPr lang="ru-RU" altLang="ru-RU" b="1" dirty="0">
                <a:solidFill>
                  <a:srgbClr val="FF0000"/>
                </a:solidFill>
              </a:rPr>
              <a:t>человече</a:t>
            </a:r>
            <a:r>
              <a:rPr lang="ru-RU" altLang="ru-RU" b="1" dirty="0">
                <a:solidFill>
                  <a:schemeClr val="accent6">
                    <a:lumMod val="75000"/>
                  </a:schemeClr>
                </a:solidFill>
              </a:rPr>
              <a:t>?»</a:t>
            </a:r>
          </a:p>
          <a:p>
            <a:pPr marL="541338" indent="-514350">
              <a:lnSpc>
                <a:spcPct val="90000"/>
              </a:lnSpc>
              <a:buFontTx/>
              <a:buAutoNum type="arabicPeriod"/>
            </a:pPr>
            <a:r>
              <a:rPr lang="ru-RU" altLang="ru-RU" b="1" dirty="0">
                <a:solidFill>
                  <a:schemeClr val="accent6">
                    <a:lumMod val="75000"/>
                  </a:schemeClr>
                </a:solidFill>
              </a:rPr>
              <a:t> «Я, </a:t>
            </a:r>
            <a:r>
              <a:rPr lang="ru-RU" altLang="ru-RU" b="1" dirty="0" err="1">
                <a:solidFill>
                  <a:srgbClr val="FF0000"/>
                </a:solidFill>
              </a:rPr>
              <a:t>батько</a:t>
            </a:r>
            <a:r>
              <a:rPr lang="ru-RU" altLang="ru-RU" b="1" dirty="0">
                <a:solidFill>
                  <a:schemeClr val="accent6">
                    <a:lumMod val="75000"/>
                  </a:schemeClr>
                </a:solidFill>
              </a:rPr>
              <a:t>, бежал из Балты»</a:t>
            </a:r>
          </a:p>
          <a:p>
            <a:pPr marL="541338" indent="-514350">
              <a:lnSpc>
                <a:spcPct val="90000"/>
              </a:lnSpc>
              <a:buFontTx/>
              <a:buAutoNum type="arabicPeriod"/>
            </a:pPr>
            <a:r>
              <a:rPr lang="ru-RU" altLang="ru-RU" b="1" dirty="0">
                <a:solidFill>
                  <a:schemeClr val="accent6">
                    <a:lumMod val="75000"/>
                  </a:schemeClr>
                </a:solidFill>
              </a:rPr>
              <a:t>«</a:t>
            </a:r>
            <a:r>
              <a:rPr lang="ru-RU" altLang="ru-RU" b="1" dirty="0">
                <a:solidFill>
                  <a:srgbClr val="FF0000"/>
                </a:solidFill>
              </a:rPr>
              <a:t>Царю небесный</a:t>
            </a:r>
            <a:r>
              <a:rPr lang="ru-RU" altLang="ru-RU" b="1" dirty="0">
                <a:solidFill>
                  <a:schemeClr val="accent6">
                    <a:lumMod val="75000"/>
                  </a:schemeClr>
                </a:solidFill>
              </a:rPr>
              <a:t>, спаси меня…»</a:t>
            </a:r>
          </a:p>
          <a:p>
            <a:pPr marL="541338" indent="-514350">
              <a:lnSpc>
                <a:spcPct val="90000"/>
              </a:lnSpc>
              <a:buFontTx/>
              <a:buAutoNum type="arabicPeriod"/>
            </a:pPr>
            <a:r>
              <a:rPr lang="ru-RU" altLang="ru-RU" b="1" dirty="0">
                <a:solidFill>
                  <a:schemeClr val="accent6">
                    <a:lumMod val="75000"/>
                  </a:schemeClr>
                </a:solidFill>
              </a:rPr>
              <a:t>«</a:t>
            </a:r>
            <a:r>
              <a:rPr lang="ru-RU" altLang="ru-RU" b="1" dirty="0">
                <a:solidFill>
                  <a:srgbClr val="FF0000"/>
                </a:solidFill>
              </a:rPr>
              <a:t>Батюшка Николае</a:t>
            </a:r>
            <a:r>
              <a:rPr lang="ru-RU" altLang="ru-RU" b="1" dirty="0">
                <a:solidFill>
                  <a:schemeClr val="accent6">
                    <a:lumMod val="75000"/>
                  </a:schemeClr>
                </a:solidFill>
              </a:rPr>
              <a:t>, моли Бога о нас»</a:t>
            </a:r>
          </a:p>
          <a:p>
            <a:pPr marL="541338" indent="-514350">
              <a:lnSpc>
                <a:spcPct val="90000"/>
              </a:lnSpc>
              <a:buFontTx/>
              <a:buAutoNum type="arabicPeriod"/>
            </a:pPr>
            <a:r>
              <a:rPr lang="ru-RU" altLang="ru-RU" b="1" dirty="0">
                <a:solidFill>
                  <a:schemeClr val="accent6">
                    <a:lumMod val="75000"/>
                  </a:schemeClr>
                </a:solidFill>
              </a:rPr>
              <a:t>«Пойди, </a:t>
            </a:r>
            <a:r>
              <a:rPr lang="ru-RU" altLang="ru-RU" b="1" dirty="0" err="1">
                <a:solidFill>
                  <a:srgbClr val="FF0000"/>
                </a:solidFill>
              </a:rPr>
              <a:t>княже</a:t>
            </a:r>
            <a:r>
              <a:rPr lang="ru-RU" altLang="ru-RU" b="1" dirty="0">
                <a:solidFill>
                  <a:schemeClr val="accent6">
                    <a:lumMod val="75000"/>
                  </a:schemeClr>
                </a:solidFill>
              </a:rPr>
              <a:t>, с нами в дань».</a:t>
            </a:r>
          </a:p>
          <a:p>
            <a:pPr marL="82296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88230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altLang="ru-RU" sz="4400" b="1" dirty="0">
                <a:solidFill>
                  <a:srgbClr val="0066FF"/>
                </a:solidFill>
              </a:rPr>
              <a:t>Склонение</a:t>
            </a:r>
            <a:br>
              <a:rPr lang="ru-RU" altLang="ru-RU" sz="4400" b="1" dirty="0">
                <a:solidFill>
                  <a:srgbClr val="0066FF"/>
                </a:solidFill>
              </a:rPr>
            </a:br>
            <a:r>
              <a:rPr lang="ru-RU" altLang="ru-RU" sz="4400" b="1" dirty="0">
                <a:solidFill>
                  <a:srgbClr val="0066FF"/>
                </a:solidFill>
              </a:rPr>
              <a:t>имён существительных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3869" y="1412776"/>
            <a:ext cx="3395766" cy="1664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0169" y="3212976"/>
            <a:ext cx="3395663" cy="167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0169" y="5013176"/>
            <a:ext cx="3395663" cy="167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26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/>
              <a:t>ВЕРНИ ПРЕДЛОГИ НА СВОИ МЕСТА!</a:t>
            </a:r>
            <a:endParaRPr lang="ru-RU" sz="28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412776"/>
            <a:ext cx="6037913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292189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93</TotalTime>
  <Words>329</Words>
  <Application>Microsoft Office PowerPoint</Application>
  <PresentationFormat>Экран (4:3)</PresentationFormat>
  <Paragraphs>54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Солнцестояние</vt:lpstr>
      <vt:lpstr>Презентация PowerPoint</vt:lpstr>
      <vt:lpstr>Разминка. Работа с текстом.</vt:lpstr>
      <vt:lpstr>О ЧЕМ РЕЧЬ?</vt:lpstr>
      <vt:lpstr>ПАДЕЖИ</vt:lpstr>
      <vt:lpstr>«Приди ко мне, брате, в Москов»</vt:lpstr>
      <vt:lpstr>ЗВАТЕЛЬНЫЙ ПАДЕЖ</vt:lpstr>
      <vt:lpstr>Найти в предложениях существительные в форме звательного падежа.</vt:lpstr>
      <vt:lpstr>Склонение имён существительных</vt:lpstr>
      <vt:lpstr>ВЕРНИ ПРЕДЛОГИ НА СВОИ МЕСТА!</vt:lpstr>
      <vt:lpstr>Презентация PowerPoint</vt:lpstr>
      <vt:lpstr>НЕ ПОДЧИНЯЮТСЯ ПРАВИЛУ</vt:lpstr>
      <vt:lpstr>Просклоняйте существительные станция, санаторий, здание</vt:lpstr>
      <vt:lpstr>Презентация PowerPoint</vt:lpstr>
      <vt:lpstr>А теперь мы  отдохнём, физминутку проведём!</vt:lpstr>
      <vt:lpstr>Презентация PowerPoint</vt:lpstr>
      <vt:lpstr>ПРАВИЛЬНЫЙ ОТВЕТ!</vt:lpstr>
      <vt:lpstr>ОЦЕНИ СВОЮ РАБОТУ!!!</vt:lpstr>
      <vt:lpstr> ПРОВЕРЬ СЕБЯ! </vt:lpstr>
      <vt:lpstr> Как я сегодня работал?</vt:lpstr>
      <vt:lpstr>Я парю; мне легко; тема интересна; я в творческом полёте!</vt:lpstr>
      <vt:lpstr>Были затруднения, но  тему понял, поэтому  своей работой удовлетворён</vt:lpstr>
      <vt:lpstr>В изучении темы я иду медленно, но верно!</vt:lpstr>
      <vt:lpstr>Мы все сегодня справились!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Разминка. Работа с текстом.</dc:title>
  <dc:creator>777</dc:creator>
  <cp:lastModifiedBy>elmiraa</cp:lastModifiedBy>
  <cp:revision>20</cp:revision>
  <dcterms:created xsi:type="dcterms:W3CDTF">2023-03-21T18:12:22Z</dcterms:created>
  <dcterms:modified xsi:type="dcterms:W3CDTF">2023-03-21T19:56:12Z</dcterms:modified>
</cp:coreProperties>
</file>