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284" r:id="rId5"/>
    <p:sldId id="285" r:id="rId6"/>
    <p:sldId id="305" r:id="rId7"/>
    <p:sldId id="256" r:id="rId8"/>
    <p:sldId id="271" r:id="rId9"/>
    <p:sldId id="286" r:id="rId10"/>
    <p:sldId id="287" r:id="rId11"/>
    <p:sldId id="291" r:id="rId12"/>
    <p:sldId id="293" r:id="rId13"/>
    <p:sldId id="295" r:id="rId14"/>
    <p:sldId id="288" r:id="rId15"/>
    <p:sldId id="303" r:id="rId16"/>
    <p:sldId id="298" r:id="rId17"/>
    <p:sldId id="300" r:id="rId18"/>
    <p:sldId id="297" r:id="rId19"/>
    <p:sldId id="306" r:id="rId20"/>
    <p:sldId id="260" r:id="rId21"/>
    <p:sldId id="265" r:id="rId22"/>
    <p:sldId id="30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221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17BCA-F4B2-4AE5-9E01-5DA2ADE1A982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DFF69-C152-4A10-A065-476A2B4726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156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707B1-AED7-4C3C-B711-52BCE40DBD36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12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gif"/><Relationship Id="rId10" Type="http://schemas.openxmlformats.org/officeDocument/2006/relationships/image" Target="../media/image20.gif"/><Relationship Id="rId4" Type="http://schemas.openxmlformats.org/officeDocument/2006/relationships/image" Target="../media/image14.jpeg"/><Relationship Id="rId9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jpeg"/><Relationship Id="rId9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Picture 4" descr="https://ds04.infourok.ru/uploads/ex/12f1/00012460-ceba0b25/3/im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1158"/>
            <a:ext cx="7776864" cy="556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6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64" name="WordArt 124"/>
          <p:cNvSpPr>
            <a:spLocks noChangeArrowheads="1" noChangeShapeType="1" noTextEdit="1"/>
          </p:cNvSpPr>
          <p:nvPr/>
        </p:nvSpPr>
        <p:spPr bwMode="auto">
          <a:xfrm>
            <a:off x="1752600" y="533400"/>
            <a:ext cx="64008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Проверь себя:</a:t>
            </a:r>
          </a:p>
        </p:txBody>
      </p:sp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539750" y="2636838"/>
            <a:ext cx="503238" cy="2016125"/>
            <a:chOff x="4847" y="1199"/>
            <a:chExt cx="481" cy="2161"/>
          </a:xfrm>
        </p:grpSpPr>
        <p:grpSp>
          <p:nvGrpSpPr>
            <p:cNvPr id="35843" name="Group 3"/>
            <p:cNvGrpSpPr>
              <a:grpSpLocks/>
            </p:cNvGrpSpPr>
            <p:nvPr/>
          </p:nvGrpSpPr>
          <p:grpSpPr bwMode="auto">
            <a:xfrm rot="5400000" flipH="1" flipV="1">
              <a:off x="4344" y="2376"/>
              <a:ext cx="1488" cy="480"/>
              <a:chOff x="960" y="1968"/>
              <a:chExt cx="1488" cy="480"/>
            </a:xfrm>
          </p:grpSpPr>
          <p:sp>
            <p:nvSpPr>
              <p:cNvPr id="35844" name="AutoShape 4"/>
              <p:cNvSpPr>
                <a:spLocks noChangeArrowheads="1"/>
              </p:cNvSpPr>
              <p:nvPr/>
            </p:nvSpPr>
            <p:spPr bwMode="auto">
              <a:xfrm>
                <a:off x="960" y="196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45" name="AutoShape 5"/>
              <p:cNvSpPr>
                <a:spLocks noChangeArrowheads="1"/>
              </p:cNvSpPr>
              <p:nvPr/>
            </p:nvSpPr>
            <p:spPr bwMode="auto">
              <a:xfrm>
                <a:off x="1296" y="196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46" name="AutoShape 6"/>
              <p:cNvSpPr>
                <a:spLocks noChangeArrowheads="1"/>
              </p:cNvSpPr>
              <p:nvPr/>
            </p:nvSpPr>
            <p:spPr bwMode="auto">
              <a:xfrm>
                <a:off x="1632" y="196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47" name="AutoShape 7"/>
              <p:cNvSpPr>
                <a:spLocks noChangeArrowheads="1"/>
              </p:cNvSpPr>
              <p:nvPr/>
            </p:nvSpPr>
            <p:spPr bwMode="auto">
              <a:xfrm>
                <a:off x="1968" y="196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848" name="AutoShape 8"/>
            <p:cNvSpPr>
              <a:spLocks noChangeArrowheads="1"/>
            </p:cNvSpPr>
            <p:nvPr/>
          </p:nvSpPr>
          <p:spPr bwMode="auto">
            <a:xfrm rot="-5400000">
              <a:off x="4847" y="1535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49" name="AutoShape 9"/>
            <p:cNvSpPr>
              <a:spLocks noChangeArrowheads="1"/>
            </p:cNvSpPr>
            <p:nvPr/>
          </p:nvSpPr>
          <p:spPr bwMode="auto">
            <a:xfrm rot="-5400000">
              <a:off x="4847" y="1199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611188" y="1773238"/>
            <a:ext cx="547687" cy="490537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5851" name="Group 11"/>
          <p:cNvGrpSpPr>
            <a:grpSpLocks/>
          </p:cNvGrpSpPr>
          <p:nvPr/>
        </p:nvGrpSpPr>
        <p:grpSpPr bwMode="auto">
          <a:xfrm>
            <a:off x="468313" y="4868863"/>
            <a:ext cx="719137" cy="1439862"/>
            <a:chOff x="3408" y="1680"/>
            <a:chExt cx="816" cy="1488"/>
          </a:xfrm>
        </p:grpSpPr>
        <p:grpSp>
          <p:nvGrpSpPr>
            <p:cNvPr id="35852" name="Group 12"/>
            <p:cNvGrpSpPr>
              <a:grpSpLocks/>
            </p:cNvGrpSpPr>
            <p:nvPr/>
          </p:nvGrpSpPr>
          <p:grpSpPr bwMode="auto">
            <a:xfrm>
              <a:off x="3744" y="1680"/>
              <a:ext cx="480" cy="1488"/>
              <a:chOff x="4631" y="1319"/>
              <a:chExt cx="480" cy="1488"/>
            </a:xfrm>
          </p:grpSpPr>
          <p:sp>
            <p:nvSpPr>
              <p:cNvPr id="35853" name="AutoShape 13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4" name="AutoShape 14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5" name="AutoShape 15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6" name="AutoShape 16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5857" name="Group 17"/>
            <p:cNvGrpSpPr>
              <a:grpSpLocks/>
            </p:cNvGrpSpPr>
            <p:nvPr/>
          </p:nvGrpSpPr>
          <p:grpSpPr bwMode="auto">
            <a:xfrm>
              <a:off x="3408" y="1680"/>
              <a:ext cx="480" cy="1488"/>
              <a:chOff x="4631" y="1319"/>
              <a:chExt cx="480" cy="1488"/>
            </a:xfrm>
          </p:grpSpPr>
          <p:sp>
            <p:nvSpPr>
              <p:cNvPr id="35858" name="AutoShape 18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9" name="AutoShape 19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0" name="AutoShape 20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1" name="AutoShape 21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35944" name="Group 104"/>
          <p:cNvGrpSpPr>
            <a:grpSpLocks/>
          </p:cNvGrpSpPr>
          <p:nvPr/>
        </p:nvGrpSpPr>
        <p:grpSpPr bwMode="auto">
          <a:xfrm>
            <a:off x="3844926" y="2010270"/>
            <a:ext cx="1944687" cy="576262"/>
            <a:chOff x="384" y="3456"/>
            <a:chExt cx="2352" cy="672"/>
          </a:xfrm>
        </p:grpSpPr>
        <p:grpSp>
          <p:nvGrpSpPr>
            <p:cNvPr id="35945" name="Group 105"/>
            <p:cNvGrpSpPr>
              <a:grpSpLocks/>
            </p:cNvGrpSpPr>
            <p:nvPr/>
          </p:nvGrpSpPr>
          <p:grpSpPr bwMode="auto">
            <a:xfrm>
              <a:off x="384" y="3456"/>
              <a:ext cx="1680" cy="672"/>
              <a:chOff x="960" y="2448"/>
              <a:chExt cx="1680" cy="672"/>
            </a:xfrm>
          </p:grpSpPr>
          <p:sp>
            <p:nvSpPr>
              <p:cNvPr id="35946" name="AutoShape 106"/>
              <p:cNvSpPr>
                <a:spLocks noChangeArrowheads="1"/>
              </p:cNvSpPr>
              <p:nvPr/>
            </p:nvSpPr>
            <p:spPr bwMode="auto">
              <a:xfrm>
                <a:off x="1152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7" name="AutoShape 107"/>
              <p:cNvSpPr>
                <a:spLocks noChangeArrowheads="1"/>
              </p:cNvSpPr>
              <p:nvPr/>
            </p:nvSpPr>
            <p:spPr bwMode="auto">
              <a:xfrm>
                <a:off x="1488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8" name="AutoShape 108"/>
              <p:cNvSpPr>
                <a:spLocks noChangeArrowheads="1"/>
              </p:cNvSpPr>
              <p:nvPr/>
            </p:nvSpPr>
            <p:spPr bwMode="auto">
              <a:xfrm>
                <a:off x="1824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9" name="AutoShape 109"/>
              <p:cNvSpPr>
                <a:spLocks noChangeArrowheads="1"/>
              </p:cNvSpPr>
              <p:nvPr/>
            </p:nvSpPr>
            <p:spPr bwMode="auto">
              <a:xfrm>
                <a:off x="1056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0" name="AutoShape 110"/>
              <p:cNvSpPr>
                <a:spLocks noChangeArrowheads="1"/>
              </p:cNvSpPr>
              <p:nvPr/>
            </p:nvSpPr>
            <p:spPr bwMode="auto">
              <a:xfrm>
                <a:off x="1392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1" name="AutoShape 111"/>
              <p:cNvSpPr>
                <a:spLocks noChangeArrowheads="1"/>
              </p:cNvSpPr>
              <p:nvPr/>
            </p:nvSpPr>
            <p:spPr bwMode="auto">
              <a:xfrm>
                <a:off x="1728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2" name="AutoShape 112"/>
              <p:cNvSpPr>
                <a:spLocks noChangeArrowheads="1"/>
              </p:cNvSpPr>
              <p:nvPr/>
            </p:nvSpPr>
            <p:spPr bwMode="auto">
              <a:xfrm>
                <a:off x="2160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3" name="AutoShape 113"/>
              <p:cNvSpPr>
                <a:spLocks noChangeArrowheads="1"/>
              </p:cNvSpPr>
              <p:nvPr/>
            </p:nvSpPr>
            <p:spPr bwMode="auto">
              <a:xfrm>
                <a:off x="2064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4" name="AutoShape 114"/>
              <p:cNvSpPr>
                <a:spLocks noChangeArrowheads="1"/>
              </p:cNvSpPr>
              <p:nvPr/>
            </p:nvSpPr>
            <p:spPr bwMode="auto">
              <a:xfrm>
                <a:off x="960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5" name="AutoShape 115"/>
              <p:cNvSpPr>
                <a:spLocks noChangeArrowheads="1"/>
              </p:cNvSpPr>
              <p:nvPr/>
            </p:nvSpPr>
            <p:spPr bwMode="auto">
              <a:xfrm>
                <a:off x="1296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6" name="AutoShape 116"/>
              <p:cNvSpPr>
                <a:spLocks noChangeArrowheads="1"/>
              </p:cNvSpPr>
              <p:nvPr/>
            </p:nvSpPr>
            <p:spPr bwMode="auto">
              <a:xfrm>
                <a:off x="1632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7" name="AutoShape 117"/>
              <p:cNvSpPr>
                <a:spLocks noChangeArrowheads="1"/>
              </p:cNvSpPr>
              <p:nvPr/>
            </p:nvSpPr>
            <p:spPr bwMode="auto">
              <a:xfrm>
                <a:off x="1968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958" name="AutoShape 118"/>
            <p:cNvSpPr>
              <a:spLocks noChangeArrowheads="1"/>
            </p:cNvSpPr>
            <p:nvPr/>
          </p:nvSpPr>
          <p:spPr bwMode="auto">
            <a:xfrm>
              <a:off x="1920" y="3456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59" name="AutoShape 119"/>
            <p:cNvSpPr>
              <a:spLocks noChangeArrowheads="1"/>
            </p:cNvSpPr>
            <p:nvPr/>
          </p:nvSpPr>
          <p:spPr bwMode="auto">
            <a:xfrm>
              <a:off x="2256" y="3456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60" name="AutoShape 120"/>
            <p:cNvSpPr>
              <a:spLocks noChangeArrowheads="1"/>
            </p:cNvSpPr>
            <p:nvPr/>
          </p:nvSpPr>
          <p:spPr bwMode="auto">
            <a:xfrm>
              <a:off x="1824" y="3552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61" name="AutoShape 121"/>
            <p:cNvSpPr>
              <a:spLocks noChangeArrowheads="1"/>
            </p:cNvSpPr>
            <p:nvPr/>
          </p:nvSpPr>
          <p:spPr bwMode="auto">
            <a:xfrm>
              <a:off x="2160" y="3552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62" name="AutoShape 122"/>
            <p:cNvSpPr>
              <a:spLocks noChangeArrowheads="1"/>
            </p:cNvSpPr>
            <p:nvPr/>
          </p:nvSpPr>
          <p:spPr bwMode="auto">
            <a:xfrm>
              <a:off x="1728" y="3648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63" name="AutoShape 123"/>
            <p:cNvSpPr>
              <a:spLocks noChangeArrowheads="1"/>
            </p:cNvSpPr>
            <p:nvPr/>
          </p:nvSpPr>
          <p:spPr bwMode="auto">
            <a:xfrm>
              <a:off x="2064" y="3648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966" name="Text Box 126"/>
          <p:cNvSpPr txBox="1">
            <a:spLocks noChangeArrowheads="1"/>
          </p:cNvSpPr>
          <p:nvPr/>
        </p:nvSpPr>
        <p:spPr bwMode="auto">
          <a:xfrm>
            <a:off x="971550" y="1393825"/>
            <a:ext cx="2590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 dirty="0"/>
              <a:t>1)</a:t>
            </a:r>
            <a:r>
              <a:rPr lang="en-US" altLang="ru-RU" sz="6600" b="1" dirty="0"/>
              <a:t>V</a:t>
            </a:r>
            <a:r>
              <a:rPr lang="ru-RU" altLang="ru-RU" sz="6600" b="1" dirty="0"/>
              <a:t>=1</a:t>
            </a:r>
          </a:p>
        </p:txBody>
      </p:sp>
      <p:sp>
        <p:nvSpPr>
          <p:cNvPr id="35967" name="Text Box 127"/>
          <p:cNvSpPr txBox="1">
            <a:spLocks noChangeArrowheads="1"/>
          </p:cNvSpPr>
          <p:nvPr/>
        </p:nvSpPr>
        <p:spPr bwMode="auto">
          <a:xfrm>
            <a:off x="971550" y="3068638"/>
            <a:ext cx="2743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 dirty="0"/>
              <a:t>2)</a:t>
            </a:r>
            <a:r>
              <a:rPr lang="en-US" altLang="ru-RU" sz="6600" b="1" dirty="0"/>
              <a:t>V</a:t>
            </a:r>
            <a:r>
              <a:rPr lang="ru-RU" altLang="ru-RU" sz="6600" b="1" dirty="0"/>
              <a:t>=6</a:t>
            </a:r>
          </a:p>
        </p:txBody>
      </p:sp>
      <p:sp>
        <p:nvSpPr>
          <p:cNvPr id="35968" name="Text Box 128"/>
          <p:cNvSpPr txBox="1">
            <a:spLocks noChangeArrowheads="1"/>
          </p:cNvSpPr>
          <p:nvPr/>
        </p:nvSpPr>
        <p:spPr bwMode="auto">
          <a:xfrm>
            <a:off x="971550" y="5013325"/>
            <a:ext cx="2590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/>
              <a:t>3)</a:t>
            </a:r>
            <a:r>
              <a:rPr lang="en-US" altLang="ru-RU" sz="6600" b="1"/>
              <a:t>V</a:t>
            </a:r>
            <a:r>
              <a:rPr lang="ru-RU" altLang="ru-RU" sz="6600" b="1"/>
              <a:t>=8</a:t>
            </a:r>
          </a:p>
        </p:txBody>
      </p:sp>
      <p:sp>
        <p:nvSpPr>
          <p:cNvPr id="35969" name="Text Box 129"/>
          <p:cNvSpPr txBox="1">
            <a:spLocks noChangeArrowheads="1"/>
          </p:cNvSpPr>
          <p:nvPr/>
        </p:nvSpPr>
        <p:spPr bwMode="auto">
          <a:xfrm>
            <a:off x="5885323" y="1714500"/>
            <a:ext cx="2743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 dirty="0"/>
              <a:t>4)</a:t>
            </a:r>
            <a:r>
              <a:rPr lang="en-US" altLang="ru-RU" sz="6600" b="1" dirty="0"/>
              <a:t>V</a:t>
            </a:r>
            <a:r>
              <a:rPr lang="ru-RU" altLang="ru-RU" sz="6600" b="1" dirty="0"/>
              <a:t>=18</a:t>
            </a:r>
          </a:p>
        </p:txBody>
      </p:sp>
      <p:grpSp>
        <p:nvGrpSpPr>
          <p:cNvPr id="35977" name="Group 137"/>
          <p:cNvGrpSpPr>
            <a:grpSpLocks/>
          </p:cNvGrpSpPr>
          <p:nvPr/>
        </p:nvGrpSpPr>
        <p:grpSpPr bwMode="auto">
          <a:xfrm>
            <a:off x="4502944" y="4325473"/>
            <a:ext cx="935037" cy="1241425"/>
            <a:chOff x="1920" y="2880"/>
            <a:chExt cx="1056" cy="1296"/>
          </a:xfrm>
        </p:grpSpPr>
        <p:sp>
          <p:nvSpPr>
            <p:cNvPr id="35978" name="AutoShape 138" descr="aqua"/>
            <p:cNvSpPr>
              <a:spLocks noChangeArrowheads="1"/>
            </p:cNvSpPr>
            <p:nvPr/>
          </p:nvSpPr>
          <p:spPr bwMode="auto">
            <a:xfrm>
              <a:off x="2208" y="288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79" name="AutoShape 139" descr="aqua"/>
            <p:cNvSpPr>
              <a:spLocks noChangeArrowheads="1"/>
            </p:cNvSpPr>
            <p:nvPr/>
          </p:nvSpPr>
          <p:spPr bwMode="auto">
            <a:xfrm>
              <a:off x="2112" y="297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0" name="AutoShape 140" descr="aqua"/>
            <p:cNvSpPr>
              <a:spLocks noChangeArrowheads="1"/>
            </p:cNvSpPr>
            <p:nvPr/>
          </p:nvSpPr>
          <p:spPr bwMode="auto">
            <a:xfrm>
              <a:off x="2016" y="307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1" name="AutoShape 141" descr="aqua"/>
            <p:cNvSpPr>
              <a:spLocks noChangeArrowheads="1"/>
            </p:cNvSpPr>
            <p:nvPr/>
          </p:nvSpPr>
          <p:spPr bwMode="auto">
            <a:xfrm>
              <a:off x="2208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2" name="AutoShape 142" descr="aqua"/>
            <p:cNvSpPr>
              <a:spLocks noChangeArrowheads="1"/>
            </p:cNvSpPr>
            <p:nvPr/>
          </p:nvSpPr>
          <p:spPr bwMode="auto">
            <a:xfrm>
              <a:off x="2112" y="355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3" name="AutoShape 143" descr="aqua"/>
            <p:cNvSpPr>
              <a:spLocks noChangeArrowheads="1"/>
            </p:cNvSpPr>
            <p:nvPr/>
          </p:nvSpPr>
          <p:spPr bwMode="auto">
            <a:xfrm>
              <a:off x="2016" y="364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4" name="AutoShape 144" descr="aqua"/>
            <p:cNvSpPr>
              <a:spLocks noChangeArrowheads="1"/>
            </p:cNvSpPr>
            <p:nvPr/>
          </p:nvSpPr>
          <p:spPr bwMode="auto">
            <a:xfrm>
              <a:off x="1920" y="374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</p:txBody>
        </p:sp>
        <p:sp>
          <p:nvSpPr>
            <p:cNvPr id="35985" name="AutoShape 145" descr="aqua"/>
            <p:cNvSpPr>
              <a:spLocks noChangeArrowheads="1"/>
            </p:cNvSpPr>
            <p:nvPr/>
          </p:nvSpPr>
          <p:spPr bwMode="auto">
            <a:xfrm>
              <a:off x="2544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6" name="AutoShape 146" descr="aqua"/>
            <p:cNvSpPr>
              <a:spLocks noChangeArrowheads="1"/>
            </p:cNvSpPr>
            <p:nvPr/>
          </p:nvSpPr>
          <p:spPr bwMode="auto">
            <a:xfrm>
              <a:off x="2448" y="355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7" name="AutoShape 147" descr="aqua"/>
            <p:cNvSpPr>
              <a:spLocks noChangeArrowheads="1"/>
            </p:cNvSpPr>
            <p:nvPr/>
          </p:nvSpPr>
          <p:spPr bwMode="auto">
            <a:xfrm>
              <a:off x="2352" y="364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8" name="AutoShape 148" descr="aqua"/>
            <p:cNvSpPr>
              <a:spLocks noChangeArrowheads="1"/>
            </p:cNvSpPr>
            <p:nvPr/>
          </p:nvSpPr>
          <p:spPr bwMode="auto">
            <a:xfrm>
              <a:off x="2256" y="374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89" name="AutoShape 149" descr="aqua"/>
            <p:cNvSpPr>
              <a:spLocks noChangeArrowheads="1"/>
            </p:cNvSpPr>
            <p:nvPr/>
          </p:nvSpPr>
          <p:spPr bwMode="auto">
            <a:xfrm>
              <a:off x="2544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0" name="AutoShape 150" descr="aqua"/>
            <p:cNvSpPr>
              <a:spLocks noChangeArrowheads="1"/>
            </p:cNvSpPr>
            <p:nvPr/>
          </p:nvSpPr>
          <p:spPr bwMode="auto">
            <a:xfrm>
              <a:off x="2448" y="326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1" name="AutoShape 151" descr="aqua"/>
            <p:cNvSpPr>
              <a:spLocks noChangeArrowheads="1"/>
            </p:cNvSpPr>
            <p:nvPr/>
          </p:nvSpPr>
          <p:spPr bwMode="auto">
            <a:xfrm>
              <a:off x="2352" y="336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2" name="AutoShape 152" descr="aqua"/>
            <p:cNvSpPr>
              <a:spLocks noChangeArrowheads="1"/>
            </p:cNvSpPr>
            <p:nvPr/>
          </p:nvSpPr>
          <p:spPr bwMode="auto">
            <a:xfrm>
              <a:off x="2208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3" name="AutoShape 153" descr="aqua"/>
            <p:cNvSpPr>
              <a:spLocks noChangeArrowheads="1"/>
            </p:cNvSpPr>
            <p:nvPr/>
          </p:nvSpPr>
          <p:spPr bwMode="auto">
            <a:xfrm>
              <a:off x="2112" y="321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4" name="AutoShape 154" descr="aqua"/>
            <p:cNvSpPr>
              <a:spLocks noChangeArrowheads="1"/>
            </p:cNvSpPr>
            <p:nvPr/>
          </p:nvSpPr>
          <p:spPr bwMode="auto">
            <a:xfrm>
              <a:off x="2016" y="331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5" name="AutoShape 155" descr="aqua"/>
            <p:cNvSpPr>
              <a:spLocks noChangeArrowheads="1"/>
            </p:cNvSpPr>
            <p:nvPr/>
          </p:nvSpPr>
          <p:spPr bwMode="auto">
            <a:xfrm>
              <a:off x="1920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6" name="AutoShape 156" descr="aqua"/>
            <p:cNvSpPr>
              <a:spLocks noChangeArrowheads="1"/>
            </p:cNvSpPr>
            <p:nvPr/>
          </p:nvSpPr>
          <p:spPr bwMode="auto">
            <a:xfrm>
              <a:off x="2256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7" name="AutoShape 157" descr="aqua"/>
            <p:cNvSpPr>
              <a:spLocks noChangeArrowheads="1"/>
            </p:cNvSpPr>
            <p:nvPr/>
          </p:nvSpPr>
          <p:spPr bwMode="auto">
            <a:xfrm>
              <a:off x="2544" y="288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8" name="AutoShape 158" descr="aqua"/>
            <p:cNvSpPr>
              <a:spLocks noChangeArrowheads="1"/>
            </p:cNvSpPr>
            <p:nvPr/>
          </p:nvSpPr>
          <p:spPr bwMode="auto">
            <a:xfrm>
              <a:off x="2448" y="297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999" name="AutoShape 159" descr="aqua"/>
            <p:cNvSpPr>
              <a:spLocks noChangeArrowheads="1"/>
            </p:cNvSpPr>
            <p:nvPr/>
          </p:nvSpPr>
          <p:spPr bwMode="auto">
            <a:xfrm>
              <a:off x="2352" y="307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0" name="AutoShape 160" descr="aqua"/>
            <p:cNvSpPr>
              <a:spLocks noChangeArrowheads="1"/>
            </p:cNvSpPr>
            <p:nvPr/>
          </p:nvSpPr>
          <p:spPr bwMode="auto">
            <a:xfrm>
              <a:off x="1920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1" name="AutoShape 161" descr="aqua"/>
            <p:cNvSpPr>
              <a:spLocks noChangeArrowheads="1"/>
            </p:cNvSpPr>
            <p:nvPr/>
          </p:nvSpPr>
          <p:spPr bwMode="auto">
            <a:xfrm>
              <a:off x="2256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</p:txBody>
        </p:sp>
      </p:grpSp>
      <p:grpSp>
        <p:nvGrpSpPr>
          <p:cNvPr id="36002" name="Group 162"/>
          <p:cNvGrpSpPr>
            <a:grpSpLocks/>
          </p:cNvGrpSpPr>
          <p:nvPr/>
        </p:nvGrpSpPr>
        <p:grpSpPr bwMode="auto">
          <a:xfrm>
            <a:off x="4611928" y="3182112"/>
            <a:ext cx="792162" cy="792163"/>
            <a:chOff x="432" y="1008"/>
            <a:chExt cx="816" cy="816"/>
          </a:xfrm>
        </p:grpSpPr>
        <p:sp>
          <p:nvSpPr>
            <p:cNvPr id="36003" name="AutoShape 163"/>
            <p:cNvSpPr>
              <a:spLocks noChangeArrowheads="1"/>
            </p:cNvSpPr>
            <p:nvPr/>
          </p:nvSpPr>
          <p:spPr bwMode="auto">
            <a:xfrm>
              <a:off x="528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4" name="AutoShape 164"/>
            <p:cNvSpPr>
              <a:spLocks noChangeArrowheads="1"/>
            </p:cNvSpPr>
            <p:nvPr/>
          </p:nvSpPr>
          <p:spPr bwMode="auto">
            <a:xfrm>
              <a:off x="432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5" name="AutoShape 165"/>
            <p:cNvSpPr>
              <a:spLocks noChangeArrowheads="1"/>
            </p:cNvSpPr>
            <p:nvPr/>
          </p:nvSpPr>
          <p:spPr bwMode="auto">
            <a:xfrm>
              <a:off x="528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6" name="AutoShape 166"/>
            <p:cNvSpPr>
              <a:spLocks noChangeArrowheads="1"/>
            </p:cNvSpPr>
            <p:nvPr/>
          </p:nvSpPr>
          <p:spPr bwMode="auto">
            <a:xfrm>
              <a:off x="816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7" name="AutoShape 167"/>
            <p:cNvSpPr>
              <a:spLocks noChangeArrowheads="1"/>
            </p:cNvSpPr>
            <p:nvPr/>
          </p:nvSpPr>
          <p:spPr bwMode="auto">
            <a:xfrm>
              <a:off x="720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8" name="AutoShape 168"/>
            <p:cNvSpPr>
              <a:spLocks noChangeArrowheads="1"/>
            </p:cNvSpPr>
            <p:nvPr/>
          </p:nvSpPr>
          <p:spPr bwMode="auto">
            <a:xfrm>
              <a:off x="816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09" name="AutoShape 169"/>
            <p:cNvSpPr>
              <a:spLocks noChangeArrowheads="1"/>
            </p:cNvSpPr>
            <p:nvPr/>
          </p:nvSpPr>
          <p:spPr bwMode="auto">
            <a:xfrm>
              <a:off x="432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010" name="AutoShape 170"/>
            <p:cNvSpPr>
              <a:spLocks noChangeArrowheads="1"/>
            </p:cNvSpPr>
            <p:nvPr/>
          </p:nvSpPr>
          <p:spPr bwMode="auto">
            <a:xfrm>
              <a:off x="720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011" name="Text Box 171"/>
          <p:cNvSpPr txBox="1">
            <a:spLocks noChangeArrowheads="1"/>
          </p:cNvSpPr>
          <p:nvPr/>
        </p:nvSpPr>
        <p:spPr bwMode="auto">
          <a:xfrm>
            <a:off x="5580523" y="3017028"/>
            <a:ext cx="3048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 dirty="0"/>
              <a:t>5)</a:t>
            </a:r>
            <a:r>
              <a:rPr lang="en-US" altLang="ru-RU" sz="6600" b="1" dirty="0"/>
              <a:t>V</a:t>
            </a:r>
            <a:r>
              <a:rPr lang="ru-RU" altLang="ru-RU" sz="6600" b="1" dirty="0"/>
              <a:t>=8</a:t>
            </a:r>
          </a:p>
        </p:txBody>
      </p:sp>
      <p:sp>
        <p:nvSpPr>
          <p:cNvPr id="36012" name="Text Box 172"/>
          <p:cNvSpPr txBox="1">
            <a:spLocks noChangeArrowheads="1"/>
          </p:cNvSpPr>
          <p:nvPr/>
        </p:nvSpPr>
        <p:spPr bwMode="auto">
          <a:xfrm>
            <a:off x="5645150" y="4396910"/>
            <a:ext cx="3048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5400" b="1" dirty="0"/>
              <a:t>6)</a:t>
            </a:r>
            <a:r>
              <a:rPr lang="en-US" altLang="ru-RU" sz="6600" b="1" dirty="0"/>
              <a:t>V</a:t>
            </a:r>
            <a:r>
              <a:rPr lang="ru-RU" altLang="ru-RU" sz="6600" b="1" dirty="0"/>
              <a:t>=24</a:t>
            </a:r>
          </a:p>
        </p:txBody>
      </p:sp>
    </p:spTree>
    <p:extLst>
      <p:ext uri="{BB962C8B-B14F-4D97-AF65-F5344CB8AC3E}">
        <p14:creationId xmlns:p14="http://schemas.microsoft.com/office/powerpoint/2010/main" val="344491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" name="Рисунок 2" descr="http://doc4web.ru/uploads/files/35/34316/hello_html_94d306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18" y="3980308"/>
            <a:ext cx="7056784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tekras.ru/uploads/66f8-dom-mozhno-predstavit-kak-odin-ili-nes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45" y="90681"/>
            <a:ext cx="7311887" cy="446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55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tumblr.com/5e53fb476f8d3091a4becfb14c238f6a/xuf008i/7QZorpdnm/tumblr_static_tumblr_static__focused_v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8" y="0"/>
            <a:ext cx="9165118" cy="687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50" name="прин2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55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91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523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andia.ru/text/80/091/images/image009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08920"/>
            <a:ext cx="744973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116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755576" y="908720"/>
            <a:ext cx="8229600" cy="87005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Соотношения между единицами</a:t>
            </a:r>
          </a:p>
          <a:p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измерения величин.</a:t>
            </a:r>
          </a:p>
        </p:txBody>
      </p:sp>
    </p:spTree>
    <p:extLst>
      <p:ext uri="{BB962C8B-B14F-4D97-AF65-F5344CB8AC3E}">
        <p14:creationId xmlns:p14="http://schemas.microsoft.com/office/powerpoint/2010/main" val="328966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493" name="Group 309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349494" name="Freeform 310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5" name="Freeform 311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6" name="Freeform 312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7" name="Freeform 313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8" name="Freeform 314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9" name="Freeform 315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500" name="Freeform 316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501" name="Freeform 317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9186" name="Freeform 2"/>
          <p:cNvSpPr>
            <a:spLocks/>
          </p:cNvSpPr>
          <p:nvPr/>
        </p:nvSpPr>
        <p:spPr bwMode="auto">
          <a:xfrm>
            <a:off x="749300" y="2540000"/>
            <a:ext cx="12700" cy="660400"/>
          </a:xfrm>
          <a:custGeom>
            <a:avLst/>
            <a:gdLst>
              <a:gd name="T0" fmla="*/ 0 w 8"/>
              <a:gd name="T1" fmla="*/ 416 h 416"/>
              <a:gd name="T2" fmla="*/ 8 w 8"/>
              <a:gd name="T3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416">
                <a:moveTo>
                  <a:pt x="0" y="416"/>
                </a:moveTo>
                <a:lnTo>
                  <a:pt x="8" y="0"/>
                </a:lnTo>
              </a:path>
            </a:pathLst>
          </a:cu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87" name="AutoShape 3" descr="Папирус"/>
          <p:cNvSpPr>
            <a:spLocks noChangeArrowheads="1"/>
          </p:cNvSpPr>
          <p:nvPr/>
        </p:nvSpPr>
        <p:spPr bwMode="auto">
          <a:xfrm>
            <a:off x="901700" y="1384300"/>
            <a:ext cx="6134100" cy="4699000"/>
          </a:xfrm>
          <a:prstGeom prst="cube">
            <a:avLst>
              <a:gd name="adj" fmla="val 25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188" name="Freeform 4" descr="Папирус"/>
          <p:cNvSpPr>
            <a:spLocks/>
          </p:cNvSpPr>
          <p:nvPr/>
        </p:nvSpPr>
        <p:spPr bwMode="auto">
          <a:xfrm>
            <a:off x="647700" y="482600"/>
            <a:ext cx="6946900" cy="2247900"/>
          </a:xfrm>
          <a:custGeom>
            <a:avLst/>
            <a:gdLst>
              <a:gd name="T0" fmla="*/ 0 w 4376"/>
              <a:gd name="T1" fmla="*/ 1376 h 1416"/>
              <a:gd name="T2" fmla="*/ 1536 w 4376"/>
              <a:gd name="T3" fmla="*/ 896 h 1416"/>
              <a:gd name="T4" fmla="*/ 1544 w 4376"/>
              <a:gd name="T5" fmla="*/ 896 h 1416"/>
              <a:gd name="T6" fmla="*/ 3648 w 4376"/>
              <a:gd name="T7" fmla="*/ 1416 h 1416"/>
              <a:gd name="T8" fmla="*/ 4376 w 4376"/>
              <a:gd name="T9" fmla="*/ 592 h 1416"/>
              <a:gd name="T10" fmla="*/ 1744 w 4376"/>
              <a:gd name="T11" fmla="*/ 8 h 1416"/>
              <a:gd name="T12" fmla="*/ 1520 w 4376"/>
              <a:gd name="T13" fmla="*/ 912 h 1416"/>
              <a:gd name="T14" fmla="*/ 1664 w 4376"/>
              <a:gd name="T15" fmla="*/ 344 h 1416"/>
              <a:gd name="T16" fmla="*/ 1744 w 4376"/>
              <a:gd name="T17" fmla="*/ 0 h 1416"/>
              <a:gd name="T18" fmla="*/ 288 w 4376"/>
              <a:gd name="T19" fmla="*/ 744 h 1416"/>
              <a:gd name="T20" fmla="*/ 0 w 4376"/>
              <a:gd name="T21" fmla="*/ 137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76" h="1416">
                <a:moveTo>
                  <a:pt x="0" y="1376"/>
                </a:moveTo>
                <a:lnTo>
                  <a:pt x="1536" y="896"/>
                </a:lnTo>
                <a:lnTo>
                  <a:pt x="1544" y="896"/>
                </a:lnTo>
                <a:lnTo>
                  <a:pt x="3648" y="1416"/>
                </a:lnTo>
                <a:lnTo>
                  <a:pt x="4376" y="592"/>
                </a:lnTo>
                <a:lnTo>
                  <a:pt x="1744" y="8"/>
                </a:lnTo>
                <a:lnTo>
                  <a:pt x="1520" y="912"/>
                </a:lnTo>
                <a:lnTo>
                  <a:pt x="1664" y="344"/>
                </a:lnTo>
                <a:lnTo>
                  <a:pt x="1744" y="0"/>
                </a:lnTo>
                <a:lnTo>
                  <a:pt x="288" y="744"/>
                </a:lnTo>
                <a:lnTo>
                  <a:pt x="0" y="137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89" name="Freeform 5"/>
          <p:cNvSpPr>
            <a:spLocks/>
          </p:cNvSpPr>
          <p:nvPr/>
        </p:nvSpPr>
        <p:spPr bwMode="auto">
          <a:xfrm>
            <a:off x="1397000" y="2527300"/>
            <a:ext cx="25400" cy="3543300"/>
          </a:xfrm>
          <a:custGeom>
            <a:avLst/>
            <a:gdLst>
              <a:gd name="T0" fmla="*/ 0 w 16"/>
              <a:gd name="T1" fmla="*/ 0 h 2232"/>
              <a:gd name="T2" fmla="*/ 16 w 16"/>
              <a:gd name="T3" fmla="*/ 2232 h 2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232">
                <a:moveTo>
                  <a:pt x="0" y="0"/>
                </a:moveTo>
                <a:lnTo>
                  <a:pt x="16" y="2232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0" name="Freeform 6"/>
          <p:cNvSpPr>
            <a:spLocks/>
          </p:cNvSpPr>
          <p:nvPr/>
        </p:nvSpPr>
        <p:spPr bwMode="auto">
          <a:xfrm>
            <a:off x="2870200" y="2540000"/>
            <a:ext cx="38100" cy="3581400"/>
          </a:xfrm>
          <a:custGeom>
            <a:avLst/>
            <a:gdLst>
              <a:gd name="T0" fmla="*/ 0 w 24"/>
              <a:gd name="T1" fmla="*/ 0 h 2256"/>
              <a:gd name="T2" fmla="*/ 24 w 24"/>
              <a:gd name="T3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2256">
                <a:moveTo>
                  <a:pt x="0" y="0"/>
                </a:moveTo>
                <a:lnTo>
                  <a:pt x="24" y="2256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1" name="Freeform 7"/>
          <p:cNvSpPr>
            <a:spLocks/>
          </p:cNvSpPr>
          <p:nvPr/>
        </p:nvSpPr>
        <p:spPr bwMode="auto">
          <a:xfrm>
            <a:off x="3429000" y="2527300"/>
            <a:ext cx="1588" cy="3505200"/>
          </a:xfrm>
          <a:custGeom>
            <a:avLst/>
            <a:gdLst>
              <a:gd name="T0" fmla="*/ 0 w 1"/>
              <a:gd name="T1" fmla="*/ 0 h 2208"/>
              <a:gd name="T2" fmla="*/ 0 w 1"/>
              <a:gd name="T3" fmla="*/ 2208 h 22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208">
                <a:moveTo>
                  <a:pt x="0" y="0"/>
                </a:moveTo>
                <a:lnTo>
                  <a:pt x="0" y="22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2" name="Freeform 8"/>
          <p:cNvSpPr>
            <a:spLocks/>
          </p:cNvSpPr>
          <p:nvPr/>
        </p:nvSpPr>
        <p:spPr bwMode="auto">
          <a:xfrm>
            <a:off x="4038600" y="2540000"/>
            <a:ext cx="50800" cy="3505200"/>
          </a:xfrm>
          <a:custGeom>
            <a:avLst/>
            <a:gdLst>
              <a:gd name="T0" fmla="*/ 0 w 32"/>
              <a:gd name="T1" fmla="*/ 0 h 2208"/>
              <a:gd name="T2" fmla="*/ 32 w 32"/>
              <a:gd name="T3" fmla="*/ 2208 h 22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208">
                <a:moveTo>
                  <a:pt x="0" y="0"/>
                </a:moveTo>
                <a:lnTo>
                  <a:pt x="32" y="22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3" name="Freeform 9"/>
          <p:cNvSpPr>
            <a:spLocks/>
          </p:cNvSpPr>
          <p:nvPr/>
        </p:nvSpPr>
        <p:spPr bwMode="auto">
          <a:xfrm>
            <a:off x="4546600" y="4000500"/>
            <a:ext cx="12700" cy="1511300"/>
          </a:xfrm>
          <a:custGeom>
            <a:avLst/>
            <a:gdLst>
              <a:gd name="T0" fmla="*/ 8 w 8"/>
              <a:gd name="T1" fmla="*/ 0 h 952"/>
              <a:gd name="T2" fmla="*/ 0 w 8"/>
              <a:gd name="T3" fmla="*/ 952 h 9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952">
                <a:moveTo>
                  <a:pt x="8" y="0"/>
                </a:moveTo>
                <a:lnTo>
                  <a:pt x="0" y="952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4" name="Freeform 10"/>
          <p:cNvSpPr>
            <a:spLocks/>
          </p:cNvSpPr>
          <p:nvPr/>
        </p:nvSpPr>
        <p:spPr bwMode="auto">
          <a:xfrm>
            <a:off x="4749800" y="3276600"/>
            <a:ext cx="114300" cy="2044700"/>
          </a:xfrm>
          <a:custGeom>
            <a:avLst/>
            <a:gdLst>
              <a:gd name="T0" fmla="*/ 72 w 72"/>
              <a:gd name="T1" fmla="*/ 0 h 1288"/>
              <a:gd name="T2" fmla="*/ 0 w 72"/>
              <a:gd name="T3" fmla="*/ 1288 h 1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2" h="1288">
                <a:moveTo>
                  <a:pt x="72" y="0"/>
                </a:moveTo>
                <a:lnTo>
                  <a:pt x="0" y="128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5" name="Freeform 11"/>
          <p:cNvSpPr>
            <a:spLocks/>
          </p:cNvSpPr>
          <p:nvPr/>
        </p:nvSpPr>
        <p:spPr bwMode="auto">
          <a:xfrm>
            <a:off x="2336800" y="2514600"/>
            <a:ext cx="25400" cy="1993900"/>
          </a:xfrm>
          <a:custGeom>
            <a:avLst/>
            <a:gdLst>
              <a:gd name="T0" fmla="*/ 0 w 16"/>
              <a:gd name="T1" fmla="*/ 0 h 1256"/>
              <a:gd name="T2" fmla="*/ 16 w 16"/>
              <a:gd name="T3" fmla="*/ 1256 h 12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1256">
                <a:moveTo>
                  <a:pt x="0" y="0"/>
                </a:moveTo>
                <a:lnTo>
                  <a:pt x="16" y="1256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6" name="Freeform 12"/>
          <p:cNvSpPr>
            <a:spLocks/>
          </p:cNvSpPr>
          <p:nvPr/>
        </p:nvSpPr>
        <p:spPr bwMode="auto">
          <a:xfrm>
            <a:off x="3162300" y="1511300"/>
            <a:ext cx="3390900" cy="1079500"/>
          </a:xfrm>
          <a:custGeom>
            <a:avLst/>
            <a:gdLst>
              <a:gd name="T0" fmla="*/ 0 w 2136"/>
              <a:gd name="T1" fmla="*/ 0 h 680"/>
              <a:gd name="T2" fmla="*/ 624 w 2136"/>
              <a:gd name="T3" fmla="*/ 216 h 680"/>
              <a:gd name="T4" fmla="*/ 2136 w 2136"/>
              <a:gd name="T5" fmla="*/ 68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6" h="680">
                <a:moveTo>
                  <a:pt x="0" y="0"/>
                </a:moveTo>
                <a:lnTo>
                  <a:pt x="624" y="216"/>
                </a:lnTo>
                <a:lnTo>
                  <a:pt x="2136" y="680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7" name="Freeform 13"/>
          <p:cNvSpPr>
            <a:spLocks/>
          </p:cNvSpPr>
          <p:nvPr/>
        </p:nvSpPr>
        <p:spPr bwMode="auto">
          <a:xfrm>
            <a:off x="3251200" y="1231900"/>
            <a:ext cx="3581400" cy="965200"/>
          </a:xfrm>
          <a:custGeom>
            <a:avLst/>
            <a:gdLst>
              <a:gd name="T0" fmla="*/ 0 w 2256"/>
              <a:gd name="T1" fmla="*/ 0 h 608"/>
              <a:gd name="T2" fmla="*/ 1144 w 2256"/>
              <a:gd name="T3" fmla="*/ 328 h 608"/>
              <a:gd name="T4" fmla="*/ 2256 w 2256"/>
              <a:gd name="T5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6" h="608">
                <a:moveTo>
                  <a:pt x="0" y="0"/>
                </a:moveTo>
                <a:lnTo>
                  <a:pt x="1144" y="328"/>
                </a:lnTo>
                <a:lnTo>
                  <a:pt x="2256" y="6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8" name="Freeform 14"/>
          <p:cNvSpPr>
            <a:spLocks/>
          </p:cNvSpPr>
          <p:nvPr/>
        </p:nvSpPr>
        <p:spPr bwMode="auto">
          <a:xfrm>
            <a:off x="3390900" y="850900"/>
            <a:ext cx="3746500" cy="1066800"/>
          </a:xfrm>
          <a:custGeom>
            <a:avLst/>
            <a:gdLst>
              <a:gd name="T0" fmla="*/ 0 w 2360"/>
              <a:gd name="T1" fmla="*/ 0 h 672"/>
              <a:gd name="T2" fmla="*/ 504 w 2360"/>
              <a:gd name="T3" fmla="*/ 208 h 672"/>
              <a:gd name="T4" fmla="*/ 2360 w 2360"/>
              <a:gd name="T5" fmla="*/ 67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0" h="672">
                <a:moveTo>
                  <a:pt x="0" y="0"/>
                </a:moveTo>
                <a:lnTo>
                  <a:pt x="504" y="208"/>
                </a:lnTo>
                <a:lnTo>
                  <a:pt x="2360" y="672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9" name="Freeform 15"/>
          <p:cNvSpPr>
            <a:spLocks/>
          </p:cNvSpPr>
          <p:nvPr/>
        </p:nvSpPr>
        <p:spPr bwMode="auto">
          <a:xfrm>
            <a:off x="685800" y="1600200"/>
            <a:ext cx="2425700" cy="901700"/>
          </a:xfrm>
          <a:custGeom>
            <a:avLst/>
            <a:gdLst>
              <a:gd name="T0" fmla="*/ 1528 w 1528"/>
              <a:gd name="T1" fmla="*/ 0 h 568"/>
              <a:gd name="T2" fmla="*/ 776 w 1528"/>
              <a:gd name="T3" fmla="*/ 256 h 568"/>
              <a:gd name="T4" fmla="*/ 0 w 1528"/>
              <a:gd name="T5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28" h="568">
                <a:moveTo>
                  <a:pt x="1528" y="0"/>
                </a:moveTo>
                <a:lnTo>
                  <a:pt x="776" y="256"/>
                </a:lnTo>
                <a:lnTo>
                  <a:pt x="0" y="56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00" name="Freeform 16"/>
          <p:cNvSpPr>
            <a:spLocks/>
          </p:cNvSpPr>
          <p:nvPr/>
        </p:nvSpPr>
        <p:spPr bwMode="auto">
          <a:xfrm>
            <a:off x="850900" y="1231900"/>
            <a:ext cx="2349500" cy="914400"/>
          </a:xfrm>
          <a:custGeom>
            <a:avLst/>
            <a:gdLst>
              <a:gd name="T0" fmla="*/ 1480 w 1480"/>
              <a:gd name="T1" fmla="*/ 0 h 576"/>
              <a:gd name="T2" fmla="*/ 672 w 1480"/>
              <a:gd name="T3" fmla="*/ 312 h 576"/>
              <a:gd name="T4" fmla="*/ 0 w 1480"/>
              <a:gd name="T5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0" h="576">
                <a:moveTo>
                  <a:pt x="1480" y="0"/>
                </a:moveTo>
                <a:lnTo>
                  <a:pt x="672" y="312"/>
                </a:lnTo>
                <a:lnTo>
                  <a:pt x="0" y="576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01" name="Freeform 17"/>
          <p:cNvSpPr>
            <a:spLocks/>
          </p:cNvSpPr>
          <p:nvPr/>
        </p:nvSpPr>
        <p:spPr bwMode="auto">
          <a:xfrm>
            <a:off x="965200" y="863600"/>
            <a:ext cx="2349500" cy="1092200"/>
          </a:xfrm>
          <a:custGeom>
            <a:avLst/>
            <a:gdLst>
              <a:gd name="T0" fmla="*/ 1480 w 1480"/>
              <a:gd name="T1" fmla="*/ 0 h 688"/>
              <a:gd name="T2" fmla="*/ 1432 w 1480"/>
              <a:gd name="T3" fmla="*/ 16 h 688"/>
              <a:gd name="T4" fmla="*/ 768 w 1480"/>
              <a:gd name="T5" fmla="*/ 272 h 688"/>
              <a:gd name="T6" fmla="*/ 0 w 1480"/>
              <a:gd name="T7" fmla="*/ 68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80" h="688">
                <a:moveTo>
                  <a:pt x="1480" y="0"/>
                </a:moveTo>
                <a:lnTo>
                  <a:pt x="1432" y="16"/>
                </a:lnTo>
                <a:lnTo>
                  <a:pt x="768" y="272"/>
                </a:lnTo>
                <a:lnTo>
                  <a:pt x="0" y="68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9202" name="Group 18"/>
          <p:cNvGrpSpPr>
            <a:grpSpLocks/>
          </p:cNvGrpSpPr>
          <p:nvPr/>
        </p:nvGrpSpPr>
        <p:grpSpPr bwMode="auto">
          <a:xfrm>
            <a:off x="7523163" y="4279900"/>
            <a:ext cx="1620837" cy="469900"/>
            <a:chOff x="3353" y="4024"/>
            <a:chExt cx="1021" cy="296"/>
          </a:xfrm>
        </p:grpSpPr>
        <p:grpSp>
          <p:nvGrpSpPr>
            <p:cNvPr id="349203" name="Group 19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04" name="Group 2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05" name="Group 2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06" name="Freeform 2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07" name="Freeform 2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08" name="Group 2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09" name="Freeform 2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0" name="Freeform 2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11" name="Group 2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2" name="Freeform 2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3" name="Freeform 2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14" name="Group 30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15" name="Group 3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6" name="Freeform 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7" name="Freeform 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18" name="Group 3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9" name="Freeform 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0" name="Freeform 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21" name="Group 3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22" name="Freeform 3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3" name="Freeform 3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224" name="Group 40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225" name="Group 41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26" name="Group 4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27" name="Freeform 4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8" name="Freeform 4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29" name="Group 4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0" name="Freeform 4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1" name="Freeform 4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32" name="Group 4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3" name="Freeform 4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4" name="Freeform 5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35" name="Group 51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36" name="Group 5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7" name="Freeform 5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8" name="Freeform 5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39" name="Group 5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0" name="Freeform 5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41" name="Freeform 5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42" name="Group 5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3" name="Freeform 5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44" name="Freeform 6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245" name="Group 61"/>
          <p:cNvGrpSpPr>
            <a:grpSpLocks/>
          </p:cNvGrpSpPr>
          <p:nvPr/>
        </p:nvGrpSpPr>
        <p:grpSpPr bwMode="auto">
          <a:xfrm>
            <a:off x="3287713" y="5689600"/>
            <a:ext cx="1620837" cy="469900"/>
            <a:chOff x="3353" y="4024"/>
            <a:chExt cx="1021" cy="296"/>
          </a:xfrm>
        </p:grpSpPr>
        <p:grpSp>
          <p:nvGrpSpPr>
            <p:cNvPr id="349246" name="Group 62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47" name="Group 63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48" name="Group 64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9" name="Freeform 6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0" name="Freeform 6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51" name="Group 67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2" name="Freeform 6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3" name="Freeform 6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54" name="Group 70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5" name="Freeform 7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6" name="Freeform 7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57" name="Group 73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58" name="Group 74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9" name="Freeform 7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0" name="Freeform 7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61" name="Group 77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62" name="Freeform 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3" name="Freeform 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64" name="Group 80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65" name="Freeform 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6" name="Freeform 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267" name="Group 83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268" name="Group 84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69" name="Group 85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0" name="Freeform 8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1" name="Freeform 8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72" name="Group 88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3" name="Freeform 8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4" name="Freeform 9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75" name="Group 91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6" name="Freeform 9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7" name="Freeform 9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78" name="Group 94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79" name="Group 95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0" name="Freeform 9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1" name="Freeform 9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82" name="Group 98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3" name="Freeform 9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4" name="Freeform 10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85" name="Group 101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6" name="Freeform 10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7" name="Freeform 10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288" name="Group 104"/>
          <p:cNvGrpSpPr>
            <a:grpSpLocks/>
          </p:cNvGrpSpPr>
          <p:nvPr/>
        </p:nvGrpSpPr>
        <p:grpSpPr bwMode="auto">
          <a:xfrm>
            <a:off x="7523163" y="5041900"/>
            <a:ext cx="1620837" cy="469900"/>
            <a:chOff x="3353" y="4024"/>
            <a:chExt cx="1021" cy="296"/>
          </a:xfrm>
        </p:grpSpPr>
        <p:grpSp>
          <p:nvGrpSpPr>
            <p:cNvPr id="349289" name="Group 105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90" name="Group 10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91" name="Group 10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2" name="Freeform 10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3" name="Freeform 10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94" name="Group 11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5" name="Freeform 11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6" name="Freeform 11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97" name="Group 11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8" name="Freeform 11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9" name="Freeform 11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00" name="Group 11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01" name="Group 11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2" name="Freeform 11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3" name="Freeform 11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04" name="Group 12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5" name="Freeform 12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6" name="Freeform 12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07" name="Group 12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8" name="Freeform 12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9" name="Freeform 12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310" name="Group 126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311" name="Group 12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12" name="Group 12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3" name="Freeform 12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14" name="Freeform 13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15" name="Group 13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6" name="Freeform 1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17" name="Freeform 1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18" name="Group 13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9" name="Freeform 1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0" name="Freeform 1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21" name="Group 137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22" name="Group 13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3" name="Freeform 13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4" name="Freeform 14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25" name="Group 14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6" name="Freeform 14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7" name="Freeform 14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28" name="Group 14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9" name="Freeform 14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0" name="Freeform 14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331" name="Group 147"/>
          <p:cNvGrpSpPr>
            <a:grpSpLocks/>
          </p:cNvGrpSpPr>
          <p:nvPr/>
        </p:nvGrpSpPr>
        <p:grpSpPr bwMode="auto">
          <a:xfrm rot="-254485">
            <a:off x="7523163" y="4660900"/>
            <a:ext cx="1620837" cy="469900"/>
            <a:chOff x="3353" y="4024"/>
            <a:chExt cx="1021" cy="296"/>
          </a:xfrm>
        </p:grpSpPr>
        <p:grpSp>
          <p:nvGrpSpPr>
            <p:cNvPr id="349332" name="Group 148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333" name="Group 149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34" name="Group 15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35" name="Freeform 15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6" name="Freeform 15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37" name="Group 15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38" name="Freeform 15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9" name="Freeform 15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40" name="Group 15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1" name="Freeform 15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2" name="Freeform 15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43" name="Group 159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44" name="Group 16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5" name="Freeform 16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6" name="Freeform 16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47" name="Group 16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8" name="Freeform 16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9" name="Freeform 16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50" name="Group 16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1" name="Freeform 16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52" name="Freeform 16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353" name="Group 169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354" name="Group 17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55" name="Group 17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6" name="Freeform 17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57" name="Freeform 17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58" name="Group 17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9" name="Freeform 17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0" name="Freeform 17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61" name="Group 17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2" name="Freeform 1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3" name="Freeform 1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64" name="Group 180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65" name="Group 18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6" name="Freeform 18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7" name="Freeform 18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68" name="Group 18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9" name="Freeform 18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70" name="Freeform 18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71" name="Group 18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72" name="Freeform 18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73" name="Freeform 18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349374" name="Freeform 190" descr="Пробка"/>
          <p:cNvSpPr>
            <a:spLocks/>
          </p:cNvSpPr>
          <p:nvPr/>
        </p:nvSpPr>
        <p:spPr bwMode="auto">
          <a:xfrm>
            <a:off x="1866900" y="4470400"/>
            <a:ext cx="1028700" cy="1600200"/>
          </a:xfrm>
          <a:custGeom>
            <a:avLst/>
            <a:gdLst>
              <a:gd name="T0" fmla="*/ 536 w 648"/>
              <a:gd name="T1" fmla="*/ 16 h 1008"/>
              <a:gd name="T2" fmla="*/ 544 w 648"/>
              <a:gd name="T3" fmla="*/ 1008 h 1008"/>
              <a:gd name="T4" fmla="*/ 24 w 648"/>
              <a:gd name="T5" fmla="*/ 998 h 1008"/>
              <a:gd name="T6" fmla="*/ 16 w 648"/>
              <a:gd name="T7" fmla="*/ 264 h 1008"/>
              <a:gd name="T8" fmla="*/ 8 w 648"/>
              <a:gd name="T9" fmla="*/ 88 h 1008"/>
              <a:gd name="T10" fmla="*/ 0 w 648"/>
              <a:gd name="T11" fmla="*/ 20 h 1008"/>
              <a:gd name="T12" fmla="*/ 568 w 648"/>
              <a:gd name="T13" fmla="*/ 24 h 1008"/>
              <a:gd name="T14" fmla="*/ 640 w 648"/>
              <a:gd name="T15" fmla="*/ 0 h 1008"/>
              <a:gd name="T16" fmla="*/ 640 w 648"/>
              <a:gd name="T17" fmla="*/ 39 h 1008"/>
              <a:gd name="T18" fmla="*/ 648 w 648"/>
              <a:gd name="T19" fmla="*/ 29 h 1008"/>
              <a:gd name="T20" fmla="*/ 536 w 648"/>
              <a:gd name="T21" fmla="*/ 16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8" h="1008">
                <a:moveTo>
                  <a:pt x="536" y="16"/>
                </a:moveTo>
                <a:lnTo>
                  <a:pt x="544" y="1008"/>
                </a:lnTo>
                <a:lnTo>
                  <a:pt x="24" y="998"/>
                </a:lnTo>
                <a:lnTo>
                  <a:pt x="16" y="264"/>
                </a:lnTo>
                <a:lnTo>
                  <a:pt x="8" y="88"/>
                </a:lnTo>
                <a:lnTo>
                  <a:pt x="0" y="20"/>
                </a:lnTo>
                <a:lnTo>
                  <a:pt x="568" y="24"/>
                </a:lnTo>
                <a:lnTo>
                  <a:pt x="640" y="0"/>
                </a:lnTo>
                <a:lnTo>
                  <a:pt x="640" y="39"/>
                </a:lnTo>
                <a:lnTo>
                  <a:pt x="648" y="29"/>
                </a:lnTo>
                <a:lnTo>
                  <a:pt x="536" y="16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5" name="Freeform 191"/>
          <p:cNvSpPr>
            <a:spLocks/>
          </p:cNvSpPr>
          <p:nvPr/>
        </p:nvSpPr>
        <p:spPr bwMode="auto">
          <a:xfrm>
            <a:off x="1866900" y="2540000"/>
            <a:ext cx="25400" cy="3568700"/>
          </a:xfrm>
          <a:custGeom>
            <a:avLst/>
            <a:gdLst>
              <a:gd name="T0" fmla="*/ 0 w 16"/>
              <a:gd name="T1" fmla="*/ 0 h 2248"/>
              <a:gd name="T2" fmla="*/ 16 w 16"/>
              <a:gd name="T3" fmla="*/ 2248 h 22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248">
                <a:moveTo>
                  <a:pt x="0" y="0"/>
                </a:moveTo>
                <a:lnTo>
                  <a:pt x="16" y="2248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6" name="Freeform 192"/>
          <p:cNvSpPr>
            <a:spLocks/>
          </p:cNvSpPr>
          <p:nvPr/>
        </p:nvSpPr>
        <p:spPr bwMode="auto">
          <a:xfrm>
            <a:off x="1892300" y="5092700"/>
            <a:ext cx="14288" cy="965200"/>
          </a:xfrm>
          <a:custGeom>
            <a:avLst/>
            <a:gdLst>
              <a:gd name="T0" fmla="*/ 0 w 9"/>
              <a:gd name="T1" fmla="*/ 0 h 608"/>
              <a:gd name="T2" fmla="*/ 9 w 9"/>
              <a:gd name="T3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608">
                <a:moveTo>
                  <a:pt x="0" y="0"/>
                </a:moveTo>
                <a:lnTo>
                  <a:pt x="9" y="608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7" name="Freeform 193"/>
          <p:cNvSpPr>
            <a:spLocks/>
          </p:cNvSpPr>
          <p:nvPr/>
        </p:nvSpPr>
        <p:spPr bwMode="auto">
          <a:xfrm>
            <a:off x="1879600" y="4508500"/>
            <a:ext cx="838200" cy="596900"/>
          </a:xfrm>
          <a:custGeom>
            <a:avLst/>
            <a:gdLst>
              <a:gd name="T0" fmla="*/ 528 w 528"/>
              <a:gd name="T1" fmla="*/ 0 h 376"/>
              <a:gd name="T2" fmla="*/ 0 w 528"/>
              <a:gd name="T3" fmla="*/ 0 h 376"/>
              <a:gd name="T4" fmla="*/ 8 w 528"/>
              <a:gd name="T5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376">
                <a:moveTo>
                  <a:pt x="528" y="0"/>
                </a:moveTo>
                <a:lnTo>
                  <a:pt x="0" y="0"/>
                </a:lnTo>
                <a:lnTo>
                  <a:pt x="8" y="376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9378" name="Group 194"/>
          <p:cNvGrpSpPr>
            <a:grpSpLocks/>
          </p:cNvGrpSpPr>
          <p:nvPr/>
        </p:nvGrpSpPr>
        <p:grpSpPr bwMode="auto">
          <a:xfrm>
            <a:off x="1052513" y="5791200"/>
            <a:ext cx="1620837" cy="469900"/>
            <a:chOff x="3353" y="4024"/>
            <a:chExt cx="1021" cy="296"/>
          </a:xfrm>
        </p:grpSpPr>
        <p:grpSp>
          <p:nvGrpSpPr>
            <p:cNvPr id="349379" name="Group 195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380" name="Group 19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81" name="Group 19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2" name="Freeform 19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3" name="Freeform 19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84" name="Group 20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5" name="Freeform 20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6" name="Freeform 20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87" name="Group 20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8" name="Freeform 20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9" name="Freeform 20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90" name="Group 20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91" name="Group 20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2" name="Freeform 20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3" name="Freeform 20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94" name="Group 21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5" name="Freeform 21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6" name="Freeform 21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97" name="Group 21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8" name="Freeform 21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9" name="Freeform 21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400" name="Group 216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401" name="Group 21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02" name="Group 21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3" name="Freeform 21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04" name="Freeform 22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05" name="Group 22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6" name="Freeform 22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07" name="Freeform 22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08" name="Group 22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9" name="Freeform 22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0" name="Freeform 22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11" name="Group 227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12" name="Group 22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3" name="Freeform 22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4" name="Freeform 23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15" name="Group 23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6" name="Freeform 2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7" name="Freeform 2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18" name="Group 23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9" name="Freeform 2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20" name="Freeform 2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349421" name="Oval 237"/>
          <p:cNvSpPr>
            <a:spLocks noChangeArrowheads="1"/>
          </p:cNvSpPr>
          <p:nvPr/>
        </p:nvSpPr>
        <p:spPr bwMode="auto">
          <a:xfrm>
            <a:off x="2946400" y="14478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2" name="Oval 238"/>
          <p:cNvSpPr>
            <a:spLocks noChangeArrowheads="1"/>
          </p:cNvSpPr>
          <p:nvPr/>
        </p:nvSpPr>
        <p:spPr bwMode="auto">
          <a:xfrm>
            <a:off x="3009900" y="990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3" name="Oval 239"/>
          <p:cNvSpPr>
            <a:spLocks noChangeArrowheads="1"/>
          </p:cNvSpPr>
          <p:nvPr/>
        </p:nvSpPr>
        <p:spPr bwMode="auto">
          <a:xfrm>
            <a:off x="3200400" y="6223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4" name="Oval 240"/>
          <p:cNvSpPr>
            <a:spLocks noChangeArrowheads="1"/>
          </p:cNvSpPr>
          <p:nvPr/>
        </p:nvSpPr>
        <p:spPr bwMode="auto">
          <a:xfrm>
            <a:off x="1079500" y="26543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5" name="Oval 241"/>
          <p:cNvSpPr>
            <a:spLocks noChangeArrowheads="1"/>
          </p:cNvSpPr>
          <p:nvPr/>
        </p:nvSpPr>
        <p:spPr bwMode="auto">
          <a:xfrm>
            <a:off x="1562100" y="26924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6" name="Oval 242"/>
          <p:cNvSpPr>
            <a:spLocks noChangeArrowheads="1"/>
          </p:cNvSpPr>
          <p:nvPr/>
        </p:nvSpPr>
        <p:spPr bwMode="auto">
          <a:xfrm>
            <a:off x="2108200" y="26924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7" name="Oval 243"/>
          <p:cNvSpPr>
            <a:spLocks noChangeArrowheads="1"/>
          </p:cNvSpPr>
          <p:nvPr/>
        </p:nvSpPr>
        <p:spPr bwMode="auto">
          <a:xfrm>
            <a:off x="2616200" y="27559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8" name="Oval 244"/>
          <p:cNvSpPr>
            <a:spLocks noChangeArrowheads="1"/>
          </p:cNvSpPr>
          <p:nvPr/>
        </p:nvSpPr>
        <p:spPr bwMode="auto">
          <a:xfrm>
            <a:off x="3175000" y="27051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9" name="Oval 245"/>
          <p:cNvSpPr>
            <a:spLocks noChangeArrowheads="1"/>
          </p:cNvSpPr>
          <p:nvPr/>
        </p:nvSpPr>
        <p:spPr bwMode="auto">
          <a:xfrm>
            <a:off x="3746500" y="2641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0" name="Oval 246"/>
          <p:cNvSpPr>
            <a:spLocks noChangeArrowheads="1"/>
          </p:cNvSpPr>
          <p:nvPr/>
        </p:nvSpPr>
        <p:spPr bwMode="auto">
          <a:xfrm>
            <a:off x="3708400" y="57912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1" name="Oval 247"/>
          <p:cNvSpPr>
            <a:spLocks noChangeArrowheads="1"/>
          </p:cNvSpPr>
          <p:nvPr/>
        </p:nvSpPr>
        <p:spPr bwMode="auto">
          <a:xfrm>
            <a:off x="1041400" y="58039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2" name="Oval 248"/>
          <p:cNvSpPr>
            <a:spLocks noChangeArrowheads="1"/>
          </p:cNvSpPr>
          <p:nvPr/>
        </p:nvSpPr>
        <p:spPr bwMode="auto">
          <a:xfrm>
            <a:off x="3289300" y="17272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3" name="Oval 249"/>
          <p:cNvSpPr>
            <a:spLocks noChangeArrowheads="1"/>
          </p:cNvSpPr>
          <p:nvPr/>
        </p:nvSpPr>
        <p:spPr bwMode="auto">
          <a:xfrm>
            <a:off x="3467100" y="10795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4" name="Oval 250"/>
          <p:cNvSpPr>
            <a:spLocks noChangeArrowheads="1"/>
          </p:cNvSpPr>
          <p:nvPr/>
        </p:nvSpPr>
        <p:spPr bwMode="auto">
          <a:xfrm>
            <a:off x="2921000" y="1752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5" name="Text Box 251"/>
          <p:cNvSpPr txBox="1">
            <a:spLocks noChangeArrowheads="1"/>
          </p:cNvSpPr>
          <p:nvPr/>
        </p:nvSpPr>
        <p:spPr bwMode="auto">
          <a:xfrm>
            <a:off x="4660900" y="11113"/>
            <a:ext cx="3895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1м</a:t>
            </a:r>
            <a:r>
              <a:rPr lang="ru-RU" altLang="ru-RU" b="1" i="1" baseline="30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3</a:t>
            </a:r>
            <a:r>
              <a:rPr lang="ru-RU" alt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сена весит </a:t>
            </a:r>
            <a:r>
              <a:rPr lang="ru-RU" altLang="ru-RU" sz="44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6</a:t>
            </a:r>
            <a:r>
              <a:rPr lang="ru-RU" alt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ц</a:t>
            </a:r>
            <a:endParaRPr lang="ru-RU" altLang="ru-RU" b="1" i="1" baseline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349436" name="Text Box 252"/>
          <p:cNvSpPr txBox="1">
            <a:spLocks noChangeArrowheads="1"/>
          </p:cNvSpPr>
          <p:nvPr/>
        </p:nvSpPr>
        <p:spPr bwMode="auto">
          <a:xfrm>
            <a:off x="5829300" y="4319588"/>
            <a:ext cx="179387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ширина</a:t>
            </a:r>
          </a:p>
          <a:p>
            <a:r>
              <a:rPr lang="ru-RU" altLang="ru-RU" sz="80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6 </a:t>
            </a:r>
            <a:r>
              <a:rPr lang="ru-RU" altLang="ru-RU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м</a:t>
            </a:r>
            <a:r>
              <a:rPr lang="ru-RU" altLang="ru-RU" sz="54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grpSp>
        <p:nvGrpSpPr>
          <p:cNvPr id="349437" name="Group 253"/>
          <p:cNvGrpSpPr>
            <a:grpSpLocks/>
          </p:cNvGrpSpPr>
          <p:nvPr/>
        </p:nvGrpSpPr>
        <p:grpSpPr bwMode="auto">
          <a:xfrm>
            <a:off x="4837113" y="5918200"/>
            <a:ext cx="1620837" cy="469900"/>
            <a:chOff x="3353" y="4024"/>
            <a:chExt cx="1021" cy="296"/>
          </a:xfrm>
        </p:grpSpPr>
        <p:grpSp>
          <p:nvGrpSpPr>
            <p:cNvPr id="349438" name="Group 254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439" name="Group 255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40" name="Group 25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1" name="Freeform 25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2" name="Freeform 25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43" name="Group 25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4" name="Freeform 26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5" name="Freeform 26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46" name="Group 26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7" name="Freeform 26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8" name="Freeform 26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49" name="Group 265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50" name="Group 26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1" name="Freeform 26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2" name="Freeform 26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53" name="Group 26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4" name="Freeform 27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5" name="Freeform 27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56" name="Group 27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7" name="Freeform 27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8" name="Freeform 27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459" name="Group 275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460" name="Group 27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61" name="Group 27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2" name="Freeform 2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3" name="Freeform 2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64" name="Group 28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5" name="Freeform 2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6" name="Freeform 2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67" name="Group 28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8" name="Freeform 28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9" name="Freeform 28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70" name="Group 28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71" name="Group 28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2" name="Freeform 28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3" name="Freeform 28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74" name="Group 29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5" name="Freeform 29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6" name="Freeform 29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77" name="Group 29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8" name="Freeform 29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9" name="Freeform 29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pic>
        <p:nvPicPr>
          <p:cNvPr id="349480" name="Picture 296" descr="B_Fly0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9481" name="Picture 297" descr="crow2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65100"/>
            <a:ext cx="25336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9482" name="Freeform 298"/>
          <p:cNvSpPr>
            <a:spLocks/>
          </p:cNvSpPr>
          <p:nvPr/>
        </p:nvSpPr>
        <p:spPr bwMode="auto">
          <a:xfrm>
            <a:off x="6096000" y="2641600"/>
            <a:ext cx="12700" cy="3111500"/>
          </a:xfrm>
          <a:custGeom>
            <a:avLst/>
            <a:gdLst>
              <a:gd name="T0" fmla="*/ 0 w 8"/>
              <a:gd name="T1" fmla="*/ 0 h 1960"/>
              <a:gd name="T2" fmla="*/ 8 w 8"/>
              <a:gd name="T3" fmla="*/ 1960 h 19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960">
                <a:moveTo>
                  <a:pt x="0" y="0"/>
                </a:moveTo>
                <a:lnTo>
                  <a:pt x="8" y="1960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483" name="Freeform 299"/>
          <p:cNvSpPr>
            <a:spLocks/>
          </p:cNvSpPr>
          <p:nvPr/>
        </p:nvSpPr>
        <p:spPr bwMode="auto">
          <a:xfrm>
            <a:off x="2717800" y="4483100"/>
            <a:ext cx="25400" cy="1562100"/>
          </a:xfrm>
          <a:custGeom>
            <a:avLst/>
            <a:gdLst>
              <a:gd name="T0" fmla="*/ 0 w 16"/>
              <a:gd name="T1" fmla="*/ 0 h 984"/>
              <a:gd name="T2" fmla="*/ 16 w 16"/>
              <a:gd name="T3" fmla="*/ 984 h 98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984">
                <a:moveTo>
                  <a:pt x="0" y="0"/>
                </a:moveTo>
                <a:lnTo>
                  <a:pt x="16" y="984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9484" name="Picture 300" descr="h05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4564063"/>
            <a:ext cx="2168525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9485" name="Rectangle 301" descr="Контурные ромбики"/>
          <p:cNvSpPr>
            <a:spLocks noChangeArrowheads="1"/>
          </p:cNvSpPr>
          <p:nvPr/>
        </p:nvSpPr>
        <p:spPr bwMode="auto">
          <a:xfrm>
            <a:off x="4330700" y="3962400"/>
            <a:ext cx="609600" cy="863600"/>
          </a:xfrm>
          <a:prstGeom prst="rect">
            <a:avLst/>
          </a:prstGeom>
          <a:pattFill prst="openDmnd">
            <a:fgClr>
              <a:schemeClr val="bg2"/>
            </a:fgClr>
            <a:bgClr>
              <a:schemeClr val="bg1"/>
            </a:bgClr>
          </a:pattFill>
          <a:ln w="9525" algn="ctr">
            <a:solidFill>
              <a:srgbClr val="99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86" name="Litebulb"/>
          <p:cNvSpPr>
            <a:spLocks noEditPoints="1" noChangeArrowheads="1"/>
          </p:cNvSpPr>
          <p:nvPr/>
        </p:nvSpPr>
        <p:spPr bwMode="auto">
          <a:xfrm rot="10800000">
            <a:off x="533400" y="3194050"/>
            <a:ext cx="439738" cy="53816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tint val="66667"/>
                  <a:invGamma/>
                </a:srgbClr>
              </a:gs>
            </a:gsLst>
            <a:lin ang="5400000" scaled="1"/>
          </a:gra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9487" name="Freeform 303"/>
          <p:cNvSpPr>
            <a:spLocks/>
          </p:cNvSpPr>
          <p:nvPr/>
        </p:nvSpPr>
        <p:spPr bwMode="auto">
          <a:xfrm>
            <a:off x="654050" y="3197225"/>
            <a:ext cx="188913" cy="138113"/>
          </a:xfrm>
          <a:custGeom>
            <a:avLst/>
            <a:gdLst>
              <a:gd name="T0" fmla="*/ 0 w 136"/>
              <a:gd name="T1" fmla="*/ 48 h 96"/>
              <a:gd name="T2" fmla="*/ 64 w 136"/>
              <a:gd name="T3" fmla="*/ 96 h 96"/>
              <a:gd name="T4" fmla="*/ 136 w 136"/>
              <a:gd name="T5" fmla="*/ 48 h 96"/>
              <a:gd name="T6" fmla="*/ 72 w 136"/>
              <a:gd name="T7" fmla="*/ 0 h 96"/>
              <a:gd name="T8" fmla="*/ 0 w 136"/>
              <a:gd name="T9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96">
                <a:moveTo>
                  <a:pt x="0" y="48"/>
                </a:moveTo>
                <a:lnTo>
                  <a:pt x="64" y="96"/>
                </a:lnTo>
                <a:lnTo>
                  <a:pt x="136" y="48"/>
                </a:lnTo>
                <a:lnTo>
                  <a:pt x="72" y="0"/>
                </a:lnTo>
                <a:lnTo>
                  <a:pt x="0" y="48"/>
                </a:lnTo>
                <a:close/>
              </a:path>
            </a:pathLst>
          </a:custGeom>
          <a:solidFill>
            <a:srgbClr val="996600"/>
          </a:solidFill>
          <a:ln w="317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9488" name="Picture 304" descr="6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8" y="4159250"/>
            <a:ext cx="2235200" cy="215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9489" name="Text Box 305"/>
          <p:cNvSpPr txBox="1">
            <a:spLocks noChangeArrowheads="1"/>
          </p:cNvSpPr>
          <p:nvPr/>
        </p:nvSpPr>
        <p:spPr bwMode="auto">
          <a:xfrm>
            <a:off x="2106613" y="6100763"/>
            <a:ext cx="3030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Длина 10 м</a:t>
            </a:r>
            <a:r>
              <a:rPr lang="ru-RU" altLang="ru-RU" sz="4000" b="1" i="1" baseline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349490" name="Text Box 306"/>
          <p:cNvSpPr txBox="1">
            <a:spLocks noChangeArrowheads="1"/>
          </p:cNvSpPr>
          <p:nvPr/>
        </p:nvSpPr>
        <p:spPr bwMode="auto">
          <a:xfrm>
            <a:off x="7204075" y="1639888"/>
            <a:ext cx="19399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высота </a:t>
            </a:r>
          </a:p>
          <a:p>
            <a:r>
              <a:rPr lang="ru-RU" altLang="ru-RU" sz="48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4 м</a:t>
            </a:r>
          </a:p>
        </p:txBody>
      </p:sp>
      <p:sp>
        <p:nvSpPr>
          <p:cNvPr id="349491" name="AutoShape 307"/>
          <p:cNvSpPr>
            <a:spLocks noChangeArrowheads="1"/>
          </p:cNvSpPr>
          <p:nvPr/>
        </p:nvSpPr>
        <p:spPr bwMode="auto">
          <a:xfrm>
            <a:off x="5410200" y="2908300"/>
            <a:ext cx="1930400" cy="1270000"/>
          </a:xfrm>
          <a:prstGeom prst="wedgeEllipseCallout">
            <a:avLst>
              <a:gd name="adj1" fmla="val -56991"/>
              <a:gd name="adj2" fmla="val 145625"/>
            </a:avLst>
          </a:prstGeom>
          <a:gradFill rotWithShape="1">
            <a:gsLst>
              <a:gs pos="0">
                <a:schemeClr val="bg1"/>
              </a:gs>
              <a:gs pos="100000">
                <a:srgbClr val="99FFCC"/>
              </a:gs>
            </a:gsLst>
            <a:path path="rect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r>
              <a:rPr lang="en-US" altLang="ru-RU" sz="60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V-</a:t>
            </a:r>
            <a:r>
              <a:rPr lang="ru-RU" altLang="ru-RU" sz="60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pic>
        <p:nvPicPr>
          <p:cNvPr id="349492" name="Picture 308" descr="h02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7250" y="3424238"/>
            <a:ext cx="1936750" cy="230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97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38195 0.4925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49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97" y="246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6.2963E-6 C 0.03541 -0.01296 0.071 -0.02592 0.10138 -0.02777 C 0.13176 -0.02962 0.15433 -0.01573 0.18194 -0.0111 C 0.20954 -0.00647 0.24044 0.00394 0.26666 6.2963E-6 C 0.29287 -0.00393 0.31527 -0.01481 0.33888 -0.03518 C 0.36249 -0.05555 0.38315 -0.09652 0.40833 -0.12222 C 0.4335 -0.14791 0.44669 -0.1368 0.49027 -0.18888 C 0.53385 -0.24073 0.60155 -0.33819 0.66944 -0.43518 " pathEditMode="relative" ptsTypes="aaaaaaaA">
                                      <p:cBhvr>
                                        <p:cTn id="8" dur="5000" fill="hold"/>
                                        <p:tgtEl>
                                          <p:spTgt spid="349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9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9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34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4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49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435" grpId="0"/>
      <p:bldP spid="349436" grpId="0"/>
      <p:bldP spid="349489" grpId="0"/>
      <p:bldP spid="349490" grpId="0"/>
      <p:bldP spid="3494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" name="Рисунок 2" descr="http://doc4web.ru/uploads/files/35/34316/hello_html_1abeb35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64704"/>
            <a:ext cx="5976664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891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314325"/>
            <a:ext cx="6562725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248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Куб 1"/>
          <p:cNvSpPr/>
          <p:nvPr/>
        </p:nvSpPr>
        <p:spPr>
          <a:xfrm>
            <a:off x="1835695" y="4221088"/>
            <a:ext cx="5616624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015889"/>
              </p:ext>
            </p:extLst>
          </p:nvPr>
        </p:nvGraphicFramePr>
        <p:xfrm>
          <a:off x="1187624" y="836711"/>
          <a:ext cx="6514082" cy="576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1164"/>
                <a:gridCol w="1912918"/>
              </a:tblGrid>
              <a:tr h="5324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Я понял тему урока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85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Я умею находить объём параллелепипеда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32093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Я не совсем понял тему урока, мне нужна будет дополнительная консультация учителя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324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Я совсем не понял тему урока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prstTxWarp prst="textFadeU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340768"/>
            <a:ext cx="68845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2204865"/>
            <a:ext cx="56886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Стр129, п. 21 (учить формулы) для всех</a:t>
            </a:r>
          </a:p>
          <a:p>
            <a:r>
              <a:rPr lang="ru-RU" sz="3200" dirty="0"/>
              <a:t> Стр.129, №841,842, стр.130 №848 (а)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71600" y="743615"/>
            <a:ext cx="720085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Спасибо, ребята, вам всем за урок,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все эти знанья будут вам впрок.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Пусть вам пригодятся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Все знанья объема,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Когда вы ремонт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Затеваете дома,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Когда собираете в путь чемодан,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Когда задвигаете в угол диван,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Когда наливаете в банку воды,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2060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С объемом и площадью будьте на “ты”.</a:t>
            </a:r>
            <a:endParaRPr lang="ru-RU" altLang="ru-RU" sz="3200" dirty="0">
              <a:solidFill>
                <a:srgbClr val="00206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210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doc4web.ru/uploads/files/35/34316/hello_html_def29d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9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1 сосуд            2 сосуд                 3 сосуд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3635896" y="2931824"/>
            <a:ext cx="1368152" cy="1800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ручное управление 6"/>
          <p:cNvSpPr/>
          <p:nvPr/>
        </p:nvSpPr>
        <p:spPr>
          <a:xfrm>
            <a:off x="5940152" y="3068961"/>
            <a:ext cx="1800200" cy="164204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71390"/>
            <a:ext cx="1922909" cy="1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646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4521114"/>
          </a:xfrm>
        </p:spPr>
        <p:txBody>
          <a:bodyPr>
            <a:prstTxWarp prst="textCanUp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ОБЪЁМ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ПРЯМОУГОЛЬНОГО ПАРАЛЛЕЛЕПИПЕДА.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Users\admin\Desktop\s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71942"/>
            <a:ext cx="1714512" cy="157163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Повторение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764704"/>
            <a:ext cx="7776863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Назовите элементы прямоугольного параллелепипеда.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Сколько граней имеет прямоугольный параллелепипед?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Какую форму они имеют?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Сколько вершин имеет прямоугольный параллелепипед?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Сколько ребер имеет прямоугольный параллелепипед? </a:t>
            </a:r>
            <a:endParaRPr lang="ru-RU" sz="2600" b="1" dirty="0" smtClean="0"/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 smtClean="0"/>
              <a:t>Как найти  </a:t>
            </a:r>
            <a:r>
              <a:rPr lang="ru-RU" sz="2600" b="1" dirty="0"/>
              <a:t>площадь прямоугольника, квадрата</a:t>
            </a:r>
            <a:r>
              <a:rPr lang="ru-RU" sz="2600" b="1" dirty="0" smtClean="0"/>
              <a:t>?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600" b="1" dirty="0" smtClean="0"/>
              <a:t>Какие измерения имеет прямоугольный параллелепипед?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b="1" dirty="0"/>
              <a:t>Что такое куб?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endParaRPr lang="ru-RU" sz="2600" b="1" dirty="0" smtClean="0"/>
          </a:p>
          <a:p>
            <a:pPr marL="457200" lvl="0" indent="-457200">
              <a:buFont typeface="Wingdings" panose="05000000000000000000" pitchFamily="2" charset="2"/>
              <a:buChar char="v"/>
            </a:pPr>
            <a:endParaRPr lang="ru-RU" sz="3000" b="1" dirty="0"/>
          </a:p>
          <a:p>
            <a:pPr marL="742950" indent="-742950">
              <a:buFont typeface="+mj-lt"/>
              <a:buAutoNum type="arabicPeriod"/>
            </a:pPr>
            <a:endParaRPr lang="ru-RU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832" y="3715468"/>
            <a:ext cx="8229600" cy="870056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/>
              <a:t>Аквариум, </a:t>
            </a:r>
            <a:r>
              <a:rPr lang="ru-RU" sz="3200" dirty="0" smtClean="0">
                <a:solidFill>
                  <a:srgbClr val="FF0000"/>
                </a:solidFill>
              </a:rPr>
              <a:t>20 литров        </a:t>
            </a:r>
            <a:r>
              <a:rPr lang="ru-RU" sz="3200" dirty="0" smtClean="0"/>
              <a:t>Брус, 6.500 руб.            за </a:t>
            </a:r>
            <a:r>
              <a:rPr lang="ru-RU" sz="3200" dirty="0" smtClean="0">
                <a:solidFill>
                  <a:srgbClr val="FF0000"/>
                </a:solidFill>
              </a:rPr>
              <a:t>кубический метр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img-fotki.yandex.ru/get/42385/248619660.19/0_196658_b4f4c71d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belderevo.com/images/img1054_2.jpg_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08720"/>
            <a:ext cx="4464496" cy="234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3864332"/>
            <a:ext cx="763284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9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Единицы измерения объёма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12776"/>
            <a:ext cx="6912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4800" dirty="0"/>
              <a:t>1 л = 1 дм³</a:t>
            </a:r>
          </a:p>
          <a:p>
            <a:r>
              <a:rPr lang="ru-RU" sz="4800" dirty="0"/>
              <a:t>1 см³ = 1000 мм³</a:t>
            </a:r>
          </a:p>
          <a:p>
            <a:r>
              <a:rPr lang="ru-RU" sz="4800" dirty="0"/>
              <a:t>1 дм³ = 1000 см³</a:t>
            </a:r>
          </a:p>
          <a:p>
            <a:r>
              <a:rPr lang="ru-RU" sz="4800" dirty="0"/>
              <a:t>1 м³   = 1000 дм³</a:t>
            </a:r>
          </a:p>
          <a:p>
            <a:r>
              <a:rPr lang="ru-RU" sz="4800" dirty="0"/>
              <a:t>1 км³ =1000000000 м³</a:t>
            </a:r>
          </a:p>
        </p:txBody>
      </p:sp>
    </p:spTree>
    <p:extLst>
      <p:ext uri="{BB962C8B-B14F-4D97-AF65-F5344CB8AC3E}">
        <p14:creationId xmlns:p14="http://schemas.microsoft.com/office/powerpoint/2010/main" val="13106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18" name="Rectangle 130"/>
          <p:cNvSpPr>
            <a:spLocks noChangeArrowheads="1"/>
          </p:cNvSpPr>
          <p:nvPr/>
        </p:nvSpPr>
        <p:spPr bwMode="auto">
          <a:xfrm>
            <a:off x="2209800" y="609600"/>
            <a:ext cx="61786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006E"/>
                </a:solidFill>
              </a:rPr>
              <a:t>Единица измерения объёма – куб со стороной</a:t>
            </a:r>
            <a:r>
              <a:rPr lang="ru-RU" altLang="ru-RU" sz="3600" b="1" dirty="0"/>
              <a:t>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1дм</a:t>
            </a:r>
            <a:r>
              <a:rPr lang="ru-RU" altLang="ru-RU" sz="4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³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  <p:sp>
        <p:nvSpPr>
          <p:cNvPr id="38019" name="AutoShape 131"/>
          <p:cNvSpPr>
            <a:spLocks noChangeArrowheads="1"/>
          </p:cNvSpPr>
          <p:nvPr/>
        </p:nvSpPr>
        <p:spPr bwMode="auto">
          <a:xfrm>
            <a:off x="533400" y="685800"/>
            <a:ext cx="1295400" cy="1303338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016" name="AutoShape 128"/>
          <p:cNvSpPr>
            <a:spLocks noChangeArrowheads="1"/>
          </p:cNvSpPr>
          <p:nvPr/>
        </p:nvSpPr>
        <p:spPr bwMode="auto">
          <a:xfrm>
            <a:off x="539750" y="5805488"/>
            <a:ext cx="76200" cy="76200"/>
          </a:xfrm>
          <a:prstGeom prst="cube">
            <a:avLst>
              <a:gd name="adj" fmla="val 25000"/>
            </a:avLst>
          </a:prstGeom>
          <a:solidFill>
            <a:srgbClr val="007CA8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8048" name="Group 160"/>
          <p:cNvGrpSpPr>
            <a:grpSpLocks/>
          </p:cNvGrpSpPr>
          <p:nvPr/>
        </p:nvGrpSpPr>
        <p:grpSpPr bwMode="auto">
          <a:xfrm>
            <a:off x="2555776" y="1989138"/>
            <a:ext cx="4105275" cy="4067175"/>
            <a:chOff x="1968" y="1440"/>
            <a:chExt cx="3552" cy="2562"/>
          </a:xfrm>
        </p:grpSpPr>
        <p:sp>
          <p:nvSpPr>
            <p:cNvPr id="38024" name="AutoShape 136"/>
            <p:cNvSpPr>
              <a:spLocks noChangeArrowheads="1"/>
            </p:cNvSpPr>
            <p:nvPr/>
          </p:nvSpPr>
          <p:spPr bwMode="auto">
            <a:xfrm>
              <a:off x="1968" y="1440"/>
              <a:ext cx="3552" cy="2562"/>
            </a:xfrm>
            <a:prstGeom prst="cube">
              <a:avLst>
                <a:gd name="adj" fmla="val 25000"/>
              </a:avLst>
            </a:prstGeom>
            <a:solidFill>
              <a:srgbClr val="6699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021" name="Rectangle 133"/>
            <p:cNvSpPr>
              <a:spLocks noChangeArrowheads="1"/>
            </p:cNvSpPr>
            <p:nvPr/>
          </p:nvSpPr>
          <p:spPr bwMode="auto">
            <a:xfrm>
              <a:off x="2623" y="2688"/>
              <a:ext cx="1187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3600" b="1" i="1" dirty="0"/>
                <a:t>1</a:t>
              </a:r>
              <a:r>
                <a:rPr lang="ru-RU" altLang="ru-RU" sz="3600" b="1" dirty="0"/>
                <a:t> </a:t>
              </a:r>
              <a:r>
                <a:rPr lang="ru-RU" altLang="ru-RU" sz="4400" b="1" i="1" dirty="0"/>
                <a:t>дм</a:t>
              </a:r>
              <a:r>
                <a:rPr lang="ru-RU" altLang="ru-RU" sz="4400" b="1" i="1" baseline="30000" dirty="0"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38052" name="Group 164"/>
          <p:cNvGrpSpPr>
            <a:grpSpLocks/>
          </p:cNvGrpSpPr>
          <p:nvPr/>
        </p:nvGrpSpPr>
        <p:grpSpPr bwMode="auto">
          <a:xfrm>
            <a:off x="900113" y="908050"/>
            <a:ext cx="1296987" cy="1527175"/>
            <a:chOff x="567" y="572"/>
            <a:chExt cx="817" cy="962"/>
          </a:xfrm>
        </p:grpSpPr>
        <p:sp>
          <p:nvSpPr>
            <p:cNvPr id="38049" name="Rectangle 161"/>
            <p:cNvSpPr>
              <a:spLocks noChangeArrowheads="1"/>
            </p:cNvSpPr>
            <p:nvPr/>
          </p:nvSpPr>
          <p:spPr bwMode="auto">
            <a:xfrm>
              <a:off x="567" y="1207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8050" name="Rectangle 162"/>
            <p:cNvSpPr>
              <a:spLocks noChangeArrowheads="1"/>
            </p:cNvSpPr>
            <p:nvPr/>
          </p:nvSpPr>
          <p:spPr bwMode="auto">
            <a:xfrm>
              <a:off x="1020" y="1026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8051" name="Rectangle 163"/>
            <p:cNvSpPr>
              <a:spLocks noChangeArrowheads="1"/>
            </p:cNvSpPr>
            <p:nvPr/>
          </p:nvSpPr>
          <p:spPr bwMode="auto">
            <a:xfrm>
              <a:off x="1156" y="572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b="1">
                  <a:solidFill>
                    <a:srgbClr val="FF0000"/>
                  </a:solidFill>
                </a:rPr>
                <a:t>1</a:t>
              </a:r>
            </a:p>
          </p:txBody>
        </p:sp>
      </p:grpSp>
      <p:pic>
        <p:nvPicPr>
          <p:cNvPr id="38056" name="Picture 168" descr="Рисунок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2708275"/>
            <a:ext cx="2725737" cy="41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33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8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18" grpId="0"/>
      <p:bldP spid="38019" grpId="0" animBg="1"/>
      <p:bldP spid="380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47" name="Group 223"/>
          <p:cNvGrpSpPr>
            <a:grpSpLocks/>
          </p:cNvGrpSpPr>
          <p:nvPr/>
        </p:nvGrpSpPr>
        <p:grpSpPr bwMode="auto">
          <a:xfrm>
            <a:off x="1043608" y="2425319"/>
            <a:ext cx="763587" cy="3430588"/>
            <a:chOff x="4847" y="1199"/>
            <a:chExt cx="481" cy="2161"/>
          </a:xfrm>
        </p:grpSpPr>
        <p:grpSp>
          <p:nvGrpSpPr>
            <p:cNvPr id="26736" name="Group 112"/>
            <p:cNvGrpSpPr>
              <a:grpSpLocks/>
            </p:cNvGrpSpPr>
            <p:nvPr/>
          </p:nvGrpSpPr>
          <p:grpSpPr bwMode="auto">
            <a:xfrm rot="5400000" flipH="1" flipV="1">
              <a:off x="4344" y="2376"/>
              <a:ext cx="1488" cy="480"/>
              <a:chOff x="960" y="1968"/>
              <a:chExt cx="1488" cy="480"/>
            </a:xfrm>
          </p:grpSpPr>
          <p:sp>
            <p:nvSpPr>
              <p:cNvPr id="26723" name="AutoShape 99"/>
              <p:cNvSpPr>
                <a:spLocks noChangeArrowheads="1"/>
              </p:cNvSpPr>
              <p:nvPr/>
            </p:nvSpPr>
            <p:spPr bwMode="auto">
              <a:xfrm>
                <a:off x="960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4" name="AutoShape 100"/>
              <p:cNvSpPr>
                <a:spLocks noChangeArrowheads="1"/>
              </p:cNvSpPr>
              <p:nvPr/>
            </p:nvSpPr>
            <p:spPr bwMode="auto">
              <a:xfrm>
                <a:off x="1296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5" name="AutoShape 101"/>
              <p:cNvSpPr>
                <a:spLocks noChangeArrowheads="1"/>
              </p:cNvSpPr>
              <p:nvPr/>
            </p:nvSpPr>
            <p:spPr bwMode="auto">
              <a:xfrm>
                <a:off x="1632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6" name="AutoShape 102"/>
              <p:cNvSpPr>
                <a:spLocks noChangeArrowheads="1"/>
              </p:cNvSpPr>
              <p:nvPr/>
            </p:nvSpPr>
            <p:spPr bwMode="auto">
              <a:xfrm>
                <a:off x="1968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6727" name="AutoShape 103"/>
            <p:cNvSpPr>
              <a:spLocks noChangeArrowheads="1"/>
            </p:cNvSpPr>
            <p:nvPr/>
          </p:nvSpPr>
          <p:spPr bwMode="auto">
            <a:xfrm rot="-5400000">
              <a:off x="4847" y="1535"/>
              <a:ext cx="480" cy="480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008000">
                    <a:gamma/>
                    <a:shade val="46275"/>
                    <a:invGamma/>
                  </a:srgbClr>
                </a:gs>
                <a:gs pos="100000">
                  <a:srgbClr val="008000"/>
                </a:gs>
              </a:gsLst>
              <a:lin ang="189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28" name="AutoShape 104"/>
            <p:cNvSpPr>
              <a:spLocks noChangeArrowheads="1"/>
            </p:cNvSpPr>
            <p:nvPr/>
          </p:nvSpPr>
          <p:spPr bwMode="auto">
            <a:xfrm rot="-5400000">
              <a:off x="4847" y="1199"/>
              <a:ext cx="480" cy="480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008000">
                    <a:gamma/>
                    <a:shade val="46275"/>
                    <a:invGamma/>
                  </a:srgbClr>
                </a:gs>
                <a:gs pos="100000">
                  <a:srgbClr val="008000"/>
                </a:gs>
              </a:gsLst>
              <a:lin ang="189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776" name="Group 152"/>
          <p:cNvGrpSpPr>
            <a:grpSpLocks/>
          </p:cNvGrpSpPr>
          <p:nvPr/>
        </p:nvGrpSpPr>
        <p:grpSpPr bwMode="auto">
          <a:xfrm>
            <a:off x="2867776" y="3657600"/>
            <a:ext cx="1295400" cy="2362200"/>
            <a:chOff x="3408" y="1680"/>
            <a:chExt cx="816" cy="1488"/>
          </a:xfrm>
        </p:grpSpPr>
        <p:grpSp>
          <p:nvGrpSpPr>
            <p:cNvPr id="26770" name="Group 146"/>
            <p:cNvGrpSpPr>
              <a:grpSpLocks/>
            </p:cNvGrpSpPr>
            <p:nvPr/>
          </p:nvGrpSpPr>
          <p:grpSpPr bwMode="auto">
            <a:xfrm>
              <a:off x="3744" y="1680"/>
              <a:ext cx="480" cy="1488"/>
              <a:chOff x="4631" y="1319"/>
              <a:chExt cx="480" cy="1488"/>
            </a:xfrm>
          </p:grpSpPr>
          <p:sp>
            <p:nvSpPr>
              <p:cNvPr id="26719" name="AutoShape 95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0" name="AutoShape 96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1" name="AutoShape 97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22" name="AutoShape 98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6771" name="Group 147"/>
            <p:cNvGrpSpPr>
              <a:grpSpLocks/>
            </p:cNvGrpSpPr>
            <p:nvPr/>
          </p:nvGrpSpPr>
          <p:grpSpPr bwMode="auto">
            <a:xfrm>
              <a:off x="3408" y="1680"/>
              <a:ext cx="480" cy="1488"/>
              <a:chOff x="4631" y="1319"/>
              <a:chExt cx="480" cy="1488"/>
            </a:xfrm>
          </p:grpSpPr>
          <p:sp>
            <p:nvSpPr>
              <p:cNvPr id="26772" name="AutoShape 148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73" name="AutoShape 149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74" name="AutoShape 150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75" name="AutoShape 151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800080">
                      <a:gamma/>
                      <a:tint val="63529"/>
                      <a:invGamma/>
                    </a:srgbClr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6849" name="WordArt 225"/>
          <p:cNvSpPr>
            <a:spLocks noChangeArrowheads="1" noChangeShapeType="1" noTextEdit="1"/>
          </p:cNvSpPr>
          <p:nvPr/>
        </p:nvSpPr>
        <p:spPr bwMode="auto">
          <a:xfrm>
            <a:off x="1219200" y="457200"/>
            <a:ext cx="67056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Найти объём фигур</a:t>
            </a:r>
          </a:p>
        </p:txBody>
      </p:sp>
      <p:grpSp>
        <p:nvGrpSpPr>
          <p:cNvPr id="26856" name="Group 232"/>
          <p:cNvGrpSpPr>
            <a:grpSpLocks/>
          </p:cNvGrpSpPr>
          <p:nvPr/>
        </p:nvGrpSpPr>
        <p:grpSpPr bwMode="auto">
          <a:xfrm>
            <a:off x="5943600" y="1600199"/>
            <a:ext cx="1676400" cy="2057400"/>
            <a:chOff x="1920" y="2880"/>
            <a:chExt cx="1056" cy="1296"/>
          </a:xfrm>
        </p:grpSpPr>
        <p:sp>
          <p:nvSpPr>
            <p:cNvPr id="26857" name="AutoShape 233" descr="aqua"/>
            <p:cNvSpPr>
              <a:spLocks noChangeArrowheads="1"/>
            </p:cNvSpPr>
            <p:nvPr/>
          </p:nvSpPr>
          <p:spPr bwMode="auto">
            <a:xfrm>
              <a:off x="2208" y="288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58" name="AutoShape 234" descr="aqua"/>
            <p:cNvSpPr>
              <a:spLocks noChangeArrowheads="1"/>
            </p:cNvSpPr>
            <p:nvPr/>
          </p:nvSpPr>
          <p:spPr bwMode="auto">
            <a:xfrm>
              <a:off x="2112" y="297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59" name="AutoShape 235" descr="aqua"/>
            <p:cNvSpPr>
              <a:spLocks noChangeArrowheads="1"/>
            </p:cNvSpPr>
            <p:nvPr/>
          </p:nvSpPr>
          <p:spPr bwMode="auto">
            <a:xfrm>
              <a:off x="2016" y="307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0" name="AutoShape 236" descr="aqua"/>
            <p:cNvSpPr>
              <a:spLocks noChangeArrowheads="1"/>
            </p:cNvSpPr>
            <p:nvPr/>
          </p:nvSpPr>
          <p:spPr bwMode="auto">
            <a:xfrm>
              <a:off x="2208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1" name="AutoShape 237" descr="aqua"/>
            <p:cNvSpPr>
              <a:spLocks noChangeArrowheads="1"/>
            </p:cNvSpPr>
            <p:nvPr/>
          </p:nvSpPr>
          <p:spPr bwMode="auto">
            <a:xfrm>
              <a:off x="2112" y="355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2" name="AutoShape 238" descr="aqua"/>
            <p:cNvSpPr>
              <a:spLocks noChangeArrowheads="1"/>
            </p:cNvSpPr>
            <p:nvPr/>
          </p:nvSpPr>
          <p:spPr bwMode="auto">
            <a:xfrm>
              <a:off x="2016" y="364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3" name="AutoShape 239" descr="aqua"/>
            <p:cNvSpPr>
              <a:spLocks noChangeArrowheads="1"/>
            </p:cNvSpPr>
            <p:nvPr/>
          </p:nvSpPr>
          <p:spPr bwMode="auto">
            <a:xfrm>
              <a:off x="1920" y="374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</p:txBody>
        </p:sp>
        <p:sp>
          <p:nvSpPr>
            <p:cNvPr id="26864" name="AutoShape 240" descr="aqua"/>
            <p:cNvSpPr>
              <a:spLocks noChangeArrowheads="1"/>
            </p:cNvSpPr>
            <p:nvPr/>
          </p:nvSpPr>
          <p:spPr bwMode="auto">
            <a:xfrm>
              <a:off x="2544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5" name="AutoShape 241" descr="aqua"/>
            <p:cNvSpPr>
              <a:spLocks noChangeArrowheads="1"/>
            </p:cNvSpPr>
            <p:nvPr/>
          </p:nvSpPr>
          <p:spPr bwMode="auto">
            <a:xfrm>
              <a:off x="2448" y="355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6" name="AutoShape 242" descr="aqua"/>
            <p:cNvSpPr>
              <a:spLocks noChangeArrowheads="1"/>
            </p:cNvSpPr>
            <p:nvPr/>
          </p:nvSpPr>
          <p:spPr bwMode="auto">
            <a:xfrm>
              <a:off x="2352" y="364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7" name="AutoShape 243" descr="aqua"/>
            <p:cNvSpPr>
              <a:spLocks noChangeArrowheads="1"/>
            </p:cNvSpPr>
            <p:nvPr/>
          </p:nvSpPr>
          <p:spPr bwMode="auto">
            <a:xfrm>
              <a:off x="2256" y="374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8" name="AutoShape 244" descr="aqua"/>
            <p:cNvSpPr>
              <a:spLocks noChangeArrowheads="1"/>
            </p:cNvSpPr>
            <p:nvPr/>
          </p:nvSpPr>
          <p:spPr bwMode="auto">
            <a:xfrm>
              <a:off x="2544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69" name="AutoShape 245" descr="aqua"/>
            <p:cNvSpPr>
              <a:spLocks noChangeArrowheads="1"/>
            </p:cNvSpPr>
            <p:nvPr/>
          </p:nvSpPr>
          <p:spPr bwMode="auto">
            <a:xfrm>
              <a:off x="2448" y="3264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0" name="AutoShape 246" descr="aqua"/>
            <p:cNvSpPr>
              <a:spLocks noChangeArrowheads="1"/>
            </p:cNvSpPr>
            <p:nvPr/>
          </p:nvSpPr>
          <p:spPr bwMode="auto">
            <a:xfrm>
              <a:off x="2352" y="336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1" name="AutoShape 247" descr="aqua"/>
            <p:cNvSpPr>
              <a:spLocks noChangeArrowheads="1"/>
            </p:cNvSpPr>
            <p:nvPr/>
          </p:nvSpPr>
          <p:spPr bwMode="auto">
            <a:xfrm>
              <a:off x="2208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2" name="AutoShape 248" descr="aqua"/>
            <p:cNvSpPr>
              <a:spLocks noChangeArrowheads="1"/>
            </p:cNvSpPr>
            <p:nvPr/>
          </p:nvSpPr>
          <p:spPr bwMode="auto">
            <a:xfrm>
              <a:off x="2112" y="321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3" name="AutoShape 249" descr="aqua"/>
            <p:cNvSpPr>
              <a:spLocks noChangeArrowheads="1"/>
            </p:cNvSpPr>
            <p:nvPr/>
          </p:nvSpPr>
          <p:spPr bwMode="auto">
            <a:xfrm>
              <a:off x="2016" y="331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4" name="AutoShape 250" descr="aqua"/>
            <p:cNvSpPr>
              <a:spLocks noChangeArrowheads="1"/>
            </p:cNvSpPr>
            <p:nvPr/>
          </p:nvSpPr>
          <p:spPr bwMode="auto">
            <a:xfrm>
              <a:off x="1920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5" name="AutoShape 251" descr="aqua"/>
            <p:cNvSpPr>
              <a:spLocks noChangeArrowheads="1"/>
            </p:cNvSpPr>
            <p:nvPr/>
          </p:nvSpPr>
          <p:spPr bwMode="auto">
            <a:xfrm>
              <a:off x="2256" y="345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6" name="AutoShape 252" descr="aqua"/>
            <p:cNvSpPr>
              <a:spLocks noChangeArrowheads="1"/>
            </p:cNvSpPr>
            <p:nvPr/>
          </p:nvSpPr>
          <p:spPr bwMode="auto">
            <a:xfrm>
              <a:off x="2544" y="2880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7" name="AutoShape 253" descr="aqua"/>
            <p:cNvSpPr>
              <a:spLocks noChangeArrowheads="1"/>
            </p:cNvSpPr>
            <p:nvPr/>
          </p:nvSpPr>
          <p:spPr bwMode="auto">
            <a:xfrm>
              <a:off x="2448" y="2976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8" name="AutoShape 254" descr="aqua"/>
            <p:cNvSpPr>
              <a:spLocks noChangeArrowheads="1"/>
            </p:cNvSpPr>
            <p:nvPr/>
          </p:nvSpPr>
          <p:spPr bwMode="auto">
            <a:xfrm>
              <a:off x="2352" y="3072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79" name="AutoShape 255" descr="aqua"/>
            <p:cNvSpPr>
              <a:spLocks noChangeArrowheads="1"/>
            </p:cNvSpPr>
            <p:nvPr/>
          </p:nvSpPr>
          <p:spPr bwMode="auto">
            <a:xfrm>
              <a:off x="1920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80" name="AutoShape 256" descr="aqua"/>
            <p:cNvSpPr>
              <a:spLocks noChangeArrowheads="1"/>
            </p:cNvSpPr>
            <p:nvPr/>
          </p:nvSpPr>
          <p:spPr bwMode="auto">
            <a:xfrm>
              <a:off x="2256" y="3168"/>
              <a:ext cx="432" cy="432"/>
            </a:xfrm>
            <a:prstGeom prst="cube">
              <a:avLst>
                <a:gd name="adj" fmla="val 25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  <a:p>
              <a:endParaRPr lang="ru-RU" altLang="ru-RU"/>
            </a:p>
          </p:txBody>
        </p:sp>
      </p:grpSp>
      <p:grpSp>
        <p:nvGrpSpPr>
          <p:cNvPr id="26890" name="Group 266"/>
          <p:cNvGrpSpPr>
            <a:grpSpLocks/>
          </p:cNvGrpSpPr>
          <p:nvPr/>
        </p:nvGrpSpPr>
        <p:grpSpPr bwMode="auto">
          <a:xfrm>
            <a:off x="3629776" y="1674300"/>
            <a:ext cx="1556420" cy="1491493"/>
            <a:chOff x="432" y="1008"/>
            <a:chExt cx="816" cy="816"/>
          </a:xfrm>
        </p:grpSpPr>
        <p:sp>
          <p:nvSpPr>
            <p:cNvPr id="26891" name="AutoShape 267"/>
            <p:cNvSpPr>
              <a:spLocks noChangeArrowheads="1"/>
            </p:cNvSpPr>
            <p:nvPr/>
          </p:nvSpPr>
          <p:spPr bwMode="auto">
            <a:xfrm>
              <a:off x="528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2" name="AutoShape 268"/>
            <p:cNvSpPr>
              <a:spLocks noChangeArrowheads="1"/>
            </p:cNvSpPr>
            <p:nvPr/>
          </p:nvSpPr>
          <p:spPr bwMode="auto">
            <a:xfrm>
              <a:off x="432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3" name="AutoShape 269"/>
            <p:cNvSpPr>
              <a:spLocks noChangeArrowheads="1"/>
            </p:cNvSpPr>
            <p:nvPr/>
          </p:nvSpPr>
          <p:spPr bwMode="auto">
            <a:xfrm>
              <a:off x="528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4" name="AutoShape 270"/>
            <p:cNvSpPr>
              <a:spLocks noChangeArrowheads="1"/>
            </p:cNvSpPr>
            <p:nvPr/>
          </p:nvSpPr>
          <p:spPr bwMode="auto">
            <a:xfrm>
              <a:off x="816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5" name="AutoShape 271"/>
            <p:cNvSpPr>
              <a:spLocks noChangeArrowheads="1"/>
            </p:cNvSpPr>
            <p:nvPr/>
          </p:nvSpPr>
          <p:spPr bwMode="auto">
            <a:xfrm>
              <a:off x="720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6" name="AutoShape 272"/>
            <p:cNvSpPr>
              <a:spLocks noChangeArrowheads="1"/>
            </p:cNvSpPr>
            <p:nvPr/>
          </p:nvSpPr>
          <p:spPr bwMode="auto">
            <a:xfrm>
              <a:off x="816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7" name="AutoShape 273"/>
            <p:cNvSpPr>
              <a:spLocks noChangeArrowheads="1"/>
            </p:cNvSpPr>
            <p:nvPr/>
          </p:nvSpPr>
          <p:spPr bwMode="auto">
            <a:xfrm>
              <a:off x="432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898" name="AutoShape 274"/>
            <p:cNvSpPr>
              <a:spLocks noChangeArrowheads="1"/>
            </p:cNvSpPr>
            <p:nvPr/>
          </p:nvSpPr>
          <p:spPr bwMode="auto">
            <a:xfrm>
              <a:off x="720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CC99">
                    <a:gamma/>
                    <a:tint val="54510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9" name="AutoShape 10"/>
          <p:cNvSpPr>
            <a:spLocks noChangeArrowheads="1"/>
          </p:cNvSpPr>
          <p:nvPr/>
        </p:nvSpPr>
        <p:spPr bwMode="auto">
          <a:xfrm>
            <a:off x="2051721" y="1527969"/>
            <a:ext cx="816056" cy="719930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0" name="Group 104"/>
          <p:cNvGrpSpPr>
            <a:grpSpLocks/>
          </p:cNvGrpSpPr>
          <p:nvPr/>
        </p:nvGrpSpPr>
        <p:grpSpPr bwMode="auto">
          <a:xfrm>
            <a:off x="5092147" y="4191000"/>
            <a:ext cx="2854325" cy="1037216"/>
            <a:chOff x="384" y="3456"/>
            <a:chExt cx="2352" cy="672"/>
          </a:xfrm>
        </p:grpSpPr>
        <p:grpSp>
          <p:nvGrpSpPr>
            <p:cNvPr id="161" name="Group 105"/>
            <p:cNvGrpSpPr>
              <a:grpSpLocks/>
            </p:cNvGrpSpPr>
            <p:nvPr/>
          </p:nvGrpSpPr>
          <p:grpSpPr bwMode="auto">
            <a:xfrm>
              <a:off x="384" y="3456"/>
              <a:ext cx="1680" cy="672"/>
              <a:chOff x="960" y="2448"/>
              <a:chExt cx="1680" cy="672"/>
            </a:xfrm>
          </p:grpSpPr>
          <p:sp>
            <p:nvSpPr>
              <p:cNvPr id="168" name="AutoShape 106"/>
              <p:cNvSpPr>
                <a:spLocks noChangeArrowheads="1"/>
              </p:cNvSpPr>
              <p:nvPr/>
            </p:nvSpPr>
            <p:spPr bwMode="auto">
              <a:xfrm>
                <a:off x="1152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9" name="AutoShape 107"/>
              <p:cNvSpPr>
                <a:spLocks noChangeArrowheads="1"/>
              </p:cNvSpPr>
              <p:nvPr/>
            </p:nvSpPr>
            <p:spPr bwMode="auto">
              <a:xfrm>
                <a:off x="1488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0" name="AutoShape 108"/>
              <p:cNvSpPr>
                <a:spLocks noChangeArrowheads="1"/>
              </p:cNvSpPr>
              <p:nvPr/>
            </p:nvSpPr>
            <p:spPr bwMode="auto">
              <a:xfrm>
                <a:off x="1824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AutoShape 109"/>
              <p:cNvSpPr>
                <a:spLocks noChangeArrowheads="1"/>
              </p:cNvSpPr>
              <p:nvPr/>
            </p:nvSpPr>
            <p:spPr bwMode="auto">
              <a:xfrm>
                <a:off x="1056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AutoShape 110"/>
              <p:cNvSpPr>
                <a:spLocks noChangeArrowheads="1"/>
              </p:cNvSpPr>
              <p:nvPr/>
            </p:nvSpPr>
            <p:spPr bwMode="auto">
              <a:xfrm>
                <a:off x="1392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AutoShape 111"/>
              <p:cNvSpPr>
                <a:spLocks noChangeArrowheads="1"/>
              </p:cNvSpPr>
              <p:nvPr/>
            </p:nvSpPr>
            <p:spPr bwMode="auto">
              <a:xfrm>
                <a:off x="1728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" name="AutoShape 112"/>
              <p:cNvSpPr>
                <a:spLocks noChangeArrowheads="1"/>
              </p:cNvSpPr>
              <p:nvPr/>
            </p:nvSpPr>
            <p:spPr bwMode="auto">
              <a:xfrm>
                <a:off x="2160" y="2448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" name="AutoShape 113"/>
              <p:cNvSpPr>
                <a:spLocks noChangeArrowheads="1"/>
              </p:cNvSpPr>
              <p:nvPr/>
            </p:nvSpPr>
            <p:spPr bwMode="auto">
              <a:xfrm>
                <a:off x="2064" y="2544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AutoShape 114"/>
              <p:cNvSpPr>
                <a:spLocks noChangeArrowheads="1"/>
              </p:cNvSpPr>
              <p:nvPr/>
            </p:nvSpPr>
            <p:spPr bwMode="auto">
              <a:xfrm>
                <a:off x="960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AutoShape 115"/>
              <p:cNvSpPr>
                <a:spLocks noChangeArrowheads="1"/>
              </p:cNvSpPr>
              <p:nvPr/>
            </p:nvSpPr>
            <p:spPr bwMode="auto">
              <a:xfrm>
                <a:off x="1296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AutoShape 116"/>
              <p:cNvSpPr>
                <a:spLocks noChangeArrowheads="1"/>
              </p:cNvSpPr>
              <p:nvPr/>
            </p:nvSpPr>
            <p:spPr bwMode="auto">
              <a:xfrm>
                <a:off x="1632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9" name="AutoShape 117"/>
              <p:cNvSpPr>
                <a:spLocks noChangeArrowheads="1"/>
              </p:cNvSpPr>
              <p:nvPr/>
            </p:nvSpPr>
            <p:spPr bwMode="auto">
              <a:xfrm>
                <a:off x="1968" y="2640"/>
                <a:ext cx="480" cy="480"/>
              </a:xfrm>
              <a:prstGeom prst="cube">
                <a:avLst>
                  <a:gd name="adj" fmla="val 25000"/>
                </a:avLst>
              </a:prstGeom>
              <a:solidFill>
                <a:srgbClr val="FF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2" name="AutoShape 118"/>
            <p:cNvSpPr>
              <a:spLocks noChangeArrowheads="1"/>
            </p:cNvSpPr>
            <p:nvPr/>
          </p:nvSpPr>
          <p:spPr bwMode="auto">
            <a:xfrm>
              <a:off x="1920" y="3456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AutoShape 119"/>
            <p:cNvSpPr>
              <a:spLocks noChangeArrowheads="1"/>
            </p:cNvSpPr>
            <p:nvPr/>
          </p:nvSpPr>
          <p:spPr bwMode="auto">
            <a:xfrm>
              <a:off x="2256" y="3456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AutoShape 120"/>
            <p:cNvSpPr>
              <a:spLocks noChangeArrowheads="1"/>
            </p:cNvSpPr>
            <p:nvPr/>
          </p:nvSpPr>
          <p:spPr bwMode="auto">
            <a:xfrm>
              <a:off x="1824" y="3552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5" name="AutoShape 121"/>
            <p:cNvSpPr>
              <a:spLocks noChangeArrowheads="1"/>
            </p:cNvSpPr>
            <p:nvPr/>
          </p:nvSpPr>
          <p:spPr bwMode="auto">
            <a:xfrm>
              <a:off x="2160" y="3552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AutoShape 122"/>
            <p:cNvSpPr>
              <a:spLocks noChangeArrowheads="1"/>
            </p:cNvSpPr>
            <p:nvPr/>
          </p:nvSpPr>
          <p:spPr bwMode="auto">
            <a:xfrm>
              <a:off x="1728" y="3648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7" name="AutoShape 123"/>
            <p:cNvSpPr>
              <a:spLocks noChangeArrowheads="1"/>
            </p:cNvSpPr>
            <p:nvPr/>
          </p:nvSpPr>
          <p:spPr bwMode="auto">
            <a:xfrm>
              <a:off x="2064" y="3648"/>
              <a:ext cx="480" cy="480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9891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49" grpId="0" animBg="1"/>
    </p:bldLst>
  </p:timing>
</p:sld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0" ma:contentTypeDescription="Create a new document." ma:contentTypeScope="" ma:versionID="dbcf0f450ab99b1f534105340ddde851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016C5905-55F3-4113-92F9-3C177D03DCD2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954BF4-6556-442C-BFED-59C91ECA896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1807</TotalTime>
  <Words>238</Words>
  <Application>Microsoft Office PowerPoint</Application>
  <PresentationFormat>Экран (4:3)</PresentationFormat>
  <Paragraphs>110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TS101908703</vt:lpstr>
      <vt:lpstr>Презентация PowerPoint</vt:lpstr>
      <vt:lpstr>Презентация PowerPoint</vt:lpstr>
      <vt:lpstr>Презентация PowerPoint</vt:lpstr>
      <vt:lpstr> ОБЪЁМ  ПРЯМОУГОЛЬНОГО ПАРАЛЛЕЛЕПИПЕДА. </vt:lpstr>
      <vt:lpstr>Повторение</vt:lpstr>
      <vt:lpstr>Аквариум, 20 литров        Брус, 6.500 руб.            за кубический метр</vt:lpstr>
      <vt:lpstr>Единицы измерения объёма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Соотношения между единицами измерения величин.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ОБЪЁМЫ. ОБЪЁМ ПАРАЛЛЕЛЕПИПЕДА.</dc:title>
  <dc:creator>admin</dc:creator>
  <cp:lastModifiedBy>Андрей</cp:lastModifiedBy>
  <cp:revision>147</cp:revision>
  <dcterms:created xsi:type="dcterms:W3CDTF">2011-11-28T18:19:24Z</dcterms:created>
  <dcterms:modified xsi:type="dcterms:W3CDTF">2019-12-06T20:47:48Z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