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301" r:id="rId4"/>
    <p:sldId id="398" r:id="rId5"/>
    <p:sldId id="397" r:id="rId6"/>
    <p:sldId id="403" r:id="rId7"/>
    <p:sldId id="399" r:id="rId8"/>
    <p:sldId id="404" r:id="rId9"/>
    <p:sldId id="406" r:id="rId10"/>
    <p:sldId id="405" r:id="rId11"/>
    <p:sldId id="407" r:id="rId12"/>
    <p:sldId id="408" r:id="rId13"/>
    <p:sldId id="409" r:id="rId14"/>
    <p:sldId id="418" r:id="rId15"/>
    <p:sldId id="419" r:id="rId16"/>
    <p:sldId id="420" r:id="rId17"/>
    <p:sldId id="422" r:id="rId18"/>
    <p:sldId id="423" r:id="rId19"/>
    <p:sldId id="424" r:id="rId20"/>
    <p:sldId id="281" r:id="rId21"/>
    <p:sldId id="277" r:id="rId22"/>
    <p:sldId id="282" r:id="rId23"/>
    <p:sldId id="425" r:id="rId24"/>
    <p:sldId id="426" r:id="rId25"/>
    <p:sldId id="396" r:id="rId26"/>
    <p:sldId id="427" r:id="rId27"/>
    <p:sldId id="428" r:id="rId28"/>
    <p:sldId id="430" r:id="rId29"/>
    <p:sldId id="431" r:id="rId30"/>
    <p:sldId id="416" r:id="rId31"/>
    <p:sldId id="429" r:id="rId32"/>
    <p:sldId id="41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9900"/>
    <a:srgbClr val="3333CC"/>
    <a:srgbClr val="AC2900"/>
    <a:srgbClr val="00CC00"/>
    <a:srgbClr val="FFCC00"/>
    <a:srgbClr val="008000"/>
    <a:srgbClr val="FC402C"/>
    <a:srgbClr val="FF66CC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3651" autoAdjust="0"/>
  </p:normalViewPr>
  <p:slideViewPr>
    <p:cSldViewPr>
      <p:cViewPr varScale="1">
        <p:scale>
          <a:sx n="90" d="100"/>
          <a:sy n="90" d="100"/>
        </p:scale>
        <p:origin x="-123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5F91F-85C5-4882-BEF4-A17BA15C0CE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BC35C-BCCF-46AE-9ED3-C47FA719D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Ответ: (8-3)+(8-3-3)=5+2=7</a:t>
            </a:r>
          </a:p>
          <a:p>
            <a:r>
              <a:rPr lang="ru-RU" dirty="0" smtClean="0"/>
              <a:t>Подробнее:</a:t>
            </a:r>
          </a:p>
          <a:p>
            <a:pPr marL="0" lvl="1"/>
            <a:r>
              <a:rPr lang="ru-RU" dirty="0" smtClean="0"/>
              <a:t>наполнить 8-литровый кувшин водой из реки </a:t>
            </a:r>
          </a:p>
          <a:p>
            <a:pPr marL="0" lvl="1"/>
            <a:r>
              <a:rPr lang="ru-RU" dirty="0" smtClean="0"/>
              <a:t>наполнить 3-л кувшин из 8-л  </a:t>
            </a:r>
          </a:p>
          <a:p>
            <a:pPr marL="0" lvl="1"/>
            <a:r>
              <a:rPr lang="ru-RU" dirty="0" smtClean="0"/>
              <a:t>вылить воду из 3-л кувшина</a:t>
            </a:r>
          </a:p>
          <a:p>
            <a:pPr marL="0" lvl="1"/>
            <a:r>
              <a:rPr lang="ru-RU" dirty="0" smtClean="0"/>
              <a:t>наполнить 3-л кувшин из 8-л </a:t>
            </a:r>
          </a:p>
          <a:p>
            <a:pPr marL="0" lvl="1"/>
            <a:r>
              <a:rPr lang="ru-RU" dirty="0" smtClean="0"/>
              <a:t>вылить воду из 3-л кувшина </a:t>
            </a:r>
          </a:p>
          <a:p>
            <a:pPr marL="0" lvl="1"/>
            <a:r>
              <a:rPr lang="ru-RU" dirty="0" smtClean="0"/>
              <a:t>оставшиеся в 8-л кувшине 2 литра перелить в 3-л кувшин (теперь в него можно долить только 1 литр) </a:t>
            </a:r>
          </a:p>
          <a:p>
            <a:pPr marL="0" lvl="1"/>
            <a:r>
              <a:rPr lang="ru-RU" dirty="0" smtClean="0"/>
              <a:t>наполнить 8-л кувшин водой из реки </a:t>
            </a:r>
          </a:p>
          <a:p>
            <a:pPr marL="0" lvl="1"/>
            <a:r>
              <a:rPr lang="ru-RU" dirty="0" smtClean="0"/>
              <a:t>долить 3-л кувшин из 8-л (теперь в 8-л будет 7 л воды).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BC35C-BCCF-46AE-9ED3-C47FA719D74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70C38-10AC-4793-A889-D3B758B43CAF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E4F10-3EA2-4C6C-8C8B-C30618EAA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9E34-1CA1-485A-A67D-4097A77F169E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DA3C1-1DF5-409A-9233-9AE8E88A4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DCBEA-A5EE-41AC-95DE-3A463C1CA689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9D764-40AA-4E6A-80B7-F4FBD7004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E9779-22DE-4B0B-8843-AC94843250E0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940E9-FA07-45D4-90AC-0D7EB9D50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AF961-DB0C-4650-BE3A-7E24288F5E50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AA2B6-3A06-49AA-8416-E725F435B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1974A-DF18-4233-ACCB-32D4DA2A91E3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A4E7-1AAA-4191-B653-5F314F952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A2697-3A40-4B8B-8BB2-E07073FC351E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CB78D-9A7D-43C8-A1FC-89DDF3A46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D5A60-8519-43A5-AFDA-5698468CA2B2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619DE-642C-4E2E-9504-0E3DC8C81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7311B-76A3-45C0-B207-A2ED77CE2FCC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37609-6587-4EF8-BD0E-760F2F83A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7C531-C3B6-48C6-A63E-409CA5B86B0D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08D05-F3A8-4633-B2C1-A59B465C1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C5687-1134-41EE-9E8F-BA893D1CF222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9DD25-4A3D-477B-A6D9-6246D2A34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A75089-8ECE-4DDA-85AE-8A8651FADD48}" type="datetimeFigureOut">
              <a:rPr lang="ru-RU"/>
              <a:pPr>
                <a:defRPr/>
              </a:pPr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73BFC1-4942-4D4E-8378-C42234FAC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5%20&#1087;&#1088;&#1072;&#1074;&#1080;&#1083;.mp4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1928802"/>
            <a:ext cx="800105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extrusionClr>
                <a:srgbClr val="FFFF00"/>
              </a:extrusionClr>
              <a:contourClr>
                <a:srgbClr val="FF0000"/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 финансовых задач п</a:t>
            </a:r>
            <a:r>
              <a:rPr lang="ru-RU" sz="36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рактической направленности по специальности: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«Техническое обслуживание и ремонт двигателей, агрегатов и систем автомобилей»</a:t>
            </a:r>
            <a:endParaRPr lang="ru-RU" sz="36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14290"/>
            <a:ext cx="4947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УРОКА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214282" y="1714488"/>
            <a:ext cx="8429684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7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Это вид денег, характеризующий денежные средства на банковских счетах, используемые для оплаты, взаимных расчетов посредством перечислений с одного счета на другой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Ассигнации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Инвестиции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Безналичные деньги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7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7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7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57158" y="2000240"/>
            <a:ext cx="85725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8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В стране Z наблюдается устойчивый рост цен, зарплаты граждан также увеличиваются, но покупательная способность денег крайне низка. Какое экономическое явление можно наблюдать в стране Z?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Банкротство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Инфляция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Рост благосостояния нации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571472" y="1928802"/>
            <a:ext cx="785818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9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Это неустойка, которая взыскивается за просрочку исполнения обязательств. Например, выплату налогов или штрафов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Пеня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Пошлина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3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Ликвидация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42852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714348" y="2000240"/>
            <a:ext cx="778674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10. Как называется регулярное  денежное вознаграждение за труд в зависимости от квалификации работника, сложности, количества, качества и условий выполняемой работы?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Пенсия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б) Заработная плата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в) Стипендия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57166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3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3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3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285720" y="1714488"/>
            <a:ext cx="828680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11. </a:t>
            </a:r>
            <a:r>
              <a:rPr lang="ru-RU" sz="2800" b="1" dirty="0" smtClean="0"/>
              <a:t>Потребность это: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/>
          </a:p>
          <a:p>
            <a:r>
              <a:rPr lang="ru-RU" sz="2800" dirty="0" smtClean="0"/>
              <a:t>а) осознанная необходимость иметь что-либо, материальное или духовное;</a:t>
            </a:r>
          </a:p>
          <a:p>
            <a:endParaRPr lang="ru-RU" dirty="0" smtClean="0"/>
          </a:p>
          <a:p>
            <a:r>
              <a:rPr lang="ru-RU" sz="2800" dirty="0" smtClean="0"/>
              <a:t>б) наиболее эффективный способ пополнения семейного бюджета;</a:t>
            </a:r>
          </a:p>
          <a:p>
            <a:endParaRPr lang="ru-RU" dirty="0" smtClean="0"/>
          </a:p>
          <a:p>
            <a:r>
              <a:rPr lang="ru-RU" sz="2800" dirty="0" smtClean="0"/>
              <a:t>в) финансовое состояние семьи.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214282" y="1595021"/>
            <a:ext cx="892971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12. </a:t>
            </a:r>
            <a:r>
              <a:rPr lang="ru-RU" sz="2800" b="1" dirty="0" smtClean="0"/>
              <a:t>Сертификат это:</a:t>
            </a:r>
          </a:p>
          <a:p>
            <a:endParaRPr lang="ru-RU" sz="2800" b="1" dirty="0" smtClean="0"/>
          </a:p>
          <a:p>
            <a:r>
              <a:rPr lang="ru-RU" sz="2800" dirty="0" smtClean="0"/>
              <a:t>а) инструкция о мерах предосторожности для сложной и опасной продукции;</a:t>
            </a:r>
          </a:p>
          <a:p>
            <a:endParaRPr lang="ru-RU" sz="2800" dirty="0" smtClean="0"/>
          </a:p>
          <a:p>
            <a:r>
              <a:rPr lang="ru-RU" sz="2800" dirty="0" smtClean="0"/>
              <a:t>б) документ, удостоверяющий качество товара;</a:t>
            </a:r>
          </a:p>
          <a:p>
            <a:endParaRPr lang="ru-RU" sz="2800" dirty="0" smtClean="0"/>
          </a:p>
          <a:p>
            <a:r>
              <a:rPr lang="ru-RU" sz="2800" dirty="0" smtClean="0"/>
              <a:t>в) комплекс обозначений, состоящих из текста, отдельных графических, цветовых  символов и их комбинаций, наносимых на изделие, упаковку, ярлык или этикетку.</a:t>
            </a:r>
          </a:p>
          <a:p>
            <a:r>
              <a:rPr lang="ru-RU" sz="2800" b="1" dirty="0" smtClean="0"/>
              <a:t> </a:t>
            </a:r>
            <a:endParaRPr lang="ru-RU" sz="2800" dirty="0" smtClean="0"/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428596" y="2000240"/>
            <a:ext cx="785818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13. </a:t>
            </a:r>
            <a:r>
              <a:rPr lang="ru-RU" sz="2800" b="1" dirty="0" smtClean="0"/>
              <a:t>Обязательные платежи - это:</a:t>
            </a:r>
          </a:p>
          <a:p>
            <a:endParaRPr lang="ru-RU" sz="2800" dirty="0" smtClean="0"/>
          </a:p>
          <a:p>
            <a:r>
              <a:rPr lang="ru-RU" sz="2800" dirty="0" smtClean="0"/>
              <a:t>а) расходы на посещение театра</a:t>
            </a:r>
          </a:p>
          <a:p>
            <a:endParaRPr lang="ru-RU" dirty="0" smtClean="0"/>
          </a:p>
          <a:p>
            <a:r>
              <a:rPr lang="ru-RU" sz="2800" dirty="0" smtClean="0"/>
              <a:t>б) расходы на коммунальные услуги</a:t>
            </a:r>
          </a:p>
          <a:p>
            <a:endParaRPr lang="ru-RU" dirty="0" smtClean="0"/>
          </a:p>
          <a:p>
            <a:r>
              <a:rPr lang="ru-RU" sz="2800" dirty="0" smtClean="0"/>
              <a:t>в) расходы на транспорт</a:t>
            </a:r>
          </a:p>
          <a:p>
            <a:r>
              <a:rPr lang="ru-RU" sz="2800" dirty="0" smtClean="0"/>
              <a:t> </a:t>
            </a: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357158" y="2500306"/>
            <a:ext cx="78581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14.</a:t>
            </a:r>
            <a:r>
              <a:rPr lang="ru-RU" sz="2800" b="1" dirty="0" smtClean="0"/>
              <a:t> Дефицитный бюджет это:</a:t>
            </a:r>
          </a:p>
          <a:p>
            <a:endParaRPr lang="ru-RU" sz="2800" dirty="0" smtClean="0"/>
          </a:p>
          <a:p>
            <a:r>
              <a:rPr lang="ru-RU" sz="2800" dirty="0" smtClean="0"/>
              <a:t>а) расходы равны доходам;</a:t>
            </a:r>
          </a:p>
          <a:p>
            <a:endParaRPr lang="ru-RU" sz="1000" dirty="0" smtClean="0"/>
          </a:p>
          <a:p>
            <a:r>
              <a:rPr lang="ru-RU" sz="2800" dirty="0" smtClean="0"/>
              <a:t>б) расходы превышают доходы;</a:t>
            </a:r>
          </a:p>
          <a:p>
            <a:endParaRPr lang="ru-RU" sz="1000" dirty="0" smtClean="0"/>
          </a:p>
          <a:p>
            <a:r>
              <a:rPr lang="ru-RU" sz="2800" dirty="0" smtClean="0"/>
              <a:t>в) доходы больше расходов.</a:t>
            </a:r>
          </a:p>
          <a:p>
            <a:r>
              <a:rPr lang="ru-RU" sz="2800" dirty="0" smtClean="0"/>
              <a:t> </a:t>
            </a:r>
          </a:p>
          <a:p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ru-RU" sz="2800" dirty="0" smtClean="0"/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85728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214282" y="2214554"/>
            <a:ext cx="87154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15. </a:t>
            </a:r>
            <a:r>
              <a:rPr lang="ru-RU" sz="2800" b="1" dirty="0" smtClean="0"/>
              <a:t>По какой базовой ставке в России начисляется налог на доходы физических лиц?</a:t>
            </a:r>
          </a:p>
          <a:p>
            <a:endParaRPr lang="ru-RU" sz="2800" b="1" dirty="0" smtClean="0"/>
          </a:p>
          <a:p>
            <a:r>
              <a:rPr lang="ru-RU" sz="2800" dirty="0" smtClean="0"/>
              <a:t>а) 20%</a:t>
            </a:r>
          </a:p>
          <a:p>
            <a:endParaRPr lang="ru-RU" sz="2800" dirty="0" smtClean="0"/>
          </a:p>
          <a:p>
            <a:r>
              <a:rPr lang="ru-RU" sz="2800" dirty="0" smtClean="0"/>
              <a:t>б)13%</a:t>
            </a:r>
          </a:p>
          <a:p>
            <a:endParaRPr lang="ru-RU" sz="2800" dirty="0" smtClean="0"/>
          </a:p>
          <a:p>
            <a:r>
              <a:rPr lang="ru-RU" sz="2800" dirty="0" smtClean="0"/>
              <a:t>в) Не исчисляется и не уплачивается вообще</a:t>
            </a:r>
          </a:p>
          <a:p>
            <a:r>
              <a:rPr lang="ru-RU" sz="2800" dirty="0" smtClean="0"/>
              <a:t>10%</a:t>
            </a: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85728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214282" y="1500174"/>
            <a:ext cx="89297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16. </a:t>
            </a:r>
            <a:r>
              <a:rPr lang="ru-RU" sz="2800" b="1" dirty="0" smtClean="0"/>
              <a:t>В какую организацию работодатель будет отчислять деньги для вашей будущей государственной пенсии:</a:t>
            </a:r>
          </a:p>
          <a:p>
            <a:endParaRPr lang="ru-RU" sz="2800" b="1" dirty="0" smtClean="0"/>
          </a:p>
          <a:p>
            <a:r>
              <a:rPr lang="ru-RU" sz="2800" dirty="0" smtClean="0"/>
              <a:t>а) в Федеральную налоговую службу</a:t>
            </a:r>
          </a:p>
          <a:p>
            <a:r>
              <a:rPr lang="ru-RU" sz="2800" dirty="0" smtClean="0"/>
              <a:t>б) любой пенсионный фонд, сотрудничающий с работодателем</a:t>
            </a:r>
          </a:p>
          <a:p>
            <a:r>
              <a:rPr lang="ru-RU" sz="2800" dirty="0" smtClean="0"/>
              <a:t> в) пенсионный фонд Российской Федерации</a:t>
            </a:r>
          </a:p>
          <a:p>
            <a:endParaRPr lang="ru-RU" sz="2800" dirty="0" smtClean="0"/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85786" y="214290"/>
            <a:ext cx="81439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FF0000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Цели урока: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1643050"/>
            <a:ext cx="9188862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1. Рассмотреть типы финансовых </a:t>
            </a:r>
          </a:p>
          <a:p>
            <a:pPr marL="742950" indent="-742950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задач;</a:t>
            </a:r>
          </a:p>
          <a:p>
            <a:pPr marL="514350" indent="-514350">
              <a:buAutoNum type="arabicPeriod"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2. Применить различные математические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методы для решения финансовых задач;</a:t>
            </a:r>
          </a:p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3. Показать практическое значение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финансовых задач для специальности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735" y="1285860"/>
            <a:ext cx="9116022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Типы финансовых задач:</a:t>
            </a:r>
          </a:p>
          <a:p>
            <a:pPr marL="742950" indent="-742950"/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742950" indent="-742950" algn="ctr"/>
            <a:r>
              <a:rPr lang="ru-RU" sz="36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hlinkClick r:id="rId3" action="ppaction://hlinksldjump"/>
              </a:rPr>
              <a:t>ПОТРЕБИТЕЛЬСКИЙ ВЫБОР</a:t>
            </a:r>
            <a:endParaRPr lang="ru-RU" sz="3600" b="1" cap="none" spc="0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742950" indent="-742950" algn="ctr"/>
            <a:endParaRPr lang="ru-RU" sz="2000" b="1" cap="none" spc="0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742950" indent="-742950" algn="ctr"/>
            <a:r>
              <a:rPr lang="ru-RU" sz="36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hlinkClick r:id="rId4" action="ppaction://hlinksldjump"/>
              </a:rPr>
              <a:t>ДОХОДЫ И НАЛОГИ</a:t>
            </a:r>
            <a:endParaRPr lang="ru-RU" sz="3600" b="1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  <a:p>
            <a:pPr marL="742950" indent="-742950" algn="ctr"/>
            <a:endParaRPr lang="ru-RU" sz="2000" b="1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  <a:p>
            <a:pPr marL="742950" indent="-742950" algn="ctr"/>
            <a:r>
              <a:rPr lang="ru-RU" sz="36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hlinkClick r:id="rId5" action="ppaction://hlinksldjump"/>
              </a:rPr>
              <a:t>КРЕДИТЫ И ЗАЙМЫ</a:t>
            </a:r>
            <a:endParaRPr lang="ru-RU" sz="3600" b="1" cap="none" spc="0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742950" indent="-742950" algn="ctr"/>
            <a:endParaRPr lang="ru-RU" sz="2000" b="1" cap="none" spc="0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742950" indent="-742950" algn="ctr"/>
            <a:r>
              <a:rPr lang="ru-RU" sz="36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hlinkClick r:id="rId6" action="ppaction://hlinksldjump"/>
              </a:rPr>
              <a:t>СТРАХОВАНИЕ</a:t>
            </a:r>
            <a:endParaRPr lang="ru-RU" sz="3600" b="1" cap="none" spc="0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742950" indent="-742950"/>
            <a:endParaRPr lang="ru-RU" sz="3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Стрелка вправо 2">
            <a:hlinkClick r:id="rId7" action="ppaction://hlinksldjump"/>
          </p:cNvPr>
          <p:cNvSpPr/>
          <p:nvPr/>
        </p:nvSpPr>
        <p:spPr>
          <a:xfrm>
            <a:off x="7858148" y="6072206"/>
            <a:ext cx="785818" cy="5714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возврат 5">
            <a:hlinkClick r:id="" action="ppaction://hlinkshowjump?jump=previousslide" highlightClick="1"/>
          </p:cNvPr>
          <p:cNvSpPr/>
          <p:nvPr/>
        </p:nvSpPr>
        <p:spPr>
          <a:xfrm>
            <a:off x="8591563" y="6356361"/>
            <a:ext cx="500066" cy="428627"/>
          </a:xfrm>
          <a:prstGeom prst="actionButtonRetur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gradFill flip="none" rotWithShape="1">
                <a:gsLst>
                  <a:gs pos="0">
                    <a:srgbClr val="0070C0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08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428736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Для строительства СТО фирме нужно приобрести 74 кубометра пенобетона у одного из трех поставщиков. Цены и условия доставки приведены в таблице. Сколько рублей придется заплатить за самую дешевую покупку с доставкой?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24502" t="51099" r="12286" b="14103"/>
          <a:stretch>
            <a:fillRect/>
          </a:stretch>
        </p:blipFill>
        <p:spPr bwMode="auto">
          <a:xfrm>
            <a:off x="500034" y="3571876"/>
            <a:ext cx="842968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14480" y="357166"/>
            <a:ext cx="65352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24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ЗАДАЧИ НА ПОТРЕБИТЕЛЬСКИЙ ВЫБОР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591563" y="6356361"/>
            <a:ext cx="500066" cy="428627"/>
          </a:xfrm>
          <a:prstGeom prst="actionButtonRetur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gradFill flip="none" rotWithShape="1">
                <a:gsLst>
                  <a:gs pos="0">
                    <a:srgbClr val="0070C0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08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357166"/>
            <a:ext cx="6836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ЗАДАЧИ НА ДОХОДЫ И НАЛОГИ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1643050"/>
            <a:ext cx="807246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Приятели Алексей и Борис работают в СТО и сравнивают свои заработные платы. Алексей говорит, что его оклад по трудовому договору составляет 64 000 рублей в месяц, а Борис ежемесячно получает на карточку по 56115 рублей. Ставка налога на доходы физических лиц равна 13%.</a:t>
            </a:r>
          </a:p>
          <a:p>
            <a:pPr marL="342900" indent="-342900" algn="ctr"/>
            <a:r>
              <a:rPr lang="ru-RU" sz="2800" dirty="0" smtClean="0"/>
              <a:t> Кто из приятелей зарабатывает больше? </a:t>
            </a:r>
          </a:p>
          <a:p>
            <a:pPr marL="342900" indent="-342900" algn="ctr"/>
            <a:r>
              <a:rPr lang="ru-RU" sz="2800" dirty="0" smtClean="0"/>
              <a:t>Какой оклад указан в трудовом договоре у Бориса?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357166"/>
            <a:ext cx="6031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ЗАДАЧИ НА КРЕДИТЫ И ЗАЙМЫ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214422"/>
            <a:ext cx="857256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Сергей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 Слава решили приобрести автомобили 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обратились за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автокредитом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банк.Обоим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нужен был кредит в сумме 1 000 000 рублей на 5 лет под простой процент. У Сергея хорошая кредитная история и банк одобрил ему кредит с процентной ставкой 12% годовых. У Славы в кредитной истории зафиксированы два случая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нарушения сроков погашения кредита, поэтому ему банк одобрил кредит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 процентной ставкой 14% годовых.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сколько у Славы сумма процентов будет выше, чем у Сергея.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Считать, что возврат кредита с процентами осуществляется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одной выплатой, по завершению его срока.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Дополнительная информация.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Кредитная история – это информация о заёмщике,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которая характеризует исполнение обязательств по возврату денег,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полученных у банка в долг.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429652" y="6215082"/>
            <a:ext cx="500066" cy="428627"/>
          </a:xfrm>
          <a:prstGeom prst="actionButtonRetur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gradFill flip="none" rotWithShape="1">
                <a:gsLst>
                  <a:gs pos="0">
                    <a:srgbClr val="0070C0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08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4786346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		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автосалоне «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Мазда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 работает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40 сотрудников. По условиям трудового договора, всем сотрудникам предоставляется полис добровольного медицинского страхования (ДМС). Страховая компания предлагает следующие условия: при страховании от 1 до 35 человек полис стоит 60 000 рублей на человека. При страховании 36 человек и более предоставляется скидка в 25%. Известно, что 6 сотрудников оформляют полисы ДМС самостоятельно в другой страховой компании и не будут ее менять. Сколько полисов купит компания Н, чтобы выполнить условия трудовых договоров, потратив минимальное количество денег на страхование сотрудников?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428604"/>
            <a:ext cx="5102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ЗАДАЧИ НА СТРАХОВАНИЕ</a:t>
            </a: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072462" y="6143644"/>
            <a:ext cx="500066" cy="428627"/>
          </a:xfrm>
          <a:prstGeom prst="actionButtonRetur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gradFill flip="none" rotWithShape="1">
                <a:gsLst>
                  <a:gs pos="0">
                    <a:srgbClr val="0070C0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08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142976" y="2500306"/>
            <a:ext cx="7143800" cy="207170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C402C"/>
                </a:solidFill>
                <a:latin typeface="Times New Roman"/>
                <a:cs typeface="Times New Roman"/>
              </a:rPr>
              <a:t> Обмен задачами </a:t>
            </a:r>
            <a:endParaRPr lang="ru-RU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C402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357166"/>
            <a:ext cx="75900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ЗАДАЧИ НА ПОТРЕБИТЕЛЬСКИЙ ВЫБОР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357298"/>
            <a:ext cx="93128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Клиент хочет арендовать автомобиль на сутки для поездки протяженностью 600 км. В таблице приведены характеристики трех автомобилей и стоимость их аренды. Помимо аренды клиент обязан оплатить топливо для автомобиля на всю поездку. Какую сумму в рублях заплатит клиент за аренду и топливо, если выберет самый дешевый вариант? </a:t>
            </a:r>
          </a:p>
          <a:p>
            <a:r>
              <a:rPr lang="ru-RU" sz="2000" dirty="0" smtClean="0"/>
              <a:t>Цена дизельного топлива — 36 рублей за литр, бензина — 48 рублей за литр, газа — 25 рублей за литр.</a:t>
            </a:r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25223" t="36813" r="15271" b="40293"/>
          <a:stretch>
            <a:fillRect/>
          </a:stretch>
        </p:blipFill>
        <p:spPr bwMode="auto">
          <a:xfrm>
            <a:off x="1214414" y="3643314"/>
            <a:ext cx="700092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57224" y="6286520"/>
            <a:ext cx="5954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Ответ: Вариант А самый дешевый, 44464 рубля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357166"/>
            <a:ext cx="6836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ЗАДАЧИ НА ДОХОДЫ И НАЛОГИ</a:t>
            </a: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9576" y="1857364"/>
            <a:ext cx="866737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Базовая ставка налога на прибыль предприятия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устанавливается в размере 20%.Налог,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начисленный по налоговой ставке 3%,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поступает в Федеральный бюджет,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начисленный по налоговой ставке 17%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бюджет субъекта РФ. Определите величину налогов,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уплаченных предприятием в Федеральный бюджет,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бюджет субъекта РФ, а также суммарный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уплаченный налог на прибыль, если прибыль предприятия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составила 300 000 000 рублей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857892"/>
            <a:ext cx="8866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Ответ: Федеральный бюджет - 9000000, бюджет </a:t>
            </a:r>
            <a:r>
              <a:rPr lang="ru-RU" b="1" i="1" dirty="0" err="1" smtClean="0"/>
              <a:t>субьекта</a:t>
            </a:r>
            <a:r>
              <a:rPr lang="ru-RU" b="1" i="1" dirty="0" smtClean="0"/>
              <a:t> РФ - 51000000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357166"/>
            <a:ext cx="6031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ЗАДАЧИ НА КРЕДИТЫ И ЗАЙМЫ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285860"/>
            <a:ext cx="86439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Елена хочет взять в банке кредит на покупку новой машины на сумму 350 000 рублей под 10% годовых. Согласно предлагаемому банком договору, погашение кредита может происходить только раз в год после начисления процентов. При этом сумма погашения может быть любой, но не меньше 70 000 рублей. Заработная плата Елены после вычета налогов (получаемая на руки) составляет 50 000 рублей, а ее необходимые ежемесячные расходы – 22 000 рублей. Кроме того, она арендует квартиру за 20 000 рублей в месяц. За какое минимальное число лет Елена сможет полностью выплатить кредит?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6215082"/>
            <a:ext cx="23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Ответ: 5 лет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428604"/>
            <a:ext cx="5102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ЗАДАЧИ НА СТРАХОВАНИЕ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00174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Автомобиль, стоимостью 20 000 </a:t>
            </a:r>
            <a:r>
              <a:rPr lang="ru-RU" sz="2400" dirty="0" err="1" smtClean="0"/>
              <a:t>у.е</a:t>
            </a:r>
            <a:r>
              <a:rPr lang="ru-RU" sz="2400" dirty="0" smtClean="0"/>
              <a:t>., застрахован на сумму 16 000 </a:t>
            </a:r>
            <a:r>
              <a:rPr lang="ru-RU" sz="2400" dirty="0" err="1" smtClean="0"/>
              <a:t>у.е</a:t>
            </a:r>
            <a:r>
              <a:rPr lang="ru-RU" sz="2400" dirty="0" smtClean="0"/>
              <a:t>. Величина ущерба 12000 </a:t>
            </a:r>
            <a:r>
              <a:rPr lang="ru-RU" sz="2400" dirty="0" err="1" smtClean="0"/>
              <a:t>у.е</a:t>
            </a:r>
            <a:r>
              <a:rPr lang="ru-RU" sz="2400" dirty="0" smtClean="0"/>
              <a:t>. Найти страховое возмещение по системе пропорционального возмещения ущерба. 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53394" t="46724" r="9449" b="27350"/>
          <a:stretch>
            <a:fillRect/>
          </a:stretch>
        </p:blipFill>
        <p:spPr bwMode="auto">
          <a:xfrm>
            <a:off x="2214546" y="3071810"/>
            <a:ext cx="535785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6072206"/>
            <a:ext cx="1690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Ответ: 9600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857496"/>
            <a:ext cx="7329488" cy="3357586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Вопросы</a:t>
            </a:r>
          </a:p>
          <a:p>
            <a:pPr algn="ctr">
              <a:buFont typeface="Arial" charset="0"/>
              <a:buNone/>
              <a:defRPr/>
            </a:pP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командам</a:t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endParaRPr lang="ru-RU" sz="54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pic>
        <p:nvPicPr>
          <p:cNvPr id="4100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571612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428728" y="1643050"/>
            <a:ext cx="6715172" cy="142876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C402C"/>
                </a:solidFill>
                <a:latin typeface="Times New Roman"/>
                <a:cs typeface="Times New Roman"/>
              </a:rPr>
              <a:t> тестирование</a:t>
            </a:r>
            <a:endParaRPr lang="ru-RU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C402C"/>
              </a:solidFill>
              <a:latin typeface="Times New Roman"/>
              <a:cs typeface="Times New Roman"/>
            </a:endParaRPr>
          </a:p>
        </p:txBody>
      </p:sp>
      <p:pic>
        <p:nvPicPr>
          <p:cNvPr id="1026" name="Picture 2" descr="G:\К стажиров.площадке\qr-code тест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143248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000240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57422" y="1857364"/>
            <a:ext cx="44862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hlinkClick r:id="rId2" action="ppaction://hlinkfile"/>
              </a:rPr>
              <a:t>Видеоролик</a:t>
            </a:r>
            <a:endParaRPr lang="ru-RU" sz="6000" dirty="0" smtClean="0"/>
          </a:p>
          <a:p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3357562"/>
            <a:ext cx="8376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5 основных правил финансовой грамотности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1571612"/>
            <a:ext cx="8286808" cy="1908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Будьте финансово грамотными в работе и в жизни !</a:t>
            </a:r>
          </a:p>
        </p:txBody>
      </p:sp>
      <p:pic>
        <p:nvPicPr>
          <p:cNvPr id="1026" name="Picture 2" descr="F:\Урок-октябрь 21\картин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857628"/>
            <a:ext cx="3864093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1857364"/>
            <a:ext cx="84296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Как называется купюра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бумажных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денег, выпускаемая Центральным Банком?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Банкнота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Акция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Флаер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1857364"/>
            <a:ext cx="8286808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Это денежные средства, передаваемые в распоряжение банку под определенный процент (самый безопасный способ инвестирования)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Ипотека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Вклад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в) Брокерский счет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642910" y="1714488"/>
            <a:ext cx="835824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3. Вы видите рекламу со словами: «Доход 100% годовых! Приводите друзей, и получите еще больше!». Подобные обещания являются признаком 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Надежного варианта для инвестирования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Финансовой пирамиды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Негосударственного пенсионного фонда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24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24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24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85786" y="2143116"/>
            <a:ext cx="792961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4. Это обязательные платежи людей и организаций государству на основе специального налогового законодательства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Штрафы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Оплата коммунальных услуг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Налоги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500034" y="1857364"/>
            <a:ext cx="8215370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5. Это специально организованное место, которое предоставляет возможность совершить операции с ценными бумагами (например, покупать и продавать акции)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Биржа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Портал государственных услуг РФ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МФЦ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8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8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8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428596" y="2428868"/>
            <a:ext cx="807249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6. Каким термином называется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предоставление денежных средств банком в долг на условиях возвратности?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Кредит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Процентная ставка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2" eaLnBrk="0" hangingPunct="0"/>
            <a:r>
              <a:rPr lang="ru-RU" sz="3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Задаток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el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357298"/>
            <a:ext cx="100806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</TotalTime>
  <Words>1034</Words>
  <Application>Microsoft Office PowerPoint</Application>
  <PresentationFormat>Экран (4:3)</PresentationFormat>
  <Paragraphs>175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</dc:title>
  <dc:subject>Счастливый случай</dc:subject>
  <dc:creator>Логвинова Елена Викторовна</dc:creator>
  <cp:lastModifiedBy>bpcol_usr</cp:lastModifiedBy>
  <cp:revision>121</cp:revision>
  <dcterms:created xsi:type="dcterms:W3CDTF">2010-02-01T09:08:34Z</dcterms:created>
  <dcterms:modified xsi:type="dcterms:W3CDTF">2022-05-31T09:51:25Z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Логвинова Елена Викторовна</vt:lpwstr>
  </property>
</Properties>
</file>