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8" r:id="rId5"/>
    <p:sldId id="279" r:id="rId6"/>
    <p:sldId id="280" r:id="rId7"/>
    <p:sldId id="281" r:id="rId8"/>
    <p:sldId id="259" r:id="rId9"/>
    <p:sldId id="282" r:id="rId10"/>
    <p:sldId id="260" r:id="rId11"/>
    <p:sldId id="283" r:id="rId12"/>
    <p:sldId id="284" r:id="rId13"/>
    <p:sldId id="285" r:id="rId14"/>
    <p:sldId id="262" r:id="rId15"/>
    <p:sldId id="286" r:id="rId16"/>
    <p:sldId id="263" r:id="rId17"/>
    <p:sldId id="287" r:id="rId18"/>
    <p:sldId id="264" r:id="rId19"/>
    <p:sldId id="288" r:id="rId20"/>
    <p:sldId id="265" r:id="rId21"/>
    <p:sldId id="289" r:id="rId22"/>
    <p:sldId id="266" r:id="rId23"/>
    <p:sldId id="299" r:id="rId24"/>
    <p:sldId id="298" r:id="rId25"/>
    <p:sldId id="297" r:id="rId26"/>
    <p:sldId id="296" r:id="rId27"/>
    <p:sldId id="295" r:id="rId28"/>
    <p:sldId id="294" r:id="rId29"/>
    <p:sldId id="293" r:id="rId30"/>
    <p:sldId id="292" r:id="rId31"/>
    <p:sldId id="291" r:id="rId32"/>
    <p:sldId id="290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26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4" y="0"/>
            <a:ext cx="9334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6962" y="2690284"/>
            <a:ext cx="7051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мы знаем про Новый год? </a:t>
            </a:r>
          </a:p>
        </p:txBody>
      </p:sp>
    </p:spTree>
    <p:extLst>
      <p:ext uri="{BB962C8B-B14F-4D97-AF65-F5344CB8AC3E}">
        <p14:creationId xmlns:p14="http://schemas.microsoft.com/office/powerpoint/2010/main" val="2517334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093" y="0"/>
            <a:ext cx="933409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1700808"/>
            <a:ext cx="7569765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Что связывает эти даты?</a:t>
            </a:r>
          </a:p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X - XV веках - 1 марта </a:t>
            </a:r>
          </a:p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1348 года – 1 сентября</a:t>
            </a:r>
          </a:p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1699 года – 1 января</a:t>
            </a:r>
          </a:p>
        </p:txBody>
      </p:sp>
    </p:spTree>
    <p:extLst>
      <p:ext uri="{BB962C8B-B14F-4D97-AF65-F5344CB8AC3E}">
        <p14:creationId xmlns:p14="http://schemas.microsoft.com/office/powerpoint/2010/main" val="156413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m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6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093" y="0"/>
            <a:ext cx="933409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56573" y="1844824"/>
            <a:ext cx="68407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Дайте 3 ответа на загадки и </a:t>
            </a:r>
            <a:r>
              <a:rPr lang="ru-RU" sz="28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песню,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их объединяющую:</a:t>
            </a:r>
          </a:p>
          <a:p>
            <a:pPr marL="457200" indent="-457200">
              <a:buAutoNum type="arabicPeriod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Место рождения хвойного дерева.</a:t>
            </a:r>
          </a:p>
          <a:p>
            <a:pPr marL="457200" indent="-457200">
              <a:buAutoNum type="arabicPeriod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Природное явление женского пола, развлекающее хвойное дерево песенками.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3. Довольно подозрительная, серая личность, пробегающая мимо рысцой.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873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m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83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093" y="0"/>
            <a:ext cx="933409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1916832"/>
            <a:ext cx="6336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Какое звание присвоил Деду Морозу пенсионный фонд России? </a:t>
            </a:r>
          </a:p>
        </p:txBody>
      </p:sp>
    </p:spTree>
    <p:extLst>
      <p:ext uri="{BB962C8B-B14F-4D97-AF65-F5344CB8AC3E}">
        <p14:creationId xmlns:p14="http://schemas.microsoft.com/office/powerpoint/2010/main" val="3270233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m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51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093" y="0"/>
            <a:ext cx="933409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2204864"/>
            <a:ext cx="648072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 Зачем японцам грабли в канун Нового года?</a:t>
            </a: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56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m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04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093" y="0"/>
            <a:ext cx="933409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08601" y="1628800"/>
            <a:ext cx="63367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Жители каких крупных российских городов садятся за новогодний стол первыми и последними? </a:t>
            </a:r>
          </a:p>
        </p:txBody>
      </p:sp>
    </p:spTree>
    <p:extLst>
      <p:ext uri="{BB962C8B-B14F-4D97-AF65-F5344CB8AC3E}">
        <p14:creationId xmlns:p14="http://schemas.microsoft.com/office/powerpoint/2010/main" val="2592697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m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9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093" y="0"/>
            <a:ext cx="933409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1772816"/>
            <a:ext cx="70118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Прогресс не стоит на месте, но чего лишились зимой пластиковые окна?</a:t>
            </a:r>
          </a:p>
        </p:txBody>
      </p:sp>
    </p:spTree>
    <p:extLst>
      <p:ext uri="{BB962C8B-B14F-4D97-AF65-F5344CB8AC3E}">
        <p14:creationId xmlns:p14="http://schemas.microsoft.com/office/powerpoint/2010/main" val="2363504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093" y="0"/>
            <a:ext cx="933409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23978" y="1844824"/>
            <a:ext cx="69059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 Какой «цветок» мы вешаем на новогоднюю ёлку?</a:t>
            </a:r>
            <a:b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185926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m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1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2060848"/>
            <a:ext cx="766421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Ответы!</a:t>
            </a:r>
          </a:p>
        </p:txBody>
      </p:sp>
    </p:spTree>
    <p:extLst>
      <p:ext uri="{BB962C8B-B14F-4D97-AF65-F5344CB8AC3E}">
        <p14:creationId xmlns:p14="http://schemas.microsoft.com/office/powerpoint/2010/main" val="34107442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2204864"/>
            <a:ext cx="64087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Прогресс не стоит на месте, но чего лишились зимой пластиковые окна?</a:t>
            </a:r>
          </a:p>
        </p:txBody>
      </p:sp>
    </p:spTree>
    <p:extLst>
      <p:ext uri="{BB962C8B-B14F-4D97-AF65-F5344CB8AC3E}">
        <p14:creationId xmlns:p14="http://schemas.microsoft.com/office/powerpoint/2010/main" val="3441536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148681"/>
            <a:ext cx="2171647" cy="27139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00538" y="2420888"/>
            <a:ext cx="484872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Прогресс не стоит на месте, но чего лишились зимой пластиковые окна?</a:t>
            </a:r>
          </a:p>
          <a:p>
            <a:pPr algn="ctr"/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Узоров</a:t>
            </a:r>
          </a:p>
        </p:txBody>
      </p:sp>
    </p:spTree>
    <p:extLst>
      <p:ext uri="{BB962C8B-B14F-4D97-AF65-F5344CB8AC3E}">
        <p14:creationId xmlns:p14="http://schemas.microsoft.com/office/powerpoint/2010/main" val="34415364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7624" y="1772816"/>
            <a:ext cx="32403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Существует версия, что ёлочные игрушки заменили яблоки на ёлке, из-за </a:t>
            </a:r>
            <a:r>
              <a:rPr lang="ru-RU" sz="2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печального сельскохозяйственного события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Что за </a:t>
            </a:r>
            <a:r>
              <a:rPr lang="ru-RU" sz="2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событие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повлияло на замену яблок игрушками?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4D95DA-E101-4CDA-B49C-62048AF3F5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297" y="1556792"/>
            <a:ext cx="4117804" cy="227189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672BA9-6883-4923-9B3E-B480ACDFCD49}"/>
              </a:ext>
            </a:extLst>
          </p:cNvPr>
          <p:cNvSpPr txBox="1"/>
          <p:nvPr/>
        </p:nvSpPr>
        <p:spPr>
          <a:xfrm>
            <a:off x="4279870" y="4070067"/>
            <a:ext cx="46506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ОТВЕТ:</a:t>
            </a:r>
            <a:r>
              <a:rPr kumimoji="0" lang="ru-RU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Неурожай (неурожайный год)</a:t>
            </a:r>
          </a:p>
        </p:txBody>
      </p:sp>
    </p:spTree>
    <p:extLst>
      <p:ext uri="{BB962C8B-B14F-4D97-AF65-F5344CB8AC3E}">
        <p14:creationId xmlns:p14="http://schemas.microsoft.com/office/powerpoint/2010/main" val="34415364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37741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Неурожай (неурожайный год)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484785"/>
            <a:ext cx="4117804" cy="227189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4415364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1844824"/>
            <a:ext cx="64807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Сопоставьте имена иностранных Дедов Морозов и страны:</a:t>
            </a:r>
          </a:p>
          <a:p>
            <a:pPr marL="514350" indent="-514350">
              <a:buAutoNum type="arabicPeriod"/>
            </a:pP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Боббо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Натале   В. Италия</a:t>
            </a:r>
          </a:p>
          <a:p>
            <a:pPr marL="514350" indent="-514350">
              <a:buAutoNum type="arabicPeriod"/>
            </a:pP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Йоулупукки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Г. Финляндия</a:t>
            </a:r>
          </a:p>
          <a:p>
            <a:pPr marL="514350" indent="-514350">
              <a:buAutoNum type="arabicPeriod"/>
            </a:pP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Таги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Ноэль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А. Испания</a:t>
            </a:r>
          </a:p>
          <a:p>
            <a:pPr marL="514350" indent="-514350">
              <a:buAutoNum type="arabicPeriod"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Баба Жара        Б. Камбоджа</a:t>
            </a:r>
          </a:p>
        </p:txBody>
      </p:sp>
    </p:spTree>
    <p:extLst>
      <p:ext uri="{BB962C8B-B14F-4D97-AF65-F5344CB8AC3E}">
        <p14:creationId xmlns:p14="http://schemas.microsoft.com/office/powerpoint/2010/main" val="34415364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2564904"/>
            <a:ext cx="7056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Звучит трек наоборот, что это за песня?</a:t>
            </a:r>
          </a:p>
        </p:txBody>
      </p:sp>
      <p:pic>
        <p:nvPicPr>
          <p:cNvPr id="4" name="Ну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98431" y="4221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3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44824"/>
            <a:ext cx="4572000" cy="2571750"/>
          </a:xfrm>
          <a:prstGeom prst="rect">
            <a:avLst/>
          </a:prstGeom>
        </p:spPr>
      </p:pic>
      <p:pic>
        <p:nvPicPr>
          <p:cNvPr id="4" name="Ну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465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3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0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m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5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1844824"/>
            <a:ext cx="39648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Что связывает эти даты?</a:t>
            </a:r>
          </a:p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X - XV веках - 1 марта </a:t>
            </a:r>
          </a:p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1348 года – 1 сентября</a:t>
            </a:r>
          </a:p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1699 года – 1 января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AB54A1-B5AC-4FCD-9947-D723F24FDC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24944"/>
            <a:ext cx="4005064" cy="250316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0CC525-70DC-4DD9-8655-46C8591B4AFA}"/>
              </a:ext>
            </a:extLst>
          </p:cNvPr>
          <p:cNvSpPr txBox="1"/>
          <p:nvPr/>
        </p:nvSpPr>
        <p:spPr>
          <a:xfrm rot="19602452">
            <a:off x="1021138" y="4199159"/>
            <a:ext cx="3313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год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5364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1790" y="1412776"/>
            <a:ext cx="5564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Новый год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6" y="2699832"/>
            <a:ext cx="6009151" cy="375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364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1772816"/>
            <a:ext cx="727280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Дайте 3 ответа на загадки и назовите песню их объединяющую:</a:t>
            </a:r>
          </a:p>
          <a:p>
            <a:pPr algn="ctr"/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Место рождения хвойного дерева.</a:t>
            </a:r>
            <a:endParaRPr lang="en-US" sz="16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</a:t>
            </a:r>
          </a:p>
          <a:p>
            <a:pPr algn="ctr"/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Природное явление женского пола, развлекающее хвойное дерево песенками. </a:t>
            </a:r>
          </a:p>
          <a:p>
            <a:pPr algn="ctr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МЕТЕЛЬ</a:t>
            </a:r>
          </a:p>
          <a:p>
            <a:pPr algn="ctr"/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Довольно подозрительная, серая личность, пробегающая мимо рысцой.</a:t>
            </a:r>
          </a:p>
          <a:p>
            <a:pPr algn="ctr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28DE39-A1D6-4587-9CA9-03736E4AC2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3619475"/>
            <a:ext cx="4968671" cy="279221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4415364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1772816"/>
            <a:ext cx="64807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Дайте 3 ответа на загадки и назовите песню их объединяющую:</a:t>
            </a:r>
          </a:p>
          <a:p>
            <a:pPr marL="457200" indent="-457200">
              <a:buAutoNum type="arabicPeriod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Лес.</a:t>
            </a:r>
          </a:p>
          <a:p>
            <a:pPr marL="457200" indent="-457200">
              <a:buAutoNum type="arabicPeriod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Метель.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3.  Волк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429000"/>
            <a:ext cx="4968552" cy="279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652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51620" y="1700808"/>
            <a:ext cx="6840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Какое звание присвоил Деду Морозу пенсионный фонд России?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72BEA0-90AB-4D8D-9421-47FEA0664576}"/>
              </a:ext>
            </a:extLst>
          </p:cNvPr>
          <p:cNvSpPr txBox="1"/>
          <p:nvPr/>
        </p:nvSpPr>
        <p:spPr>
          <a:xfrm>
            <a:off x="797537" y="2778026"/>
            <a:ext cx="75489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Звание Ветерана сказочного труда</a:t>
            </a:r>
            <a:r>
              <a:rPr lang="ru-RU" sz="3200" dirty="0"/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B816C8-A1AB-4868-9423-23E2A72187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3406306"/>
            <a:ext cx="4533746" cy="285760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6014652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636912"/>
            <a:ext cx="5760640" cy="36319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632" y="1885080"/>
            <a:ext cx="707764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Звание Ветерана сказочного труда.</a:t>
            </a:r>
          </a:p>
          <a:p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4652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5332" y="2705725"/>
            <a:ext cx="66967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 Зачем японцам грабли в канун Нового года?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5635590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585323"/>
            <a:ext cx="4680449" cy="35057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11960" y="517263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счастье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CFE86D-A28A-48B5-AF44-539C9B06F69B}"/>
              </a:ext>
            </a:extLst>
          </p:cNvPr>
          <p:cNvSpPr txBox="1"/>
          <p:nvPr/>
        </p:nvSpPr>
        <p:spPr>
          <a:xfrm>
            <a:off x="1259632" y="2060848"/>
            <a:ext cx="21602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Зачем японцам грабли в канун Нового года?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635590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2151727"/>
            <a:ext cx="66967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Жители каких крупных российских городов садятся за новогодний стол первыми и последними? </a:t>
            </a:r>
          </a:p>
        </p:txBody>
      </p:sp>
    </p:spTree>
    <p:extLst>
      <p:ext uri="{BB962C8B-B14F-4D97-AF65-F5344CB8AC3E}">
        <p14:creationId xmlns:p14="http://schemas.microsoft.com/office/powerpoint/2010/main" val="5635590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424709"/>
            <a:ext cx="4944243" cy="258748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266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2778378"/>
            <a:ext cx="71629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Владивосток и Калининград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B26258-F67B-4E12-AF37-0053FE31D912}"/>
              </a:ext>
            </a:extLst>
          </p:cNvPr>
          <p:cNvSpPr txBox="1"/>
          <p:nvPr/>
        </p:nvSpPr>
        <p:spPr>
          <a:xfrm>
            <a:off x="1511659" y="1412776"/>
            <a:ext cx="61206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Жители каких крупных российских городов садятся за новогодний стол первыми и последними?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3559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093" y="0"/>
            <a:ext cx="933409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632" y="1639560"/>
            <a:ext cx="6264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Существует версия, что ёлочные игрушки заменили яблоки на ёлке, из-за </a:t>
            </a:r>
            <a:r>
              <a:rPr lang="ru-RU" sz="32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печального сельскохозяйственного события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Что за </a:t>
            </a:r>
            <a:r>
              <a:rPr lang="ru-RU" sz="32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событие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повлияло на замену яблок игрушками?</a:t>
            </a:r>
          </a:p>
        </p:txBody>
      </p:sp>
    </p:spTree>
    <p:extLst>
      <p:ext uri="{BB962C8B-B14F-4D97-AF65-F5344CB8AC3E}">
        <p14:creationId xmlns:p14="http://schemas.microsoft.com/office/powerpoint/2010/main" val="1297981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2852936"/>
            <a:ext cx="6696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 Какой «цветок» мы вешаем на новогоднюю ёлку?</a:t>
            </a:r>
            <a:br>
              <a:rPr lang="ru-RU" sz="36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35590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8707" y="3044279"/>
            <a:ext cx="47413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Колокольчик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907473"/>
            <a:ext cx="2680558" cy="16753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907473"/>
            <a:ext cx="2198106" cy="16822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871906-B2A3-4E87-A480-AD83B192CB0C}"/>
              </a:ext>
            </a:extLst>
          </p:cNvPr>
          <p:cNvSpPr txBox="1"/>
          <p:nvPr/>
        </p:nvSpPr>
        <p:spPr>
          <a:xfrm>
            <a:off x="1342694" y="1878242"/>
            <a:ext cx="648072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Какой «цветок» мы вешаем на новогоднюю ёлку?</a:t>
            </a:r>
            <a:br>
              <a:rPr lang="ru-RU" sz="18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35590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11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7021" y="2086419"/>
            <a:ext cx="66247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</a:t>
            </a:r>
            <a:r>
              <a:rPr lang="ru-RU" sz="8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253725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m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807" y="-10862"/>
            <a:ext cx="9144000" cy="686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0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093" y="0"/>
            <a:ext cx="933409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1639560"/>
            <a:ext cx="698477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Сопоставьте имена иностранных Дедов Морозов и страны:</a:t>
            </a:r>
          </a:p>
          <a:p>
            <a:pPr marL="514350" indent="-514350">
              <a:buAutoNum type="arabicPeriod"/>
            </a:pP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Боббо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Натале   А. Испания</a:t>
            </a:r>
          </a:p>
          <a:p>
            <a:pPr marL="514350" indent="-514350">
              <a:buAutoNum type="arabicPeriod"/>
            </a:pP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Йоулупукки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Б. Камбоджа</a:t>
            </a:r>
          </a:p>
          <a:p>
            <a:pPr marL="514350" indent="-514350">
              <a:buAutoNum type="arabicPeriod"/>
            </a:pP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Таги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Ноэль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В. Италия</a:t>
            </a:r>
          </a:p>
          <a:p>
            <a:pPr marL="514350" indent="-514350">
              <a:buAutoNum type="arabicPeriod"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Баба Жара        Г. Финляндия</a:t>
            </a:r>
          </a:p>
        </p:txBody>
      </p:sp>
    </p:spTree>
    <p:extLst>
      <p:ext uri="{BB962C8B-B14F-4D97-AF65-F5344CB8AC3E}">
        <p14:creationId xmlns:p14="http://schemas.microsoft.com/office/powerpoint/2010/main" val="2095194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m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61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у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047" y="0"/>
            <a:ext cx="933409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43609" y="1412776"/>
            <a:ext cx="64807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Звучит трек наоборот, что это за песня?</a:t>
            </a:r>
          </a:p>
        </p:txBody>
      </p:sp>
      <p:pic>
        <p:nvPicPr>
          <p:cNvPr id="5" name="Ну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89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3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m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36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536</Words>
  <Application>Microsoft Office PowerPoint</Application>
  <PresentationFormat>Экран (4:3)</PresentationFormat>
  <Paragraphs>65</Paragraphs>
  <Slides>42</Slides>
  <Notes>0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Шахно</dc:creator>
  <cp:lastModifiedBy>Наталья Шахно</cp:lastModifiedBy>
  <cp:revision>28</cp:revision>
  <dcterms:modified xsi:type="dcterms:W3CDTF">2022-10-28T14:05:29Z</dcterms:modified>
</cp:coreProperties>
</file>