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2" r:id="rId3"/>
    <p:sldId id="304" r:id="rId4"/>
    <p:sldId id="305" r:id="rId5"/>
    <p:sldId id="306" r:id="rId6"/>
    <p:sldId id="307" r:id="rId7"/>
    <p:sldId id="308" r:id="rId8"/>
    <p:sldId id="309" r:id="rId9"/>
    <p:sldId id="312" r:id="rId10"/>
    <p:sldId id="311" r:id="rId11"/>
    <p:sldId id="264" r:id="rId12"/>
    <p:sldId id="313" r:id="rId13"/>
    <p:sldId id="314" r:id="rId14"/>
    <p:sldId id="296" r:id="rId15"/>
    <p:sldId id="315" r:id="rId16"/>
    <p:sldId id="316" r:id="rId17"/>
    <p:sldId id="317" r:id="rId18"/>
    <p:sldId id="319" r:id="rId19"/>
    <p:sldId id="318" r:id="rId20"/>
    <p:sldId id="32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A1028"/>
    <a:srgbClr val="820000"/>
    <a:srgbClr val="00CCFF"/>
    <a:srgbClr val="B7133A"/>
    <a:srgbClr val="F5140F"/>
    <a:srgbClr val="BB0F44"/>
    <a:srgbClr val="AA2037"/>
    <a:srgbClr val="FF0066"/>
    <a:srgbClr val="DBE02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3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14744" y="548680"/>
            <a:ext cx="5143536" cy="1665874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Три пути ведут к знанию: </a:t>
            </a:r>
            <a:r>
              <a:rPr lang="ru-RU" sz="2000" b="1" i="1" dirty="0" smtClean="0">
                <a:solidFill>
                  <a:schemeClr val="bg1"/>
                </a:solidFill>
              </a:rPr>
              <a:t>путь размышления </a:t>
            </a:r>
            <a:r>
              <a:rPr lang="ru-RU" sz="2000" dirty="0" smtClean="0">
                <a:solidFill>
                  <a:schemeClr val="bg1"/>
                </a:solidFill>
              </a:rPr>
              <a:t>– это путь самый благородный, </a:t>
            </a:r>
            <a:r>
              <a:rPr lang="ru-RU" sz="2000" b="1" i="1" dirty="0" smtClean="0">
                <a:solidFill>
                  <a:schemeClr val="bg1"/>
                </a:solidFill>
              </a:rPr>
              <a:t>путь подражания </a:t>
            </a:r>
            <a:r>
              <a:rPr lang="ru-RU" sz="2000" dirty="0" smtClean="0">
                <a:solidFill>
                  <a:schemeClr val="bg1"/>
                </a:solidFill>
              </a:rPr>
              <a:t>– это путь самый лёгкий и</a:t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b="1" i="1" dirty="0" smtClean="0">
                <a:solidFill>
                  <a:schemeClr val="bg1"/>
                </a:solidFill>
              </a:rPr>
              <a:t>путь опыта </a:t>
            </a:r>
            <a:r>
              <a:rPr lang="ru-RU" sz="2000" dirty="0" smtClean="0">
                <a:solidFill>
                  <a:schemeClr val="bg1"/>
                </a:solidFill>
              </a:rPr>
              <a:t>– это путь самый горький</a:t>
            </a:r>
            <a:r>
              <a:rPr lang="ru-RU" sz="2000" dirty="0" smtClean="0"/>
              <a:t>.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                                                        </a:t>
            </a:r>
            <a:r>
              <a:rPr lang="ru-RU" sz="2000" b="1" i="1" dirty="0" smtClean="0">
                <a:solidFill>
                  <a:schemeClr val="bg1"/>
                </a:solidFill>
              </a:rPr>
              <a:t>КОНФУЦИЙ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b="1" dirty="0">
              <a:solidFill>
                <a:srgbClr val="82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714620"/>
            <a:ext cx="8640960" cy="3522692"/>
          </a:xfrm>
        </p:spPr>
        <p:txBody>
          <a:bodyPr>
            <a:no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image4.jpe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3395207" cy="2266122"/>
          </a:xfrm>
          <a:prstGeom prst="rect">
            <a:avLst/>
          </a:prstGeom>
        </p:spPr>
      </p:pic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6929454" y="3357562"/>
            <a:ext cx="1874837" cy="874712"/>
            <a:chOff x="9437" y="874"/>
            <a:chExt cx="2952" cy="1378"/>
          </a:xfrm>
        </p:grpSpPr>
        <p:sp>
          <p:nvSpPr>
            <p:cNvPr id="1027" name="Rectangle 3"/>
            <p:cNvSpPr>
              <a:spLocks noChangeArrowheads="1"/>
            </p:cNvSpPr>
            <p:nvPr/>
          </p:nvSpPr>
          <p:spPr bwMode="auto">
            <a:xfrm>
              <a:off x="9451" y="887"/>
              <a:ext cx="2924" cy="1349"/>
            </a:xfrm>
            <a:prstGeom prst="rect">
              <a:avLst/>
            </a:prstGeom>
            <a:solidFill>
              <a:srgbClr val="C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8" name="Rectangle 4"/>
            <p:cNvSpPr>
              <a:spLocks noChangeArrowheads="1"/>
            </p:cNvSpPr>
            <p:nvPr/>
          </p:nvSpPr>
          <p:spPr bwMode="auto">
            <a:xfrm>
              <a:off x="9451" y="887"/>
              <a:ext cx="2924" cy="1349"/>
            </a:xfrm>
            <a:prstGeom prst="rect">
              <a:avLst/>
            </a:prstGeom>
            <a:noFill/>
            <a:ln w="18288">
              <a:solidFill>
                <a:srgbClr val="3A3A6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029" name="Group 5"/>
          <p:cNvGrpSpPr>
            <a:grpSpLocks/>
          </p:cNvGrpSpPr>
          <p:nvPr/>
        </p:nvGrpSpPr>
        <p:grpSpPr bwMode="auto">
          <a:xfrm>
            <a:off x="6143636" y="5500702"/>
            <a:ext cx="1019175" cy="874712"/>
            <a:chOff x="3024" y="202"/>
            <a:chExt cx="1604" cy="1378"/>
          </a:xfrm>
        </p:grpSpPr>
        <p:sp>
          <p:nvSpPr>
            <p:cNvPr id="1030" name="Rectangle 6"/>
            <p:cNvSpPr>
              <a:spLocks noChangeArrowheads="1"/>
            </p:cNvSpPr>
            <p:nvPr/>
          </p:nvSpPr>
          <p:spPr bwMode="auto">
            <a:xfrm>
              <a:off x="3038" y="215"/>
              <a:ext cx="1575" cy="1349"/>
            </a:xfrm>
            <a:prstGeom prst="rect">
              <a:avLst/>
            </a:prstGeom>
            <a:solidFill>
              <a:srgbClr val="FFC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1" name="Rectangle 7"/>
            <p:cNvSpPr>
              <a:spLocks noChangeArrowheads="1"/>
            </p:cNvSpPr>
            <p:nvPr/>
          </p:nvSpPr>
          <p:spPr bwMode="auto">
            <a:xfrm>
              <a:off x="3038" y="215"/>
              <a:ext cx="1575" cy="1349"/>
            </a:xfrm>
            <a:prstGeom prst="rect">
              <a:avLst/>
            </a:prstGeom>
            <a:noFill/>
            <a:ln w="18288">
              <a:solidFill>
                <a:srgbClr val="3A3A6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032" name="Group 8"/>
          <p:cNvGrpSpPr>
            <a:grpSpLocks/>
          </p:cNvGrpSpPr>
          <p:nvPr/>
        </p:nvGrpSpPr>
        <p:grpSpPr bwMode="auto">
          <a:xfrm>
            <a:off x="4000496" y="3143248"/>
            <a:ext cx="1800225" cy="1403350"/>
            <a:chOff x="5610" y="524"/>
            <a:chExt cx="2835" cy="2210"/>
          </a:xfrm>
        </p:grpSpPr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5625" y="539"/>
              <a:ext cx="2805" cy="2180"/>
            </a:xfrm>
            <a:custGeom>
              <a:avLst/>
              <a:gdLst/>
              <a:ahLst/>
              <a:cxnLst>
                <a:cxn ang="0">
                  <a:pos x="1266" y="0"/>
                </a:cxn>
                <a:cxn ang="0">
                  <a:pos x="0" y="1193"/>
                </a:cxn>
                <a:cxn ang="0">
                  <a:pos x="1539" y="2180"/>
                </a:cxn>
                <a:cxn ang="0">
                  <a:pos x="2805" y="987"/>
                </a:cxn>
                <a:cxn ang="0">
                  <a:pos x="1266" y="0"/>
                </a:cxn>
              </a:cxnLst>
              <a:rect l="0" t="0" r="r" b="b"/>
              <a:pathLst>
                <a:path w="2805" h="2180">
                  <a:moveTo>
                    <a:pt x="1266" y="0"/>
                  </a:moveTo>
                  <a:lnTo>
                    <a:pt x="0" y="1193"/>
                  </a:lnTo>
                  <a:lnTo>
                    <a:pt x="1539" y="2180"/>
                  </a:lnTo>
                  <a:lnTo>
                    <a:pt x="2805" y="987"/>
                  </a:lnTo>
                  <a:lnTo>
                    <a:pt x="1266" y="0"/>
                  </a:lnTo>
                  <a:close/>
                </a:path>
              </a:pathLst>
            </a:custGeom>
            <a:solidFill>
              <a:srgbClr val="92D05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5625" y="539"/>
              <a:ext cx="2805" cy="2180"/>
            </a:xfrm>
            <a:custGeom>
              <a:avLst/>
              <a:gdLst/>
              <a:ahLst/>
              <a:cxnLst>
                <a:cxn ang="0">
                  <a:pos x="0" y="1193"/>
                </a:cxn>
                <a:cxn ang="0">
                  <a:pos x="1266" y="0"/>
                </a:cxn>
                <a:cxn ang="0">
                  <a:pos x="2805" y="987"/>
                </a:cxn>
                <a:cxn ang="0">
                  <a:pos x="1539" y="2180"/>
                </a:cxn>
                <a:cxn ang="0">
                  <a:pos x="0" y="1193"/>
                </a:cxn>
              </a:cxnLst>
              <a:rect l="0" t="0" r="r" b="b"/>
              <a:pathLst>
                <a:path w="2805" h="2180">
                  <a:moveTo>
                    <a:pt x="0" y="1193"/>
                  </a:moveTo>
                  <a:lnTo>
                    <a:pt x="1266" y="0"/>
                  </a:lnTo>
                  <a:lnTo>
                    <a:pt x="2805" y="987"/>
                  </a:lnTo>
                  <a:lnTo>
                    <a:pt x="1539" y="2180"/>
                  </a:lnTo>
                  <a:lnTo>
                    <a:pt x="0" y="1193"/>
                  </a:lnTo>
                  <a:close/>
                </a:path>
              </a:pathLst>
            </a:custGeom>
            <a:noFill/>
            <a:ln w="19050">
              <a:solidFill>
                <a:srgbClr val="3A3A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035" name="Group 11"/>
          <p:cNvGrpSpPr>
            <a:grpSpLocks/>
          </p:cNvGrpSpPr>
          <p:nvPr/>
        </p:nvGrpSpPr>
        <p:grpSpPr bwMode="auto">
          <a:xfrm>
            <a:off x="857224" y="3357562"/>
            <a:ext cx="1398587" cy="1036637"/>
            <a:chOff x="3475" y="313"/>
            <a:chExt cx="8016" cy="3068"/>
          </a:xfrm>
        </p:grpSpPr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489" y="327"/>
              <a:ext cx="7988" cy="3039"/>
            </a:xfrm>
            <a:custGeom>
              <a:avLst/>
              <a:gdLst/>
              <a:ahLst/>
              <a:cxnLst>
                <a:cxn ang="0">
                  <a:pos x="6389" y="0"/>
                </a:cxn>
                <a:cxn ang="0">
                  <a:pos x="1597" y="0"/>
                </a:cxn>
                <a:cxn ang="0">
                  <a:pos x="0" y="3038"/>
                </a:cxn>
                <a:cxn ang="0">
                  <a:pos x="7987" y="3038"/>
                </a:cxn>
                <a:cxn ang="0">
                  <a:pos x="6389" y="0"/>
                </a:cxn>
              </a:cxnLst>
              <a:rect l="0" t="0" r="r" b="b"/>
              <a:pathLst>
                <a:path w="7988" h="3039">
                  <a:moveTo>
                    <a:pt x="6389" y="0"/>
                  </a:moveTo>
                  <a:lnTo>
                    <a:pt x="1597" y="0"/>
                  </a:lnTo>
                  <a:lnTo>
                    <a:pt x="0" y="3038"/>
                  </a:lnTo>
                  <a:lnTo>
                    <a:pt x="7987" y="3038"/>
                  </a:lnTo>
                  <a:lnTo>
                    <a:pt x="6389" y="0"/>
                  </a:lnTo>
                  <a:close/>
                </a:path>
              </a:pathLst>
            </a:cu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3489" y="327"/>
              <a:ext cx="7988" cy="3039"/>
            </a:xfrm>
            <a:custGeom>
              <a:avLst/>
              <a:gdLst/>
              <a:ahLst/>
              <a:cxnLst>
                <a:cxn ang="0">
                  <a:pos x="7987" y="3038"/>
                </a:cxn>
                <a:cxn ang="0">
                  <a:pos x="0" y="3038"/>
                </a:cxn>
                <a:cxn ang="0">
                  <a:pos x="1597" y="0"/>
                </a:cxn>
                <a:cxn ang="0">
                  <a:pos x="6389" y="0"/>
                </a:cxn>
                <a:cxn ang="0">
                  <a:pos x="7987" y="3038"/>
                </a:cxn>
              </a:cxnLst>
              <a:rect l="0" t="0" r="r" b="b"/>
              <a:pathLst>
                <a:path w="7988" h="3039">
                  <a:moveTo>
                    <a:pt x="7987" y="3038"/>
                  </a:moveTo>
                  <a:lnTo>
                    <a:pt x="0" y="3038"/>
                  </a:lnTo>
                  <a:lnTo>
                    <a:pt x="1597" y="0"/>
                  </a:lnTo>
                  <a:lnTo>
                    <a:pt x="6389" y="0"/>
                  </a:lnTo>
                  <a:lnTo>
                    <a:pt x="7987" y="3038"/>
                  </a:lnTo>
                  <a:close/>
                </a:path>
              </a:pathLst>
            </a:custGeom>
            <a:noFill/>
            <a:ln w="18288">
              <a:solidFill>
                <a:srgbClr val="3A3A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038" name="Group 14"/>
          <p:cNvGrpSpPr>
            <a:grpSpLocks/>
          </p:cNvGrpSpPr>
          <p:nvPr/>
        </p:nvGrpSpPr>
        <p:grpSpPr bwMode="auto">
          <a:xfrm>
            <a:off x="2000232" y="5072074"/>
            <a:ext cx="1676400" cy="1530350"/>
            <a:chOff x="588" y="594"/>
            <a:chExt cx="2638" cy="2411"/>
          </a:xfrm>
        </p:grpSpPr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602" y="609"/>
              <a:ext cx="2608" cy="2381"/>
            </a:xfrm>
            <a:custGeom>
              <a:avLst/>
              <a:gdLst/>
              <a:ahLst/>
              <a:cxnLst>
                <a:cxn ang="0">
                  <a:pos x="2532" y="0"/>
                </a:cxn>
                <a:cxn ang="0">
                  <a:pos x="0" y="759"/>
                </a:cxn>
                <a:cxn ang="0">
                  <a:pos x="75" y="2381"/>
                </a:cxn>
                <a:cxn ang="0">
                  <a:pos x="2607" y="1622"/>
                </a:cxn>
                <a:cxn ang="0">
                  <a:pos x="2532" y="0"/>
                </a:cxn>
              </a:cxnLst>
              <a:rect l="0" t="0" r="r" b="b"/>
              <a:pathLst>
                <a:path w="2608" h="2381">
                  <a:moveTo>
                    <a:pt x="2532" y="0"/>
                  </a:moveTo>
                  <a:lnTo>
                    <a:pt x="0" y="759"/>
                  </a:lnTo>
                  <a:lnTo>
                    <a:pt x="75" y="2381"/>
                  </a:lnTo>
                  <a:lnTo>
                    <a:pt x="2607" y="1622"/>
                  </a:lnTo>
                  <a:lnTo>
                    <a:pt x="2532" y="0"/>
                  </a:lnTo>
                  <a:close/>
                </a:path>
              </a:pathLst>
            </a:custGeom>
            <a:solidFill>
              <a:srgbClr val="0A79F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602" y="609"/>
              <a:ext cx="2608" cy="2381"/>
            </a:xfrm>
            <a:custGeom>
              <a:avLst/>
              <a:gdLst/>
              <a:ahLst/>
              <a:cxnLst>
                <a:cxn ang="0">
                  <a:pos x="75" y="2381"/>
                </a:cxn>
                <a:cxn ang="0">
                  <a:pos x="0" y="759"/>
                </a:cxn>
                <a:cxn ang="0">
                  <a:pos x="2532" y="0"/>
                </a:cxn>
                <a:cxn ang="0">
                  <a:pos x="2607" y="1622"/>
                </a:cxn>
                <a:cxn ang="0">
                  <a:pos x="75" y="2381"/>
                </a:cxn>
              </a:cxnLst>
              <a:rect l="0" t="0" r="r" b="b"/>
              <a:pathLst>
                <a:path w="2608" h="2381">
                  <a:moveTo>
                    <a:pt x="75" y="2381"/>
                  </a:moveTo>
                  <a:lnTo>
                    <a:pt x="0" y="759"/>
                  </a:lnTo>
                  <a:lnTo>
                    <a:pt x="2532" y="0"/>
                  </a:lnTo>
                  <a:lnTo>
                    <a:pt x="2607" y="1622"/>
                  </a:lnTo>
                  <a:lnTo>
                    <a:pt x="75" y="2381"/>
                  </a:lnTo>
                  <a:close/>
                </a:path>
              </a:pathLst>
            </a:custGeom>
            <a:noFill/>
            <a:ln w="19050">
              <a:solidFill>
                <a:srgbClr val="3A3A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Трапеция</a:t>
            </a:r>
            <a:endParaRPr lang="ru-RU" sz="6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340768"/>
            <a:ext cx="8496944" cy="25488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>
                <a:solidFill>
                  <a:srgbClr val="002060"/>
                </a:solidFill>
              </a:rPr>
              <a:t>-</a:t>
            </a:r>
            <a:endParaRPr lang="ru-RU" sz="3600" i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sz="3600" i="1" dirty="0">
              <a:solidFill>
                <a:srgbClr val="002060"/>
              </a:solidFill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428596" y="1643050"/>
            <a:ext cx="3384550" cy="1296144"/>
          </a:xfrm>
          <a:custGeom>
            <a:avLst/>
            <a:gdLst/>
            <a:ahLst/>
            <a:cxnLst>
              <a:cxn ang="0">
                <a:pos x="227" y="0"/>
              </a:cxn>
              <a:cxn ang="0">
                <a:pos x="952" y="0"/>
              </a:cxn>
              <a:cxn ang="0">
                <a:pos x="2132" y="635"/>
              </a:cxn>
              <a:cxn ang="0">
                <a:pos x="0" y="635"/>
              </a:cxn>
              <a:cxn ang="0">
                <a:pos x="227" y="0"/>
              </a:cxn>
            </a:cxnLst>
            <a:rect l="0" t="0" r="r" b="b"/>
            <a:pathLst>
              <a:path w="2132" h="635">
                <a:moveTo>
                  <a:pt x="227" y="0"/>
                </a:moveTo>
                <a:lnTo>
                  <a:pt x="952" y="0"/>
                </a:lnTo>
                <a:lnTo>
                  <a:pt x="2132" y="635"/>
                </a:lnTo>
                <a:lnTo>
                  <a:pt x="0" y="635"/>
                </a:lnTo>
                <a:lnTo>
                  <a:pt x="227" y="0"/>
                </a:lnTo>
                <a:close/>
              </a:path>
            </a:pathLst>
          </a:custGeom>
          <a:gradFill rotWithShape="1">
            <a:gsLst>
              <a:gs pos="0">
                <a:srgbClr val="FFFF00">
                  <a:gamma/>
                  <a:tint val="20784"/>
                  <a:invGamma/>
                </a:srgbClr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 rot="10800000">
            <a:off x="5357818" y="4357694"/>
            <a:ext cx="1785950" cy="1601110"/>
          </a:xfrm>
          <a:custGeom>
            <a:avLst/>
            <a:gdLst/>
            <a:ahLst/>
            <a:cxnLst>
              <a:cxn ang="0">
                <a:pos x="227" y="0"/>
              </a:cxn>
              <a:cxn ang="0">
                <a:pos x="952" y="0"/>
              </a:cxn>
              <a:cxn ang="0">
                <a:pos x="2132" y="635"/>
              </a:cxn>
              <a:cxn ang="0">
                <a:pos x="0" y="635"/>
              </a:cxn>
              <a:cxn ang="0">
                <a:pos x="227" y="0"/>
              </a:cxn>
            </a:cxnLst>
            <a:rect l="0" t="0" r="r" b="b"/>
            <a:pathLst>
              <a:path w="2132" h="635">
                <a:moveTo>
                  <a:pt x="227" y="0"/>
                </a:moveTo>
                <a:lnTo>
                  <a:pt x="952" y="0"/>
                </a:lnTo>
                <a:lnTo>
                  <a:pt x="2132" y="635"/>
                </a:lnTo>
                <a:lnTo>
                  <a:pt x="0" y="635"/>
                </a:lnTo>
                <a:lnTo>
                  <a:pt x="227" y="0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 flipV="1">
            <a:off x="4643438" y="1285860"/>
            <a:ext cx="2746366" cy="1928826"/>
          </a:xfrm>
          <a:custGeom>
            <a:avLst/>
            <a:gdLst>
              <a:gd name="T0" fmla="*/ 3401815 w 21600"/>
              <a:gd name="T1" fmla="*/ 1547813 h 21600"/>
              <a:gd name="T2" fmla="*/ 1943894 w 21600"/>
              <a:gd name="T3" fmla="*/ 3095625 h 21600"/>
              <a:gd name="T4" fmla="*/ 485974 w 21600"/>
              <a:gd name="T5" fmla="*/ 1547813 h 21600"/>
              <a:gd name="T6" fmla="*/ 1943894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66FF3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Блок-схема: ручной ввод 12"/>
          <p:cNvSpPr/>
          <p:nvPr/>
        </p:nvSpPr>
        <p:spPr>
          <a:xfrm rot="5400000">
            <a:off x="1836177" y="3735931"/>
            <a:ext cx="1500188" cy="2457962"/>
          </a:xfrm>
          <a:prstGeom prst="flowChartManualInput">
            <a:avLst/>
          </a:prstGeom>
          <a:solidFill>
            <a:schemeClr val="accent5">
              <a:lumMod val="60000"/>
              <a:lumOff val="4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6" grpId="0" animBg="1"/>
      <p:bldP spid="7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Трапеция</a:t>
            </a:r>
            <a:endParaRPr lang="ru-RU" sz="6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340768"/>
            <a:ext cx="8496944" cy="254888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3600" dirty="0" smtClean="0">
                <a:solidFill>
                  <a:srgbClr val="002060"/>
                </a:solidFill>
              </a:rPr>
              <a:t>-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четырехугольник, </a:t>
            </a:r>
          </a:p>
          <a:p>
            <a:pPr algn="ctr">
              <a:buNone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которого только две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противолежащие стороны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параллельны</a:t>
            </a:r>
          </a:p>
          <a:p>
            <a:pPr>
              <a:buNone/>
            </a:pPr>
            <a:endParaRPr lang="ru-RU" sz="3600" i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sz="3600" i="1" dirty="0">
              <a:solidFill>
                <a:srgbClr val="002060"/>
              </a:solidFill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357158" y="3500438"/>
            <a:ext cx="3384550" cy="1296144"/>
          </a:xfrm>
          <a:custGeom>
            <a:avLst/>
            <a:gdLst/>
            <a:ahLst/>
            <a:cxnLst>
              <a:cxn ang="0">
                <a:pos x="227" y="0"/>
              </a:cxn>
              <a:cxn ang="0">
                <a:pos x="952" y="0"/>
              </a:cxn>
              <a:cxn ang="0">
                <a:pos x="2132" y="635"/>
              </a:cxn>
              <a:cxn ang="0">
                <a:pos x="0" y="635"/>
              </a:cxn>
              <a:cxn ang="0">
                <a:pos x="227" y="0"/>
              </a:cxn>
            </a:cxnLst>
            <a:rect l="0" t="0" r="r" b="b"/>
            <a:pathLst>
              <a:path w="2132" h="635">
                <a:moveTo>
                  <a:pt x="227" y="0"/>
                </a:moveTo>
                <a:lnTo>
                  <a:pt x="952" y="0"/>
                </a:lnTo>
                <a:lnTo>
                  <a:pt x="2132" y="635"/>
                </a:lnTo>
                <a:lnTo>
                  <a:pt x="0" y="635"/>
                </a:lnTo>
                <a:lnTo>
                  <a:pt x="227" y="0"/>
                </a:lnTo>
                <a:close/>
              </a:path>
            </a:pathLst>
          </a:custGeom>
          <a:gradFill rotWithShape="1">
            <a:gsLst>
              <a:gs pos="0">
                <a:srgbClr val="FFFF00">
                  <a:gamma/>
                  <a:tint val="20784"/>
                  <a:invGamma/>
                </a:srgbClr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 rot="10800000">
            <a:off x="7072330" y="4857760"/>
            <a:ext cx="1785950" cy="1601110"/>
          </a:xfrm>
          <a:custGeom>
            <a:avLst/>
            <a:gdLst/>
            <a:ahLst/>
            <a:cxnLst>
              <a:cxn ang="0">
                <a:pos x="227" y="0"/>
              </a:cxn>
              <a:cxn ang="0">
                <a:pos x="952" y="0"/>
              </a:cxn>
              <a:cxn ang="0">
                <a:pos x="2132" y="635"/>
              </a:cxn>
              <a:cxn ang="0">
                <a:pos x="0" y="635"/>
              </a:cxn>
              <a:cxn ang="0">
                <a:pos x="227" y="0"/>
              </a:cxn>
            </a:cxnLst>
            <a:rect l="0" t="0" r="r" b="b"/>
            <a:pathLst>
              <a:path w="2132" h="635">
                <a:moveTo>
                  <a:pt x="227" y="0"/>
                </a:moveTo>
                <a:lnTo>
                  <a:pt x="952" y="0"/>
                </a:lnTo>
                <a:lnTo>
                  <a:pt x="2132" y="635"/>
                </a:lnTo>
                <a:lnTo>
                  <a:pt x="0" y="635"/>
                </a:lnTo>
                <a:lnTo>
                  <a:pt x="227" y="0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 flipV="1">
            <a:off x="4000496" y="4286256"/>
            <a:ext cx="2746366" cy="1928826"/>
          </a:xfrm>
          <a:custGeom>
            <a:avLst/>
            <a:gdLst>
              <a:gd name="T0" fmla="*/ 3401815 w 21600"/>
              <a:gd name="T1" fmla="*/ 1547813 h 21600"/>
              <a:gd name="T2" fmla="*/ 1943894 w 21600"/>
              <a:gd name="T3" fmla="*/ 3095625 h 21600"/>
              <a:gd name="T4" fmla="*/ 485974 w 21600"/>
              <a:gd name="T5" fmla="*/ 1547813 h 21600"/>
              <a:gd name="T6" fmla="*/ 1943894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66FF3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Блок-схема: ручной ввод 12"/>
          <p:cNvSpPr/>
          <p:nvPr/>
        </p:nvSpPr>
        <p:spPr>
          <a:xfrm rot="5400000">
            <a:off x="1378479" y="4606297"/>
            <a:ext cx="1500188" cy="2457962"/>
          </a:xfrm>
          <a:prstGeom prst="flowChartManualInput">
            <a:avLst/>
          </a:prstGeom>
          <a:solidFill>
            <a:schemeClr val="accent5">
              <a:lumMod val="60000"/>
              <a:lumOff val="4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6" grpId="0" animBg="1"/>
      <p:bldP spid="7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Найдите неизвестные углы трапеции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986" name="Рисунок 10" descr="Описание: img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1" y="2928934"/>
            <a:ext cx="5408667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</a:rPr>
              <a:t>Физкультминутка 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157161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3010" name="Рисунок 17" descr="eyes-exercis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258897"/>
            <a:ext cx="7072362" cy="503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Решите задачу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268761"/>
            <a:ext cx="8229600" cy="93610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Найти  угол В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4" name="Freeform 8"/>
          <p:cNvSpPr>
            <a:spLocks/>
          </p:cNvSpPr>
          <p:nvPr/>
        </p:nvSpPr>
        <p:spPr bwMode="auto">
          <a:xfrm>
            <a:off x="1259632" y="2564904"/>
            <a:ext cx="2702674" cy="2231678"/>
          </a:xfrm>
          <a:custGeom>
            <a:avLst/>
            <a:gdLst/>
            <a:ahLst/>
            <a:cxnLst>
              <a:cxn ang="0">
                <a:pos x="227" y="0"/>
              </a:cxn>
              <a:cxn ang="0">
                <a:pos x="952" y="0"/>
              </a:cxn>
              <a:cxn ang="0">
                <a:pos x="2132" y="635"/>
              </a:cxn>
              <a:cxn ang="0">
                <a:pos x="0" y="635"/>
              </a:cxn>
              <a:cxn ang="0">
                <a:pos x="227" y="0"/>
              </a:cxn>
            </a:cxnLst>
            <a:rect l="0" t="0" r="r" b="b"/>
            <a:pathLst>
              <a:path w="2132" h="635">
                <a:moveTo>
                  <a:pt x="227" y="0"/>
                </a:moveTo>
                <a:lnTo>
                  <a:pt x="952" y="0"/>
                </a:lnTo>
                <a:lnTo>
                  <a:pt x="2132" y="635"/>
                </a:lnTo>
                <a:lnTo>
                  <a:pt x="0" y="635"/>
                </a:lnTo>
                <a:lnTo>
                  <a:pt x="227" y="0"/>
                </a:lnTo>
                <a:close/>
              </a:path>
            </a:pathLst>
          </a:custGeom>
          <a:solidFill>
            <a:srgbClr val="00CCFF"/>
          </a:solidFill>
          <a:ln w="57150">
            <a:solidFill>
              <a:srgbClr val="007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55576" y="4437112"/>
            <a:ext cx="526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А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67944" y="4365104"/>
            <a:ext cx="4844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Р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7784" y="2132856"/>
            <a:ext cx="50206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К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1600" y="2132856"/>
            <a:ext cx="5004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В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" name="Дуга 8"/>
          <p:cNvSpPr/>
          <p:nvPr/>
        </p:nvSpPr>
        <p:spPr>
          <a:xfrm>
            <a:off x="1043608" y="4509120"/>
            <a:ext cx="576064" cy="504056"/>
          </a:xfrm>
          <a:prstGeom prst="arc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547664" y="4005064"/>
            <a:ext cx="9541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70</a:t>
            </a:r>
            <a:r>
              <a:rPr lang="ru-RU" sz="4400" baseline="30000" dirty="0" smtClean="0">
                <a:solidFill>
                  <a:schemeClr val="bg1"/>
                </a:solidFill>
              </a:rPr>
              <a:t>о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Один из углов равнобедренной трапеции равен  68°.  Найдите остальные углы трапеции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           </a:t>
            </a:r>
            <a:r>
              <a:rPr lang="ru-RU" dirty="0" smtClean="0">
                <a:solidFill>
                  <a:schemeClr val="bg1"/>
                </a:solidFill>
              </a:rPr>
              <a:t> В                              С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А                                          </a:t>
            </a:r>
            <a:r>
              <a:rPr lang="en-US" dirty="0" smtClean="0">
                <a:solidFill>
                  <a:schemeClr val="bg1"/>
                </a:solidFill>
              </a:rPr>
              <a:t>D</a:t>
            </a:r>
            <a:endParaRPr lang="ru-RU" dirty="0" smtClean="0">
              <a:solidFill>
                <a:schemeClr val="bg1"/>
              </a:solidFill>
            </a:endParaRPr>
          </a:p>
        </p:txBody>
      </p:sp>
      <p:sp>
        <p:nvSpPr>
          <p:cNvPr id="4" name="Трапеция 3"/>
          <p:cNvSpPr/>
          <p:nvPr/>
        </p:nvSpPr>
        <p:spPr>
          <a:xfrm>
            <a:off x="2285984" y="3286124"/>
            <a:ext cx="3714776" cy="2357454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Найдите углы трапеции: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                                   </a:t>
            </a:r>
            <a:endParaRPr lang="ru-RU" dirty="0"/>
          </a:p>
        </p:txBody>
      </p:sp>
      <p:pic>
        <p:nvPicPr>
          <p:cNvPr id="1026" name="Рисунок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785926"/>
            <a:ext cx="235745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Рисунок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1714488"/>
            <a:ext cx="264320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Рисунок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3929066"/>
            <a:ext cx="314327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Найдите периметр трапеции АВС</a:t>
            </a:r>
            <a:r>
              <a:rPr lang="en-US" dirty="0" smtClean="0">
                <a:solidFill>
                  <a:schemeClr val="bg1"/>
                </a:solidFill>
              </a:rPr>
              <a:t>D</a:t>
            </a:r>
            <a:r>
              <a:rPr lang="ru-RU" dirty="0" smtClean="0">
                <a:solidFill>
                  <a:schemeClr val="bg1"/>
                </a:solidFill>
              </a:rPr>
              <a:t>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                                           </a:t>
            </a:r>
            <a:endParaRPr lang="ru-RU" dirty="0"/>
          </a:p>
        </p:txBody>
      </p:sp>
      <p:pic>
        <p:nvPicPr>
          <p:cNvPr id="2050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736"/>
            <a:ext cx="421484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Рисунок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357562"/>
            <a:ext cx="4143404" cy="2662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Продолжите фразу: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“Сегодня на уроке я узнал…”</a:t>
            </a:r>
          </a:p>
          <a:p>
            <a:pPr algn="ct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“Сегодня на уроке я научился…”</a:t>
            </a:r>
          </a:p>
          <a:p>
            <a:pPr algn="ct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“Сегодня на уроке я повторил…”</a:t>
            </a:r>
          </a:p>
          <a:p>
            <a:pPr algn="ct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“Сегодня на уроке я закрепил…”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</a:t>
            </a:r>
            <a:r>
              <a:rPr lang="ru-RU" dirty="0" err="1" smtClean="0">
                <a:solidFill>
                  <a:schemeClr val="bg1"/>
                </a:solidFill>
              </a:rPr>
              <a:t>егодня</a:t>
            </a:r>
            <a:r>
              <a:rPr lang="ru-RU" dirty="0" smtClean="0">
                <a:solidFill>
                  <a:schemeClr val="bg1"/>
                </a:solidFill>
              </a:rPr>
              <a:t> мы с вами прошли: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Путем размышления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Путем подражания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Путем опыта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image4.jpe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14876" y="3500438"/>
            <a:ext cx="3395207" cy="226612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994122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3000" b="1" dirty="0" smtClean="0">
                <a:solidFill>
                  <a:schemeClr val="bg1"/>
                </a:solidFill>
              </a:rPr>
              <a:t>Хоть стороны мои </a:t>
            </a:r>
            <a:br>
              <a:rPr lang="ru-RU" sz="3000" b="1" dirty="0" smtClean="0">
                <a:solidFill>
                  <a:schemeClr val="bg1"/>
                </a:solidFill>
              </a:rPr>
            </a:br>
            <a:r>
              <a:rPr lang="ru-RU" sz="3000" b="1" dirty="0" smtClean="0">
                <a:solidFill>
                  <a:schemeClr val="bg1"/>
                </a:solidFill>
              </a:rPr>
              <a:t>Попарно и равны, и параллельны,</a:t>
            </a:r>
            <a:br>
              <a:rPr lang="ru-RU" sz="3000" b="1" dirty="0" smtClean="0">
                <a:solidFill>
                  <a:schemeClr val="bg1"/>
                </a:solidFill>
              </a:rPr>
            </a:br>
            <a:r>
              <a:rPr lang="ru-RU" sz="3000" b="1" dirty="0" smtClean="0">
                <a:solidFill>
                  <a:schemeClr val="bg1"/>
                </a:solidFill>
              </a:rPr>
              <a:t>Все ж я в печали, что не равны мои диагонали,</a:t>
            </a:r>
            <a:br>
              <a:rPr lang="ru-RU" sz="3000" b="1" dirty="0" smtClean="0">
                <a:solidFill>
                  <a:schemeClr val="bg1"/>
                </a:solidFill>
              </a:rPr>
            </a:br>
            <a:r>
              <a:rPr lang="ru-RU" sz="3000" b="1" dirty="0" smtClean="0">
                <a:solidFill>
                  <a:schemeClr val="bg1"/>
                </a:solidFill>
              </a:rPr>
              <a:t> Да и углы они не делят пополам</a:t>
            </a:r>
            <a:br>
              <a:rPr lang="ru-RU" sz="3000" b="1" dirty="0" smtClean="0">
                <a:solidFill>
                  <a:schemeClr val="bg1"/>
                </a:solidFill>
              </a:rPr>
            </a:br>
            <a:r>
              <a:rPr lang="ru-RU" sz="3000" b="1" dirty="0" smtClean="0">
                <a:solidFill>
                  <a:schemeClr val="bg1"/>
                </a:solidFill>
              </a:rPr>
              <a:t>Но все ж, скажи, дружок, кто я?</a:t>
            </a:r>
            <a:br>
              <a:rPr lang="ru-RU" sz="3000" b="1" dirty="0" smtClean="0">
                <a:solidFill>
                  <a:schemeClr val="bg1"/>
                </a:solidFill>
              </a:rPr>
            </a:br>
            <a:endParaRPr lang="ru-RU" sz="3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Rectangle 14"/>
          <p:cNvSpPr txBox="1">
            <a:spLocks noChangeArrowheads="1"/>
          </p:cNvSpPr>
          <p:nvPr/>
        </p:nvSpPr>
        <p:spPr>
          <a:xfrm>
            <a:off x="457200" y="27781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16"/>
          <p:cNvSpPr txBox="1">
            <a:spLocks noChangeArrowheads="1"/>
          </p:cNvSpPr>
          <p:nvPr/>
        </p:nvSpPr>
        <p:spPr>
          <a:xfrm>
            <a:off x="4786314" y="1643050"/>
            <a:ext cx="4038600" cy="45307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200" b="1" dirty="0" smtClean="0">
                <a:solidFill>
                  <a:schemeClr val="bg1"/>
                </a:solidFill>
              </a:rPr>
              <a:t>"Скажи мне — и я забуду, </a:t>
            </a:r>
            <a:endParaRPr lang="ru-RU" sz="4200" b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4200" b="1" dirty="0" smtClean="0">
              <a:solidFill>
                <a:schemeClr val="bg1"/>
              </a:solidFill>
            </a:endParaRPr>
          </a:p>
          <a:p>
            <a:r>
              <a:rPr lang="ru-RU" sz="4200" b="1" dirty="0" smtClean="0">
                <a:solidFill>
                  <a:schemeClr val="bg1"/>
                </a:solidFill>
              </a:rPr>
              <a:t>покажи </a:t>
            </a:r>
            <a:r>
              <a:rPr lang="ru-RU" sz="4200" b="1" dirty="0" smtClean="0">
                <a:solidFill>
                  <a:schemeClr val="bg1"/>
                </a:solidFill>
              </a:rPr>
              <a:t>мне — и я запомню</a:t>
            </a:r>
            <a:r>
              <a:rPr lang="ru-RU" sz="4200" b="1" smtClean="0">
                <a:solidFill>
                  <a:schemeClr val="bg1"/>
                </a:solidFill>
              </a:rPr>
              <a:t>, </a:t>
            </a:r>
            <a:endParaRPr lang="ru-RU" sz="4200" b="1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4200" b="1" dirty="0" smtClean="0">
              <a:solidFill>
                <a:schemeClr val="bg1"/>
              </a:solidFill>
            </a:endParaRPr>
          </a:p>
          <a:p>
            <a:r>
              <a:rPr lang="ru-RU" sz="4200" b="1" dirty="0" smtClean="0">
                <a:solidFill>
                  <a:schemeClr val="bg1"/>
                </a:solidFill>
              </a:rPr>
              <a:t>дай </a:t>
            </a:r>
            <a:r>
              <a:rPr lang="ru-RU" sz="4200" b="1" dirty="0" smtClean="0">
                <a:solidFill>
                  <a:schemeClr val="bg1"/>
                </a:solidFill>
              </a:rPr>
              <a:t>мне сделать — и я </a:t>
            </a:r>
            <a:r>
              <a:rPr lang="ru-RU" sz="4200" b="1" dirty="0" smtClean="0">
                <a:solidFill>
                  <a:schemeClr val="bg1"/>
                </a:solidFill>
              </a:rPr>
              <a:t>пойму</a:t>
            </a:r>
            <a:r>
              <a:rPr lang="ru-RU" sz="4200" b="1" dirty="0" smtClean="0">
                <a:solidFill>
                  <a:schemeClr val="bg1"/>
                </a:solidFill>
              </a:rPr>
              <a:t>"</a:t>
            </a:r>
            <a:r>
              <a:rPr lang="ru-RU" sz="4200" dirty="0" smtClean="0">
                <a:solidFill>
                  <a:schemeClr val="bg1"/>
                </a:solidFill>
              </a:rPr>
              <a:t>.</a:t>
            </a:r>
            <a:endParaRPr lang="ru-RU" sz="4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А у меня равны диагонали,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Хочу сказать я, чтоб меня назвали,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И хоть я не зовусь квадратом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Он мне приходится родным братом.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Мои хотя и не равны диагонали,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По значимости всем я уступлю едва ли.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Ведь под прямым углом они пересекаются, И каждый угол делят пополам,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Я очень важная фигура. Кто же я 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Знаете ли вы меня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 Хочу проверить,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Любую площадь я могу измерить,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 Ведь у меня четыре стороны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И все они между собой равны.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И у меня равны еще диагонали,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Углы мне они делят пополам, и ими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На части равные разбит я сам.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1                                                   2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               5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3                                                             4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2000240"/>
            <a:ext cx="2214578" cy="13430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4071934" y="3429000"/>
            <a:ext cx="2030413" cy="1273175"/>
            <a:chOff x="3475" y="313"/>
            <a:chExt cx="8016" cy="3068"/>
          </a:xfrm>
        </p:grpSpPr>
        <p:sp>
          <p:nvSpPr>
            <p:cNvPr id="1027" name="Freeform 3"/>
            <p:cNvSpPr>
              <a:spLocks/>
            </p:cNvSpPr>
            <p:nvPr/>
          </p:nvSpPr>
          <p:spPr bwMode="auto">
            <a:xfrm>
              <a:off x="3489" y="327"/>
              <a:ext cx="7988" cy="3039"/>
            </a:xfrm>
            <a:custGeom>
              <a:avLst/>
              <a:gdLst/>
              <a:ahLst/>
              <a:cxnLst>
                <a:cxn ang="0">
                  <a:pos x="6389" y="0"/>
                </a:cxn>
                <a:cxn ang="0">
                  <a:pos x="1597" y="0"/>
                </a:cxn>
                <a:cxn ang="0">
                  <a:pos x="0" y="3038"/>
                </a:cxn>
                <a:cxn ang="0">
                  <a:pos x="7987" y="3038"/>
                </a:cxn>
                <a:cxn ang="0">
                  <a:pos x="6389" y="0"/>
                </a:cxn>
              </a:cxnLst>
              <a:rect l="0" t="0" r="r" b="b"/>
              <a:pathLst>
                <a:path w="7988" h="3039">
                  <a:moveTo>
                    <a:pt x="6389" y="0"/>
                  </a:moveTo>
                  <a:lnTo>
                    <a:pt x="1597" y="0"/>
                  </a:lnTo>
                  <a:lnTo>
                    <a:pt x="0" y="3038"/>
                  </a:lnTo>
                  <a:lnTo>
                    <a:pt x="7987" y="3038"/>
                  </a:lnTo>
                  <a:lnTo>
                    <a:pt x="6389" y="0"/>
                  </a:lnTo>
                  <a:close/>
                </a:path>
              </a:pathLst>
            </a:cu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8" name="Freeform 4"/>
            <p:cNvSpPr>
              <a:spLocks/>
            </p:cNvSpPr>
            <p:nvPr/>
          </p:nvSpPr>
          <p:spPr bwMode="auto">
            <a:xfrm>
              <a:off x="3489" y="327"/>
              <a:ext cx="7988" cy="3039"/>
            </a:xfrm>
            <a:custGeom>
              <a:avLst/>
              <a:gdLst/>
              <a:ahLst/>
              <a:cxnLst>
                <a:cxn ang="0">
                  <a:pos x="7987" y="3038"/>
                </a:cxn>
                <a:cxn ang="0">
                  <a:pos x="0" y="3038"/>
                </a:cxn>
                <a:cxn ang="0">
                  <a:pos x="1597" y="0"/>
                </a:cxn>
                <a:cxn ang="0">
                  <a:pos x="6389" y="0"/>
                </a:cxn>
                <a:cxn ang="0">
                  <a:pos x="7987" y="3038"/>
                </a:cxn>
              </a:cxnLst>
              <a:rect l="0" t="0" r="r" b="b"/>
              <a:pathLst>
                <a:path w="7988" h="3039">
                  <a:moveTo>
                    <a:pt x="7987" y="3038"/>
                  </a:moveTo>
                  <a:lnTo>
                    <a:pt x="0" y="3038"/>
                  </a:lnTo>
                  <a:lnTo>
                    <a:pt x="1597" y="0"/>
                  </a:lnTo>
                  <a:lnTo>
                    <a:pt x="6389" y="0"/>
                  </a:lnTo>
                  <a:lnTo>
                    <a:pt x="7987" y="3038"/>
                  </a:lnTo>
                  <a:close/>
                </a:path>
              </a:pathLst>
            </a:custGeom>
            <a:noFill/>
            <a:ln w="18288">
              <a:solidFill>
                <a:srgbClr val="3A3A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029" name="Group 5"/>
          <p:cNvGrpSpPr>
            <a:grpSpLocks/>
          </p:cNvGrpSpPr>
          <p:nvPr/>
        </p:nvGrpSpPr>
        <p:grpSpPr bwMode="auto">
          <a:xfrm>
            <a:off x="960438" y="4738688"/>
            <a:ext cx="2397116" cy="1530350"/>
            <a:chOff x="9925" y="180"/>
            <a:chExt cx="2638" cy="2411"/>
          </a:xfrm>
        </p:grpSpPr>
        <p:sp>
          <p:nvSpPr>
            <p:cNvPr id="1030" name="Freeform 6"/>
            <p:cNvSpPr>
              <a:spLocks/>
            </p:cNvSpPr>
            <p:nvPr/>
          </p:nvSpPr>
          <p:spPr bwMode="auto">
            <a:xfrm>
              <a:off x="9940" y="194"/>
              <a:ext cx="2608" cy="2381"/>
            </a:xfrm>
            <a:custGeom>
              <a:avLst/>
              <a:gdLst/>
              <a:ahLst/>
              <a:cxnLst>
                <a:cxn ang="0">
                  <a:pos x="2532" y="0"/>
                </a:cxn>
                <a:cxn ang="0">
                  <a:pos x="0" y="759"/>
                </a:cxn>
                <a:cxn ang="0">
                  <a:pos x="75" y="2381"/>
                </a:cxn>
                <a:cxn ang="0">
                  <a:pos x="2607" y="1622"/>
                </a:cxn>
                <a:cxn ang="0">
                  <a:pos x="2532" y="0"/>
                </a:cxn>
              </a:cxnLst>
              <a:rect l="0" t="0" r="r" b="b"/>
              <a:pathLst>
                <a:path w="2608" h="2381">
                  <a:moveTo>
                    <a:pt x="2532" y="0"/>
                  </a:moveTo>
                  <a:lnTo>
                    <a:pt x="0" y="759"/>
                  </a:lnTo>
                  <a:lnTo>
                    <a:pt x="75" y="2381"/>
                  </a:lnTo>
                  <a:lnTo>
                    <a:pt x="2607" y="1622"/>
                  </a:lnTo>
                  <a:lnTo>
                    <a:pt x="2532" y="0"/>
                  </a:lnTo>
                  <a:close/>
                </a:path>
              </a:pathLst>
            </a:custGeom>
            <a:solidFill>
              <a:srgbClr val="0A79F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auto">
            <a:xfrm>
              <a:off x="9940" y="194"/>
              <a:ext cx="2608" cy="2381"/>
            </a:xfrm>
            <a:custGeom>
              <a:avLst/>
              <a:gdLst/>
              <a:ahLst/>
              <a:cxnLst>
                <a:cxn ang="0">
                  <a:pos x="75" y="2381"/>
                </a:cxn>
                <a:cxn ang="0">
                  <a:pos x="0" y="759"/>
                </a:cxn>
                <a:cxn ang="0">
                  <a:pos x="2532" y="0"/>
                </a:cxn>
                <a:cxn ang="0">
                  <a:pos x="2607" y="1622"/>
                </a:cxn>
                <a:cxn ang="0">
                  <a:pos x="75" y="2381"/>
                </a:cxn>
              </a:cxnLst>
              <a:rect l="0" t="0" r="r" b="b"/>
              <a:pathLst>
                <a:path w="2608" h="2381">
                  <a:moveTo>
                    <a:pt x="75" y="2381"/>
                  </a:moveTo>
                  <a:lnTo>
                    <a:pt x="0" y="759"/>
                  </a:lnTo>
                  <a:lnTo>
                    <a:pt x="2532" y="0"/>
                  </a:lnTo>
                  <a:lnTo>
                    <a:pt x="2607" y="1622"/>
                  </a:lnTo>
                  <a:lnTo>
                    <a:pt x="75" y="2381"/>
                  </a:lnTo>
                  <a:close/>
                </a:path>
              </a:pathLst>
            </a:custGeom>
            <a:noFill/>
            <a:ln w="19050">
              <a:solidFill>
                <a:srgbClr val="3A3A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032" name="Group 8"/>
          <p:cNvGrpSpPr>
            <a:grpSpLocks/>
          </p:cNvGrpSpPr>
          <p:nvPr/>
        </p:nvGrpSpPr>
        <p:grpSpPr bwMode="auto">
          <a:xfrm>
            <a:off x="6000760" y="1285860"/>
            <a:ext cx="2000264" cy="1928826"/>
            <a:chOff x="548" y="-154"/>
            <a:chExt cx="2835" cy="2210"/>
          </a:xfrm>
        </p:grpSpPr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562" y="-139"/>
              <a:ext cx="2805" cy="2180"/>
            </a:xfrm>
            <a:custGeom>
              <a:avLst/>
              <a:gdLst/>
              <a:ahLst/>
              <a:cxnLst>
                <a:cxn ang="0">
                  <a:pos x="0" y="1193"/>
                </a:cxn>
                <a:cxn ang="0">
                  <a:pos x="1266" y="0"/>
                </a:cxn>
                <a:cxn ang="0">
                  <a:pos x="2804" y="987"/>
                </a:cxn>
                <a:cxn ang="0">
                  <a:pos x="1538" y="2180"/>
                </a:cxn>
                <a:cxn ang="0">
                  <a:pos x="0" y="1193"/>
                </a:cxn>
              </a:cxnLst>
              <a:rect l="0" t="0" r="r" b="b"/>
              <a:pathLst>
                <a:path w="2805" h="2180">
                  <a:moveTo>
                    <a:pt x="0" y="1193"/>
                  </a:moveTo>
                  <a:lnTo>
                    <a:pt x="1266" y="0"/>
                  </a:lnTo>
                  <a:lnTo>
                    <a:pt x="2804" y="987"/>
                  </a:lnTo>
                  <a:lnTo>
                    <a:pt x="1538" y="2180"/>
                  </a:lnTo>
                  <a:lnTo>
                    <a:pt x="0" y="1193"/>
                  </a:lnTo>
                  <a:close/>
                </a:path>
              </a:pathLst>
            </a:custGeom>
            <a:noFill/>
            <a:ln w="19050">
              <a:solidFill>
                <a:srgbClr val="3A3A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562" y="-139"/>
              <a:ext cx="2805" cy="2180"/>
            </a:xfrm>
            <a:custGeom>
              <a:avLst/>
              <a:gdLst/>
              <a:ahLst/>
              <a:cxnLst>
                <a:cxn ang="0">
                  <a:pos x="1266" y="0"/>
                </a:cxn>
                <a:cxn ang="0">
                  <a:pos x="0" y="1193"/>
                </a:cxn>
                <a:cxn ang="0">
                  <a:pos x="1538" y="2180"/>
                </a:cxn>
                <a:cxn ang="0">
                  <a:pos x="2804" y="987"/>
                </a:cxn>
                <a:cxn ang="0">
                  <a:pos x="1266" y="0"/>
                </a:cxn>
              </a:cxnLst>
              <a:rect l="0" t="0" r="r" b="b"/>
              <a:pathLst>
                <a:path w="2805" h="2180">
                  <a:moveTo>
                    <a:pt x="1266" y="0"/>
                  </a:moveTo>
                  <a:lnTo>
                    <a:pt x="0" y="1193"/>
                  </a:lnTo>
                  <a:lnTo>
                    <a:pt x="1538" y="2180"/>
                  </a:lnTo>
                  <a:lnTo>
                    <a:pt x="2804" y="987"/>
                  </a:lnTo>
                  <a:lnTo>
                    <a:pt x="1266" y="0"/>
                  </a:lnTo>
                  <a:close/>
                </a:path>
              </a:pathLst>
            </a:custGeom>
            <a:solidFill>
              <a:srgbClr val="92D05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1035" name="Group 11"/>
          <p:cNvGrpSpPr>
            <a:grpSpLocks/>
          </p:cNvGrpSpPr>
          <p:nvPr/>
        </p:nvGrpSpPr>
        <p:grpSpPr bwMode="auto">
          <a:xfrm>
            <a:off x="6786578" y="4643446"/>
            <a:ext cx="1374778" cy="1446217"/>
            <a:chOff x="10334" y="-156"/>
            <a:chExt cx="1604" cy="1378"/>
          </a:xfrm>
        </p:grpSpPr>
        <p:sp>
          <p:nvSpPr>
            <p:cNvPr id="1036" name="Rectangle 12"/>
            <p:cNvSpPr>
              <a:spLocks noChangeArrowheads="1"/>
            </p:cNvSpPr>
            <p:nvPr/>
          </p:nvSpPr>
          <p:spPr bwMode="auto">
            <a:xfrm>
              <a:off x="10348" y="-142"/>
              <a:ext cx="1575" cy="1349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7" name="Rectangle 13"/>
            <p:cNvSpPr>
              <a:spLocks noChangeArrowheads="1"/>
            </p:cNvSpPr>
            <p:nvPr/>
          </p:nvSpPr>
          <p:spPr bwMode="auto">
            <a:xfrm>
              <a:off x="10348" y="-142"/>
              <a:ext cx="1575" cy="1349"/>
            </a:xfrm>
            <a:prstGeom prst="rect">
              <a:avLst/>
            </a:prstGeom>
            <a:noFill/>
            <a:ln w="18288">
              <a:solidFill>
                <a:srgbClr val="3A3A6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Тема урока: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7000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ru-RU" sz="7000" b="1" dirty="0" smtClean="0">
                <a:solidFill>
                  <a:schemeClr val="bg1"/>
                </a:solidFill>
              </a:rPr>
              <a:t>ТРАПЕЦИЯ</a:t>
            </a:r>
            <a:endParaRPr lang="ru-RU" sz="7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                    </a:t>
            </a:r>
            <a:r>
              <a:rPr lang="ru-RU" sz="2000" b="1" dirty="0" smtClean="0">
                <a:solidFill>
                  <a:srgbClr val="BA1028"/>
                </a:solidFill>
                <a:latin typeface="Times New Roman" pitchFamily="18" charset="0"/>
                <a:cs typeface="Times New Roman" pitchFamily="18" charset="0"/>
              </a:rPr>
              <a:t>Спортивный снаряд                      Мышцы спины</a:t>
            </a:r>
          </a:p>
        </p:txBody>
      </p:sp>
      <p:pic>
        <p:nvPicPr>
          <p:cNvPr id="4" name="image12.jpe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28662" y="3714752"/>
            <a:ext cx="3244132" cy="2321781"/>
          </a:xfrm>
          <a:prstGeom prst="rect">
            <a:avLst/>
          </a:prstGeo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184731" cy="81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image13.jpe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857884" y="3786190"/>
            <a:ext cx="1900362" cy="2663687"/>
          </a:xfrm>
          <a:prstGeom prst="rect">
            <a:avLst/>
          </a:prstGeom>
        </p:spPr>
      </p:pic>
      <p:sp>
        <p:nvSpPr>
          <p:cNvPr id="35" name="Прямоугольник 34"/>
          <p:cNvSpPr/>
          <p:nvPr/>
        </p:nvSpPr>
        <p:spPr>
          <a:xfrm>
            <a:off x="428596" y="3214686"/>
            <a:ext cx="8286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Юбка-трапеция                                             Воздушная трапеция</a:t>
            </a:r>
            <a:endParaRPr lang="ru-RU" sz="11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grpSp>
        <p:nvGrpSpPr>
          <p:cNvPr id="2078" name="Group 30"/>
          <p:cNvGrpSpPr>
            <a:grpSpLocks noGrp="1"/>
          </p:cNvGrpSpPr>
          <p:nvPr>
            <p:ph type="title"/>
          </p:nvPr>
        </p:nvGrpSpPr>
        <p:grpSpPr bwMode="auto">
          <a:xfrm>
            <a:off x="457200" y="274638"/>
            <a:ext cx="8229600" cy="2225668"/>
            <a:chOff x="0" y="0"/>
            <a:chExt cx="14400" cy="4445"/>
          </a:xfrm>
        </p:grpSpPr>
        <p:sp>
          <p:nvSpPr>
            <p:cNvPr id="2079" name="Rectangle 31"/>
            <p:cNvSpPr>
              <a:spLocks noChangeArrowheads="1"/>
            </p:cNvSpPr>
            <p:nvPr/>
          </p:nvSpPr>
          <p:spPr bwMode="auto">
            <a:xfrm>
              <a:off x="0" y="628"/>
              <a:ext cx="8520" cy="82"/>
            </a:xfrm>
            <a:prstGeom prst="rect">
              <a:avLst/>
            </a:prstGeom>
            <a:solidFill>
              <a:srgbClr val="438085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80" name="Rectangle 32"/>
            <p:cNvSpPr>
              <a:spLocks noChangeArrowheads="1"/>
            </p:cNvSpPr>
            <p:nvPr/>
          </p:nvSpPr>
          <p:spPr bwMode="auto">
            <a:xfrm>
              <a:off x="0" y="0"/>
              <a:ext cx="14400" cy="490"/>
            </a:xfrm>
            <a:prstGeom prst="rect">
              <a:avLst/>
            </a:prstGeom>
            <a:solidFill>
              <a:srgbClr val="424455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81" name="Freeform 33"/>
            <p:cNvSpPr>
              <a:spLocks/>
            </p:cNvSpPr>
            <p:nvPr/>
          </p:nvSpPr>
          <p:spPr bwMode="auto">
            <a:xfrm>
              <a:off x="0" y="484"/>
              <a:ext cx="14400" cy="226"/>
            </a:xfrm>
            <a:custGeom>
              <a:avLst/>
              <a:gdLst/>
              <a:ahLst/>
              <a:cxnLst>
                <a:cxn ang="0">
                  <a:pos x="14400" y="0"/>
                </a:cxn>
                <a:cxn ang="0">
                  <a:pos x="0" y="0"/>
                </a:cxn>
                <a:cxn ang="0">
                  <a:pos x="0" y="144"/>
                </a:cxn>
                <a:cxn ang="0">
                  <a:pos x="8520" y="144"/>
                </a:cxn>
                <a:cxn ang="0">
                  <a:pos x="8520" y="225"/>
                </a:cxn>
                <a:cxn ang="0">
                  <a:pos x="14400" y="225"/>
                </a:cxn>
                <a:cxn ang="0">
                  <a:pos x="14400" y="144"/>
                </a:cxn>
                <a:cxn ang="0">
                  <a:pos x="14400" y="81"/>
                </a:cxn>
                <a:cxn ang="0">
                  <a:pos x="14400" y="0"/>
                </a:cxn>
              </a:cxnLst>
              <a:rect l="0" t="0" r="r" b="b"/>
              <a:pathLst>
                <a:path w="14400" h="226">
                  <a:moveTo>
                    <a:pt x="14400" y="0"/>
                  </a:moveTo>
                  <a:lnTo>
                    <a:pt x="0" y="0"/>
                  </a:lnTo>
                  <a:lnTo>
                    <a:pt x="0" y="144"/>
                  </a:lnTo>
                  <a:lnTo>
                    <a:pt x="8520" y="144"/>
                  </a:lnTo>
                  <a:lnTo>
                    <a:pt x="8520" y="225"/>
                  </a:lnTo>
                  <a:lnTo>
                    <a:pt x="14400" y="225"/>
                  </a:lnTo>
                  <a:lnTo>
                    <a:pt x="14400" y="144"/>
                  </a:lnTo>
                  <a:lnTo>
                    <a:pt x="14400" y="81"/>
                  </a:lnTo>
                  <a:lnTo>
                    <a:pt x="14400" y="0"/>
                  </a:lnTo>
                  <a:close/>
                </a:path>
              </a:pathLst>
            </a:custGeom>
            <a:solidFill>
              <a:srgbClr val="43808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82" name="Rectangle 34"/>
            <p:cNvSpPr>
              <a:spLocks noChangeArrowheads="1"/>
            </p:cNvSpPr>
            <p:nvPr/>
          </p:nvSpPr>
          <p:spPr bwMode="auto">
            <a:xfrm>
              <a:off x="8520" y="691"/>
              <a:ext cx="5880" cy="288"/>
            </a:xfrm>
            <a:prstGeom prst="rect">
              <a:avLst/>
            </a:prstGeom>
            <a:solidFill>
              <a:srgbClr val="438085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83" name="AutoShape 35"/>
            <p:cNvSpPr>
              <a:spLocks/>
            </p:cNvSpPr>
            <p:nvPr/>
          </p:nvSpPr>
          <p:spPr bwMode="auto">
            <a:xfrm>
              <a:off x="8515" y="782"/>
              <a:ext cx="5616" cy="202"/>
            </a:xfrm>
            <a:custGeom>
              <a:avLst/>
              <a:gdLst/>
              <a:ahLst/>
              <a:cxnLst>
                <a:cxn ang="0">
                  <a:pos x="4824" y="4"/>
                </a:cxn>
                <a:cxn ang="0">
                  <a:pos x="4821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40"/>
                </a:cxn>
                <a:cxn ang="0">
                  <a:pos x="3" y="44"/>
                </a:cxn>
                <a:cxn ang="0">
                  <a:pos x="4821" y="44"/>
                </a:cxn>
                <a:cxn ang="0">
                  <a:pos x="4824" y="40"/>
                </a:cxn>
                <a:cxn ang="0">
                  <a:pos x="4824" y="4"/>
                </a:cxn>
                <a:cxn ang="0">
                  <a:pos x="5616" y="149"/>
                </a:cxn>
                <a:cxn ang="0">
                  <a:pos x="5612" y="144"/>
                </a:cxn>
                <a:cxn ang="0">
                  <a:pos x="3100" y="144"/>
                </a:cxn>
                <a:cxn ang="0">
                  <a:pos x="3096" y="149"/>
                </a:cxn>
                <a:cxn ang="0">
                  <a:pos x="3096" y="154"/>
                </a:cxn>
                <a:cxn ang="0">
                  <a:pos x="3096" y="198"/>
                </a:cxn>
                <a:cxn ang="0">
                  <a:pos x="3100" y="202"/>
                </a:cxn>
                <a:cxn ang="0">
                  <a:pos x="5612" y="202"/>
                </a:cxn>
                <a:cxn ang="0">
                  <a:pos x="5616" y="198"/>
                </a:cxn>
                <a:cxn ang="0">
                  <a:pos x="5616" y="149"/>
                </a:cxn>
              </a:cxnLst>
              <a:rect l="0" t="0" r="r" b="b"/>
              <a:pathLst>
                <a:path w="5616" h="202">
                  <a:moveTo>
                    <a:pt x="4824" y="4"/>
                  </a:moveTo>
                  <a:lnTo>
                    <a:pt x="4821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40"/>
                  </a:lnTo>
                  <a:lnTo>
                    <a:pt x="3" y="44"/>
                  </a:lnTo>
                  <a:lnTo>
                    <a:pt x="4821" y="44"/>
                  </a:lnTo>
                  <a:lnTo>
                    <a:pt x="4824" y="40"/>
                  </a:lnTo>
                  <a:lnTo>
                    <a:pt x="4824" y="4"/>
                  </a:lnTo>
                  <a:close/>
                  <a:moveTo>
                    <a:pt x="5616" y="149"/>
                  </a:moveTo>
                  <a:lnTo>
                    <a:pt x="5612" y="144"/>
                  </a:lnTo>
                  <a:lnTo>
                    <a:pt x="3100" y="144"/>
                  </a:lnTo>
                  <a:lnTo>
                    <a:pt x="3096" y="149"/>
                  </a:lnTo>
                  <a:lnTo>
                    <a:pt x="3096" y="154"/>
                  </a:lnTo>
                  <a:lnTo>
                    <a:pt x="3096" y="198"/>
                  </a:lnTo>
                  <a:lnTo>
                    <a:pt x="3100" y="202"/>
                  </a:lnTo>
                  <a:lnTo>
                    <a:pt x="5612" y="202"/>
                  </a:lnTo>
                  <a:lnTo>
                    <a:pt x="5616" y="198"/>
                  </a:lnTo>
                  <a:lnTo>
                    <a:pt x="5616" y="149"/>
                  </a:lnTo>
                  <a:close/>
                </a:path>
              </a:pathLst>
            </a:custGeom>
            <a:solidFill>
              <a:srgbClr val="E7F8FF">
                <a:alpha val="56862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84" name="AutoShape 36"/>
            <p:cNvSpPr>
              <a:spLocks/>
            </p:cNvSpPr>
            <p:nvPr/>
          </p:nvSpPr>
          <p:spPr bwMode="auto">
            <a:xfrm>
              <a:off x="14241" y="0"/>
              <a:ext cx="154" cy="975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0" y="0"/>
                </a:cxn>
                <a:cxn ang="0">
                  <a:pos x="0" y="974"/>
                </a:cxn>
                <a:cxn ang="0">
                  <a:pos x="48" y="974"/>
                </a:cxn>
                <a:cxn ang="0">
                  <a:pos x="48" y="0"/>
                </a:cxn>
                <a:cxn ang="0">
                  <a:pos x="153" y="0"/>
                </a:cxn>
                <a:cxn ang="0">
                  <a:pos x="67" y="0"/>
                </a:cxn>
                <a:cxn ang="0">
                  <a:pos x="67" y="974"/>
                </a:cxn>
                <a:cxn ang="0">
                  <a:pos x="153" y="974"/>
                </a:cxn>
                <a:cxn ang="0">
                  <a:pos x="153" y="0"/>
                </a:cxn>
              </a:cxnLst>
              <a:rect l="0" t="0" r="r" b="b"/>
              <a:pathLst>
                <a:path w="154" h="975">
                  <a:moveTo>
                    <a:pt x="48" y="0"/>
                  </a:moveTo>
                  <a:lnTo>
                    <a:pt x="0" y="0"/>
                  </a:lnTo>
                  <a:lnTo>
                    <a:pt x="0" y="974"/>
                  </a:lnTo>
                  <a:lnTo>
                    <a:pt x="48" y="974"/>
                  </a:lnTo>
                  <a:lnTo>
                    <a:pt x="48" y="0"/>
                  </a:lnTo>
                  <a:close/>
                  <a:moveTo>
                    <a:pt x="153" y="0"/>
                  </a:moveTo>
                  <a:lnTo>
                    <a:pt x="67" y="0"/>
                  </a:lnTo>
                  <a:lnTo>
                    <a:pt x="67" y="974"/>
                  </a:lnTo>
                  <a:lnTo>
                    <a:pt x="153" y="974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FFFFFF">
                <a:alpha val="65097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85" name="Rectangle 37"/>
            <p:cNvSpPr>
              <a:spLocks noChangeArrowheads="1"/>
            </p:cNvSpPr>
            <p:nvPr/>
          </p:nvSpPr>
          <p:spPr bwMode="auto">
            <a:xfrm>
              <a:off x="14212" y="0"/>
              <a:ext cx="15" cy="975"/>
            </a:xfrm>
            <a:prstGeom prst="rect">
              <a:avLst/>
            </a:prstGeom>
            <a:solidFill>
              <a:srgbClr val="FFFFFF">
                <a:alpha val="5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86" name="Rectangle 38"/>
            <p:cNvSpPr>
              <a:spLocks noChangeArrowheads="1"/>
            </p:cNvSpPr>
            <p:nvPr/>
          </p:nvSpPr>
          <p:spPr bwMode="auto">
            <a:xfrm>
              <a:off x="14136" y="0"/>
              <a:ext cx="44" cy="975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87" name="Rectangle 39"/>
            <p:cNvSpPr>
              <a:spLocks noChangeArrowheads="1"/>
            </p:cNvSpPr>
            <p:nvPr/>
          </p:nvSpPr>
          <p:spPr bwMode="auto">
            <a:xfrm>
              <a:off x="14040" y="0"/>
              <a:ext cx="87" cy="922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88" name="Rectangle 40"/>
            <p:cNvSpPr>
              <a:spLocks noChangeArrowheads="1"/>
            </p:cNvSpPr>
            <p:nvPr/>
          </p:nvSpPr>
          <p:spPr bwMode="auto">
            <a:xfrm>
              <a:off x="13972" y="0"/>
              <a:ext cx="15" cy="922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2089" name="Picture 4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800" y="787"/>
              <a:ext cx="4839" cy="36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90" name="Picture 4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876" y="1123"/>
              <a:ext cx="5136" cy="30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91" name="Text Box 43"/>
            <p:cNvSpPr txBox="1">
              <a:spLocks noChangeArrowheads="1"/>
            </p:cNvSpPr>
            <p:nvPr/>
          </p:nvSpPr>
          <p:spPr bwMode="auto">
            <a:xfrm>
              <a:off x="0" y="0"/>
              <a:ext cx="13973" cy="91"/>
            </a:xfrm>
            <a:prstGeom prst="rect">
              <a:avLst/>
            </a:prstGeom>
            <a:solidFill>
              <a:srgbClr val="424455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58738" lvl="0" indent="0" algn="r" defTabSz="914400" rtl="0" eaLnBrk="1" fontAlgn="base" latinLnBrk="0" hangingPunct="1">
                <a:lnSpc>
                  <a:spcPct val="187000"/>
                </a:lnSpc>
                <a:spcBef>
                  <a:spcPts val="10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44016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Тема: «Трапеция. </a:t>
            </a:r>
            <a:br>
              <a:rPr lang="ru-RU" sz="5400" b="1" dirty="0" smtClean="0">
                <a:solidFill>
                  <a:schemeClr val="bg1"/>
                </a:solidFill>
              </a:rPr>
            </a:br>
            <a:r>
              <a:rPr lang="ru-RU" sz="5400" b="1" dirty="0" smtClean="0">
                <a:solidFill>
                  <a:schemeClr val="bg1"/>
                </a:solidFill>
              </a:rPr>
              <a:t>Свойства трапеции»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2816"/>
            <a:ext cx="8543956" cy="508518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					         </a:t>
            </a:r>
            <a:r>
              <a:rPr lang="ru-RU" sz="2800" b="1" dirty="0" smtClean="0">
                <a:solidFill>
                  <a:srgbClr val="820000"/>
                </a:solidFill>
              </a:rPr>
              <a:t>Каждый человек может 						          достичь успеха, </a:t>
            </a:r>
          </a:p>
          <a:p>
            <a:pPr algn="r">
              <a:buNone/>
            </a:pPr>
            <a:r>
              <a:rPr lang="ru-RU" sz="2800" b="1" dirty="0" smtClean="0">
                <a:solidFill>
                  <a:srgbClr val="820000"/>
                </a:solidFill>
              </a:rPr>
              <a:t>					Нужно только иметь цель</a:t>
            </a:r>
          </a:p>
          <a:p>
            <a:pPr algn="r">
              <a:buNone/>
            </a:pPr>
            <a:r>
              <a:rPr lang="ru-RU" sz="2800" b="1" dirty="0" smtClean="0">
                <a:solidFill>
                  <a:srgbClr val="820000"/>
                </a:solidFill>
              </a:rPr>
              <a:t> и стремиться к ней. 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урока: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Дать определение трапеции.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Познакомиться с видами трапеций.</a:t>
            </a:r>
          </a:p>
          <a:p>
            <a:pPr>
              <a:buNone/>
            </a:pP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3.Начать знакомство со свойствами трапеции.</a:t>
            </a:r>
          </a:p>
          <a:p>
            <a:pPr>
              <a:buNone/>
            </a:pP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4.Устанавливать связь теории с практикой.</a:t>
            </a:r>
            <a:endParaRPr lang="ru-RU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780</TotalTime>
  <Words>241</Words>
  <Application>Microsoft Office PowerPoint</Application>
  <PresentationFormat>Экран (4:3)</PresentationFormat>
  <Paragraphs>91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 Три пути ведут к знанию: путь размышления – это путь самый благородный, путь подражания – это путь самый лёгкий и путь опыта – это путь самый горький.                                                              КОНФУЦИЙ </vt:lpstr>
      <vt:lpstr>               Хоть стороны мои  Попарно и равны, и параллельны, Все ж я в печали, что не равны мои диагонали,  Да и углы они не делят пополам Но все ж, скажи, дружок, кто я? </vt:lpstr>
      <vt:lpstr>Слайд 3</vt:lpstr>
      <vt:lpstr>Слайд 4</vt:lpstr>
      <vt:lpstr>Слайд 5</vt:lpstr>
      <vt:lpstr>Слайд 6</vt:lpstr>
      <vt:lpstr>Тема урока:</vt:lpstr>
      <vt:lpstr>Слайд 8</vt:lpstr>
      <vt:lpstr>Тема: «Трапеция.  Свойства трапеции»</vt:lpstr>
      <vt:lpstr>Трапеция</vt:lpstr>
      <vt:lpstr>Трапеция</vt:lpstr>
      <vt:lpstr> Найдите неизвестные углы трапеции</vt:lpstr>
      <vt:lpstr>Физкультминутка </vt:lpstr>
      <vt:lpstr>Решите задачу</vt:lpstr>
      <vt:lpstr> Один из углов равнобедренной трапеции равен  68°.  Найдите остальные углы трапеции. </vt:lpstr>
      <vt:lpstr>Найдите углы трапеции:</vt:lpstr>
      <vt:lpstr>Найдите периметр трапеции АВСD:</vt:lpstr>
      <vt:lpstr>Продолжите фразу: </vt:lpstr>
      <vt:lpstr>Cегодня мы с вами прошли: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lenovo</dc:creator>
  <cp:lastModifiedBy>1</cp:lastModifiedBy>
  <cp:revision>121</cp:revision>
  <dcterms:created xsi:type="dcterms:W3CDTF">2013-09-20T17:29:36Z</dcterms:created>
  <dcterms:modified xsi:type="dcterms:W3CDTF">2021-10-23T15:07:21Z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315149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