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72" r:id="rId4"/>
  </p:sldMasterIdLst>
  <p:notesMasterIdLst>
    <p:notesMasterId r:id="rId22"/>
  </p:notesMasterIdLst>
  <p:handoutMasterIdLst>
    <p:handoutMasterId r:id="rId23"/>
  </p:handoutMasterIdLst>
  <p:sldIdLst>
    <p:sldId id="274" r:id="rId5"/>
    <p:sldId id="262" r:id="rId6"/>
    <p:sldId id="263" r:id="rId7"/>
    <p:sldId id="280" r:id="rId8"/>
    <p:sldId id="265" r:id="rId9"/>
    <p:sldId id="269" r:id="rId10"/>
    <p:sldId id="272" r:id="rId11"/>
    <p:sldId id="275" r:id="rId12"/>
    <p:sldId id="276" r:id="rId13"/>
    <p:sldId id="277" r:id="rId14"/>
    <p:sldId id="278" r:id="rId15"/>
    <p:sldId id="279" r:id="rId16"/>
    <p:sldId id="283" r:id="rId17"/>
    <p:sldId id="284" r:id="rId18"/>
    <p:sldId id="271" r:id="rId19"/>
    <p:sldId id="281" r:id="rId20"/>
    <p:sldId id="28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AB900"/>
    <a:srgbClr val="0000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7CE84F3-28C3-443E-9E96-99CF82512B7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2" autoAdjust="0"/>
    <p:restoredTop sz="94703" autoAdjust="0"/>
  </p:normalViewPr>
  <p:slideViewPr>
    <p:cSldViewPr snapToGrid="0">
      <p:cViewPr>
        <p:scale>
          <a:sx n="80" d="100"/>
          <a:sy n="80" d="100"/>
        </p:scale>
        <p:origin x="-36" y="-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965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76E33EC2-9EC5-4E10-9144-86E86613D31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6F9F941-E752-4BD2-BA91-874CE8E1C0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DD978-A294-4268-829C-55C7EB5D9910}" type="datetimeFigureOut">
              <a:rPr lang="en-US" smtClean="0"/>
              <a:t>10/13/2021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77F5445-1C7B-4CE5-97AA-11FE3B0D1D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639B5BE-3C96-4779-BAFC-FA6CC51DA2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CA8D4-27C8-4D41-90BD-AED8D47A3C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047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E9404-0252-4823-AD24-A092A5EE9433}" type="datetimeFigureOut">
              <a:rPr lang="en-US" smtClean="0"/>
              <a:t>10/13/2021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972E0-5198-46C6-8EFE-44A646AD96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91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Шаблон для учеников, предназначенный для проектирования выездов на места для просмотра другими учащимися. Содержит указания ученику, что включать в каждый слайд и какой контент следует учитывать.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345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21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096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836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21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21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21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21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21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21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use this type of slide for text, images, shapes and tables</a:t>
            </a:r>
            <a:r>
              <a:rPr lang="en-US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help add information in a different way.  Duplicate this slide to add additional images of important location in your visit.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972E0-5198-46C6-8EFE-44A646AD96E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121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386F08-408F-4BD2-A5F9-1FF72E18D3C3}" type="datetimeFigureOut">
              <a:rPr lang="en-US" noProof="0" smtClean="0"/>
              <a:pPr/>
              <a:t>10/13/2021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F0A33C-B6D6-454E-A4EA-5198AC78DEE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="" xmlns:a16="http://schemas.microsoft.com/office/drawing/2014/main" id="{B941F392-55E3-4875-A0A8-7C2B611343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65359" y="599983"/>
            <a:ext cx="638175" cy="5397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228600" indent="0" algn="ctr">
              <a:buNone/>
              <a:defRPr sz="2800">
                <a:solidFill>
                  <a:schemeClr val="bg1"/>
                </a:solidFill>
              </a:defRPr>
            </a:lvl2pPr>
            <a:lvl3pPr marL="457200" indent="0" algn="ctr">
              <a:buNone/>
              <a:defRPr sz="2800">
                <a:solidFill>
                  <a:schemeClr val="bg1"/>
                </a:solidFill>
              </a:defRPr>
            </a:lvl3pPr>
            <a:lvl4pPr marL="685800" indent="0" algn="ctr">
              <a:buNone/>
              <a:defRPr sz="2800">
                <a:solidFill>
                  <a:schemeClr val="bg1"/>
                </a:solidFill>
              </a:defRPr>
            </a:lvl4pPr>
            <a:lvl5pPr marL="914400" indent="0" algn="ctr"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="" xmlns:a16="http://schemas.microsoft.com/office/drawing/2014/main" id="{792D370F-01D2-4F21-BE9F-9951674A65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05594" y="1242501"/>
            <a:ext cx="638175" cy="5397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228600" indent="0" algn="ctr">
              <a:buNone/>
              <a:defRPr sz="2800">
                <a:solidFill>
                  <a:schemeClr val="bg1"/>
                </a:solidFill>
              </a:defRPr>
            </a:lvl2pPr>
            <a:lvl3pPr marL="457200" indent="0" algn="ctr">
              <a:buNone/>
              <a:defRPr sz="2800">
                <a:solidFill>
                  <a:schemeClr val="bg1"/>
                </a:solidFill>
              </a:defRPr>
            </a:lvl3pPr>
            <a:lvl4pPr marL="685800" indent="0" algn="ctr">
              <a:buNone/>
              <a:defRPr sz="2800">
                <a:solidFill>
                  <a:schemeClr val="bg1"/>
                </a:solidFill>
              </a:defRPr>
            </a:lvl4pPr>
            <a:lvl5pPr marL="914400" indent="0" algn="ctr"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="" xmlns:a16="http://schemas.microsoft.com/office/drawing/2014/main" id="{F0D26AC6-BA38-4193-A559-9227287583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65359" y="1885019"/>
            <a:ext cx="638175" cy="5397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228600" indent="0" algn="ctr">
              <a:buNone/>
              <a:defRPr sz="2800"/>
            </a:lvl2pPr>
            <a:lvl3pPr marL="457200" indent="0" algn="ctr">
              <a:buNone/>
              <a:defRPr sz="2800"/>
            </a:lvl3pPr>
            <a:lvl4pPr marL="685800" indent="0" algn="ctr">
              <a:buNone/>
              <a:defRPr sz="2800"/>
            </a:lvl4pPr>
            <a:lvl5pPr marL="914400" indent="0" algn="ctr">
              <a:buNone/>
              <a:defRPr sz="28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="" xmlns:a16="http://schemas.microsoft.com/office/drawing/2014/main" id="{E8BC1B5E-B477-4CD0-996D-5614FE4B3F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27184" y="1238157"/>
            <a:ext cx="638175" cy="5397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228600" indent="0" algn="ctr">
              <a:buNone/>
              <a:defRPr sz="2800"/>
            </a:lvl2pPr>
            <a:lvl3pPr marL="457200" indent="0" algn="ctr">
              <a:buNone/>
              <a:defRPr sz="2800"/>
            </a:lvl3pPr>
            <a:lvl4pPr marL="685800" indent="0" algn="ctr">
              <a:buNone/>
              <a:defRPr sz="2800"/>
            </a:lvl4pPr>
            <a:lvl5pPr marL="914400" indent="0" algn="ctr">
              <a:buNone/>
              <a:defRPr sz="28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blackWhite">
          <a:xfrm>
            <a:off x="4311650" y="1512376"/>
            <a:ext cx="3568700" cy="1809943"/>
          </a:xfrm>
          <a:noFill/>
          <a:ln w="38100">
            <a:noFill/>
          </a:ln>
        </p:spPr>
        <p:txBody>
          <a:bodyPr lIns="274320" rIns="274320" anchor="ctr" anchorCtr="0">
            <a:normAutofit/>
          </a:bodyPr>
          <a:lstStyle>
            <a:lvl1pPr algn="ctr">
              <a:defRPr sz="3800" cap="none" baseline="0">
                <a:solidFill>
                  <a:schemeClr val="tx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11650" y="3322319"/>
            <a:ext cx="3568700" cy="2023304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noProof="0"/>
              <a:t>Образец подзаголовка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15302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BE4AA6-ED36-4D3B-ABD8-3BA6059C30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44516" y="1127369"/>
            <a:ext cx="4703084" cy="1188720"/>
          </a:xfrm>
          <a:noFill/>
          <a:ln>
            <a:noFill/>
          </a:ln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cap="none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D94707B9-0409-43FA-B052-6AE401D767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44516" y="2263081"/>
            <a:ext cx="4702968" cy="3909119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228600" indent="0" algn="ctr">
              <a:buNone/>
              <a:defRPr>
                <a:solidFill>
                  <a:schemeClr val="bg1"/>
                </a:solidFill>
              </a:defRPr>
            </a:lvl2pPr>
            <a:lvl3pPr marL="457200" indent="0" algn="ctr">
              <a:buNone/>
              <a:defRPr>
                <a:solidFill>
                  <a:schemeClr val="bg1"/>
                </a:solidFill>
              </a:defRPr>
            </a:lvl3pPr>
            <a:lvl4pPr marL="685800" indent="0" algn="ctr">
              <a:buNone/>
              <a:defRPr>
                <a:solidFill>
                  <a:schemeClr val="bg1"/>
                </a:solidFill>
              </a:defRPr>
            </a:lvl4pPr>
            <a:lvl5pPr marL="9144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2560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blackWhite">
          <a:xfrm>
            <a:off x="1600200" y="2386744"/>
            <a:ext cx="8991600" cy="1645920"/>
          </a:xfrm>
          <a:noFill/>
          <a:ln w="38100">
            <a:solidFill>
              <a:srgbClr val="FFFFFF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2400">
                <a:solidFill>
                  <a:srgbClr val="262626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noProof="0"/>
              <a:t>Образец подзаголовка</a:t>
            </a:r>
            <a:endParaRPr lang="en-US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87374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раздел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268440A-E3ED-426B-A1F8-1D7557F9584D}"/>
              </a:ext>
            </a:extLst>
          </p:cNvPr>
          <p:cNvSpPr/>
          <p:nvPr userDrawn="1"/>
        </p:nvSpPr>
        <p:spPr>
          <a:xfrm>
            <a:off x="0" y="3648173"/>
            <a:ext cx="12192000" cy="32098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blackWhite">
          <a:xfrm>
            <a:off x="1600200" y="1887121"/>
            <a:ext cx="8991600" cy="1645920"/>
          </a:xfrm>
          <a:noFill/>
          <a:ln w="38100">
            <a:solidFill>
              <a:srgbClr val="FFFFFF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noProof="0"/>
              <a:t>Образец подзаголовка</a:t>
            </a:r>
            <a:endParaRPr lang="en-US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386F08-408F-4BD2-A5F9-1FF72E18D3C3}" type="datetimeFigureOut">
              <a:rPr lang="en-US" noProof="0" smtClean="0"/>
              <a:pPr/>
              <a:t>10/13/2021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49634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noFill/>
          <a:ln>
            <a:solidFill>
              <a:schemeClr val="accent2"/>
            </a:solidFill>
          </a:ln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0B668FB-6A04-4C02-A197-0044D616A95A}"/>
              </a:ext>
            </a:extLst>
          </p:cNvPr>
          <p:cNvSpPr/>
          <p:nvPr userDrawn="1"/>
        </p:nvSpPr>
        <p:spPr>
          <a:xfrm>
            <a:off x="-15240" y="-1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38643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noFill/>
          <a:ln>
            <a:noFill/>
          </a:ln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972FC25-236C-4A4E-83A6-4EBE36B8339C}"/>
              </a:ext>
            </a:extLst>
          </p:cNvPr>
          <p:cNvSpPr/>
          <p:nvPr userDrawn="1"/>
        </p:nvSpPr>
        <p:spPr>
          <a:xfrm>
            <a:off x="-15240" y="-1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95522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83436" y="2313433"/>
            <a:ext cx="4270248" cy="704087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dirty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noProof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583436" y="3143250"/>
            <a:ext cx="4270248" cy="2596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fld id="{38386F08-408F-4BD2-A5F9-1FF72E18D3C3}" type="datetimeFigureOut">
              <a:rPr lang="en-US" noProof="0" smtClean="0"/>
              <a:pPr/>
              <a:t>10/13/2021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 bwMode="gray"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="" xmlns:a16="http://schemas.microsoft.com/office/drawing/2014/main" id="{7CC6D812-2BC4-484A-A3B0-D751943CAC2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04927" y="2313433"/>
            <a:ext cx="4270248" cy="704088"/>
          </a:xfr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4450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59962" y="6324918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644389" y="6345814"/>
            <a:ext cx="2753746" cy="323968"/>
          </a:xfrm>
        </p:spPr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403848"/>
            <a:ext cx="5901189" cy="320040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64070FEF-D9D1-45DF-A806-9CA5B8270E72}"/>
              </a:ext>
            </a:extLst>
          </p:cNvPr>
          <p:cNvSpPr/>
          <p:nvPr userDrawn="1"/>
        </p:nvSpPr>
        <p:spPr>
          <a:xfrm>
            <a:off x="-15240" y="-1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C8A7AD-2B2B-4A1B-8A04-1B822384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46313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30181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88624" y="594360"/>
            <a:ext cx="10893775" cy="1962150"/>
          </a:xfrm>
          <a:noFill/>
          <a:ln w="38100">
            <a:solidFill>
              <a:schemeClr val="bg1"/>
            </a:solidFill>
          </a:ln>
        </p:spPr>
        <p:txBody>
          <a:bodyPr lIns="72000" tIns="72000" rIns="72000" bIns="72000" anchor="t" anchorCtr="0">
            <a:normAutofit/>
          </a:bodyPr>
          <a:lstStyle>
            <a:lvl1pPr algn="l">
              <a:defRPr sz="4000" cap="none" spc="0" baseline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99108" y="2084071"/>
            <a:ext cx="10883292" cy="3501154"/>
          </a:xfrm>
        </p:spPr>
        <p:txBody>
          <a:bodyPr numCol="2" spcCol="108000">
            <a:normAutofit/>
          </a:bodyPr>
          <a:lstStyle>
            <a:lvl1pPr marL="2286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2pPr>
            <a:lvl3pPr marL="6858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3pPr>
            <a:lvl4pPr marL="9144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4pPr>
            <a:lvl5pPr marL="1143000" indent="-228600" algn="l">
              <a:buClr>
                <a:schemeClr val="accent2"/>
              </a:buClr>
              <a:buFont typeface="Wingdings" panose="05000000000000000000" pitchFamily="2" charset="2"/>
              <a:buChar char="§"/>
              <a:defRPr sz="24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56090" y="6234888"/>
            <a:ext cx="2025832" cy="323968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38386F08-408F-4BD2-A5F9-1FF72E18D3C3}" type="datetimeFigureOut">
              <a:rPr lang="en-US" noProof="0" smtClean="0"/>
              <a:pPr/>
              <a:t>10/13/2021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895599" y="6238816"/>
            <a:ext cx="4229101" cy="320040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916161" y="5804577"/>
            <a:ext cx="365760" cy="365760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42F0A33C-B6D6-454E-A4EA-5198AC78DEE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C5B8FA8-6A22-40E7-B3E9-A963C93B51FA}"/>
              </a:ext>
            </a:extLst>
          </p:cNvPr>
          <p:cNvSpPr/>
          <p:nvPr userDrawn="1"/>
        </p:nvSpPr>
        <p:spPr>
          <a:xfrm>
            <a:off x="-15240" y="2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58204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and Three Images"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B634A45-4F6E-4E7E-A6D7-E30CC149DF79}"/>
              </a:ext>
            </a:extLst>
          </p:cNvPr>
          <p:cNvSpPr/>
          <p:nvPr userDrawn="1"/>
        </p:nvSpPr>
        <p:spPr>
          <a:xfrm>
            <a:off x="0" y="2423160"/>
            <a:ext cx="12192000" cy="443912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="" xmlns:a16="http://schemas.microsoft.com/office/drawing/2014/main" id="{3A725127-1EDA-41FB-9345-CD60997140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3479" y="2952166"/>
            <a:ext cx="2880000" cy="2880000"/>
          </a:xfrm>
          <a:ln w="38100">
            <a:solidFill>
              <a:srgbClr val="FFFFFF"/>
            </a:solidFill>
          </a:ln>
        </p:spPr>
        <p:txBody>
          <a:bodyPr/>
          <a:lstStyle/>
          <a:p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5" name="Picture Placeholder 6">
            <a:extLst>
              <a:ext uri="{FF2B5EF4-FFF2-40B4-BE49-F238E27FC236}">
                <a16:creationId xmlns="" xmlns:a16="http://schemas.microsoft.com/office/drawing/2014/main" id="{45910403-693E-46B1-890E-692928E72B7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488521" y="2952166"/>
            <a:ext cx="2880000" cy="2880000"/>
          </a:xfrm>
          <a:ln w="38100">
            <a:solidFill>
              <a:srgbClr val="FFFFFF"/>
            </a:solidFill>
          </a:ln>
        </p:spPr>
        <p:txBody>
          <a:bodyPr/>
          <a:lstStyle/>
          <a:p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5309" y="6238816"/>
            <a:ext cx="2753746" cy="323968"/>
          </a:xfrm>
        </p:spPr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7720" y="6238816"/>
            <a:ext cx="5901189" cy="320040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322802" y="6217920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344A571C-BD72-4598-B89C-F24CC99E0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807747" y="289559"/>
            <a:ext cx="10564350" cy="1127761"/>
          </a:xfrm>
          <a:noFill/>
          <a:ln>
            <a:noFill/>
          </a:ln>
        </p:spPr>
        <p:txBody>
          <a:bodyPr anchor="b" anchorCtr="1"/>
          <a:lstStyle>
            <a:lvl1pPr>
              <a:defRPr cap="none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Picture Placeholder 6">
            <a:extLst>
              <a:ext uri="{FF2B5EF4-FFF2-40B4-BE49-F238E27FC236}">
                <a16:creationId xmlns="" xmlns:a16="http://schemas.microsoft.com/office/drawing/2014/main" id="{6759A834-A403-4050-9F3D-ABDDC9182E9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656000" y="2952166"/>
            <a:ext cx="2880000" cy="2880000"/>
          </a:xfrm>
          <a:ln w="38100">
            <a:solidFill>
              <a:srgbClr val="FFFFFF"/>
            </a:solidFill>
          </a:ln>
        </p:spPr>
        <p:txBody>
          <a:bodyPr/>
          <a:lstStyle/>
          <a:p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="" xmlns:a16="http://schemas.microsoft.com/office/drawing/2014/main" id="{B0AC4720-7B75-40C4-BE31-CB8EBA0AAF8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7720" y="1493521"/>
            <a:ext cx="10561319" cy="1127762"/>
          </a:xfrm>
          <a:noFill/>
        </p:spPr>
        <p:txBody>
          <a:bodyPr anchor="t" anchorCtr="1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228600" indent="0" algn="ctr">
              <a:buNone/>
              <a:defRPr sz="2000"/>
            </a:lvl2pPr>
            <a:lvl3pPr marL="457200" indent="0" algn="ctr">
              <a:buNone/>
              <a:defRPr sz="2000"/>
            </a:lvl3pPr>
            <a:lvl4pPr marL="685800" indent="0" algn="ctr">
              <a:buNone/>
              <a:defRPr sz="2000"/>
            </a:lvl4pPr>
            <a:lvl5pPr marL="914400" indent="0" algn="ctr">
              <a:buNone/>
              <a:defRPr sz="20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995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5B1E50CE-2A10-414D-A44D-9CE008E33B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white">
          <a:xfrm>
            <a:off x="0" y="0"/>
            <a:ext cx="12192000" cy="6858000"/>
          </a:xfrm>
          <a:solidFill>
            <a:schemeClr val="tx1"/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2BFBB01-2158-40AB-B652-ED00805909B1}"/>
              </a:ext>
            </a:extLst>
          </p:cNvPr>
          <p:cNvSpPr/>
          <p:nvPr userDrawn="1"/>
        </p:nvSpPr>
        <p:spPr>
          <a:xfrm rot="5400000">
            <a:off x="5657999" y="340659"/>
            <a:ext cx="8640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fld id="{38386F08-408F-4BD2-A5F9-1FF72E18D3C3}" type="datetimeFigureOut">
              <a:rPr lang="en-US" noProof="0" smtClean="0"/>
              <a:pPr/>
              <a:t>10/13/2021</a:t>
            </a:fld>
            <a:endParaRPr lang="en-US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1855" y="6236208"/>
            <a:ext cx="5901189" cy="320040"/>
          </a:xfrm>
        </p:spPr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29A01CDD-F399-4646-90ED-E57A0E609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7748789" y="246231"/>
            <a:ext cx="3787891" cy="957729"/>
          </a:xfrm>
          <a:noFill/>
          <a:ln>
            <a:noFill/>
          </a:ln>
        </p:spPr>
        <p:txBody>
          <a:bodyPr anchor="b" anchorCtr="0">
            <a:normAutofit/>
          </a:bodyPr>
          <a:lstStyle>
            <a:lvl1pPr algn="r">
              <a:defRPr sz="40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C452D643-DA50-4240-9810-A9BBB972882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92439" y="1343510"/>
            <a:ext cx="3383905" cy="4472513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228600" indent="0" algn="r">
              <a:buNone/>
              <a:defRPr sz="2000">
                <a:solidFill>
                  <a:schemeClr val="bg1"/>
                </a:solidFill>
              </a:defRPr>
            </a:lvl2pPr>
            <a:lvl3pPr marL="457200" indent="0" algn="r">
              <a:buNone/>
              <a:defRPr sz="2000">
                <a:solidFill>
                  <a:schemeClr val="bg1"/>
                </a:solidFill>
              </a:defRPr>
            </a:lvl3pPr>
            <a:lvl4pPr marL="685800" indent="0" algn="r">
              <a:buNone/>
              <a:defRPr sz="2000">
                <a:solidFill>
                  <a:schemeClr val="bg1"/>
                </a:solidFill>
              </a:defRPr>
            </a:lvl4pPr>
            <a:lvl5pPr marL="9144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591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883920" y="592183"/>
            <a:ext cx="5750440" cy="1810379"/>
          </a:xfrm>
          <a:noFill/>
          <a:ln>
            <a:noFill/>
          </a:ln>
        </p:spPr>
        <p:txBody>
          <a:bodyPr lIns="0" anchor="t" anchorCtr="0">
            <a:noAutofit/>
          </a:bodyPr>
          <a:lstStyle>
            <a:lvl1pPr marL="0" indent="0" algn="l" defTabSz="0">
              <a:buFont typeface="Arial" panose="020B0604020202020204" pitchFamily="34" charset="0"/>
              <a:buNone/>
              <a:defRPr sz="4000" cap="none" spc="0"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97200" y="0"/>
            <a:ext cx="5700896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 bwMode="white">
          <a:xfrm>
            <a:off x="632071" y="2417802"/>
            <a:ext cx="5297398" cy="3710855"/>
          </a:xfrm>
        </p:spPr>
        <p:txBody>
          <a:bodyPr anchor="t" anchorCtr="1">
            <a:normAutofit/>
          </a:bodyPr>
          <a:lstStyle>
            <a:lvl1pPr marL="285750" indent="-285750" algn="l">
              <a:buClr>
                <a:schemeClr val="bg1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1309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1C226BE6-63BD-4193-A5B9-87DBDF176AB9}"/>
              </a:ext>
            </a:extLst>
          </p:cNvPr>
          <p:cNvSpPr/>
          <p:nvPr userDrawn="1"/>
        </p:nvSpPr>
        <p:spPr>
          <a:xfrm rot="5400000">
            <a:off x="5712000" y="-5718344"/>
            <a:ext cx="756000" cy="122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4175220" y="3508040"/>
            <a:ext cx="3841560" cy="3420000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algn="l">
              <a:defRPr sz="2400" cap="none">
                <a:solidFill>
                  <a:schemeClr val="tx1"/>
                </a:solidFill>
              </a:defRPr>
            </a:lvl1pPr>
          </a:lstStyle>
          <a:p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04860" y="1005840"/>
            <a:ext cx="3497580" cy="5593080"/>
          </a:xfrm>
        </p:spPr>
        <p:txBody>
          <a:bodyPr anchor="t" anchorCtr="0"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8629149" y="6254056"/>
            <a:ext cx="2753746" cy="323968"/>
          </a:xfrm>
        </p:spPr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0175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1566642" y="6233160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A010B646-69BD-42FF-80B8-7A065EA6A284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293917" y="996684"/>
            <a:ext cx="3497580" cy="5593080"/>
          </a:xfrm>
        </p:spPr>
        <p:txBody>
          <a:bodyPr anchor="t" anchorCtr="0"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0544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59962" y="6324918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2" name="Title 11">
            <a:extLst>
              <a:ext uri="{FF2B5EF4-FFF2-40B4-BE49-F238E27FC236}">
                <a16:creationId xmlns="" xmlns:a16="http://schemas.microsoft.com/office/drawing/2014/main" id="{2B21E085-4E62-4EC9-A5F1-16523F1959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6942215" y="426720"/>
            <a:ext cx="4699941" cy="1188720"/>
          </a:xfrm>
          <a:noFill/>
          <a:ln>
            <a:noFill/>
          </a:ln>
        </p:spPr>
        <p:txBody>
          <a:bodyPr/>
          <a:lstStyle>
            <a:lvl1pPr algn="l">
              <a:defRPr cap="none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FFCDFB3A-4CE3-463F-8C40-B15E3F5CFC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48876" y="1818152"/>
            <a:ext cx="4045844" cy="4277848"/>
          </a:xfrm>
          <a:noFill/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228600" indent="0" algn="l">
              <a:buNone/>
              <a:defRPr>
                <a:solidFill>
                  <a:schemeClr val="tx1"/>
                </a:solidFill>
              </a:defRPr>
            </a:lvl2pPr>
            <a:lvl3pPr marL="457200" indent="0" algn="l">
              <a:buNone/>
              <a:defRPr>
                <a:solidFill>
                  <a:schemeClr val="tx1"/>
                </a:solidFill>
              </a:defRPr>
            </a:lvl3pPr>
            <a:lvl4pPr marL="685800" indent="0" algn="l">
              <a:buNone/>
              <a:defRPr>
                <a:solidFill>
                  <a:schemeClr val="tx1"/>
                </a:solidFill>
              </a:defRPr>
            </a:lvl4pPr>
            <a:lvl5pPr marL="914400" indent="0" algn="l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644389" y="6345814"/>
            <a:ext cx="2753746" cy="323968"/>
          </a:xfrm>
        </p:spPr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403848"/>
            <a:ext cx="5901189" cy="320040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7D356109-298D-4C51-9DC7-DC74594DC22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2155" y="396240"/>
            <a:ext cx="5927725" cy="5989638"/>
          </a:xfrm>
          <a:ln w="38100">
            <a:solidFill>
              <a:schemeClr val="accent2"/>
            </a:solidFill>
          </a:ln>
        </p:spPr>
        <p:txBody>
          <a:bodyPr/>
          <a:lstStyle/>
          <a:p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64070FEF-D9D1-45DF-A806-9CA5B8270E72}"/>
              </a:ext>
            </a:extLst>
          </p:cNvPr>
          <p:cNvSpPr/>
          <p:nvPr userDrawn="1"/>
        </p:nvSpPr>
        <p:spPr>
          <a:xfrm>
            <a:off x="-15240" y="-1"/>
            <a:ext cx="365760" cy="68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9" name="Straight Connector 8" descr="decorative element">
            <a:extLst>
              <a:ext uri="{FF2B5EF4-FFF2-40B4-BE49-F238E27FC236}">
                <a16:creationId xmlns="" xmlns:a16="http://schemas.microsoft.com/office/drawing/2014/main" id="{167C85F9-C124-4D12-B4AC-317A35D7151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41749" y="1720670"/>
            <a:ext cx="3780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941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Cap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BDE53EE8-1567-4A1C-B5FB-9243D17B16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6096000" cy="6858000"/>
          </a:xfrm>
          <a:solidFill>
            <a:schemeClr val="tx1">
              <a:lumMod val="50000"/>
              <a:lumOff val="50000"/>
            </a:schemeClr>
          </a:solidFill>
        </p:spPr>
        <p:txBody>
          <a:bodyPr/>
          <a:lstStyle/>
          <a:p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145CB378-10E3-4D4E-82B7-47858EDEE57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62827" y="543339"/>
            <a:ext cx="5040000" cy="5765661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537045" y="6358084"/>
            <a:ext cx="2753746" cy="323968"/>
          </a:xfrm>
        </p:spPr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04361" y="6382908"/>
            <a:ext cx="5901189" cy="320040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74538" y="6337188"/>
            <a:ext cx="365760" cy="365760"/>
          </a:xfrm>
        </p:spPr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AA2BF3C7-5EFF-4508-B560-D9A68D3F72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04361" y="164690"/>
            <a:ext cx="4593772" cy="2624056"/>
          </a:xfrm>
          <a:noFill/>
          <a:ln>
            <a:noFill/>
          </a:ln>
        </p:spPr>
        <p:txBody>
          <a:bodyPr anchor="t" anchorCtr="0">
            <a:noAutofit/>
          </a:bodyPr>
          <a:lstStyle>
            <a:lvl1pPr>
              <a:defRPr sz="4000" cap="none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37D64B51-A9B6-4A76-949F-5769931247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4361" y="3233530"/>
            <a:ext cx="4593771" cy="2902590"/>
          </a:xfrm>
        </p:spPr>
        <p:txBody>
          <a:bodyPr>
            <a:normAutofit/>
          </a:bodyPr>
          <a:lstStyle>
            <a:lvl1pPr marL="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1pPr>
            <a:lvl2pPr marL="22860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2pPr>
            <a:lvl3pPr marL="45720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3pPr>
            <a:lvl4pPr marL="68580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4pPr>
            <a:lvl5pPr marL="914400" indent="0" algn="ctr">
              <a:buClr>
                <a:schemeClr val="bg1"/>
              </a:buClr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0114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712900" y="407684"/>
            <a:ext cx="4910096" cy="2257167"/>
          </a:xfrm>
          <a:noFill/>
          <a:ln>
            <a:noFill/>
          </a:ln>
        </p:spPr>
        <p:txBody>
          <a:bodyPr anchor="ctr" anchorCtr="0">
            <a:normAutofit/>
          </a:bodyPr>
          <a:lstStyle>
            <a:lvl1pPr algn="l">
              <a:defRPr sz="4000">
                <a:solidFill>
                  <a:srgbClr val="262626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 bwMode="white">
          <a:xfrm>
            <a:off x="6780414" y="3019130"/>
            <a:ext cx="4584265" cy="3159033"/>
          </a:xfrm>
        </p:spPr>
        <p:txBody>
          <a:bodyPr anchor="t" anchorCtr="1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1FEC71D9-8368-4022-BA35-B43400F9250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7320" y="407684"/>
            <a:ext cx="5625849" cy="57704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9162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Autofit/>
          </a:bodyPr>
          <a:lstStyle/>
          <a:p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38386F08-408F-4BD2-A5F9-1FF72E18D3C3}" type="datetimeFigureOut">
              <a:rPr lang="en-US" noProof="0" smtClean="0"/>
              <a:t>10/13/2021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42F0A33C-B6D6-454E-A4EA-5198AC78DEE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5314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79" r:id="rId4"/>
    <p:sldLayoutId id="2147483681" r:id="rId5"/>
    <p:sldLayoutId id="2147483690" r:id="rId6"/>
    <p:sldLayoutId id="2147483666" r:id="rId7"/>
    <p:sldLayoutId id="2147483687" r:id="rId8"/>
    <p:sldLayoutId id="2147483680" r:id="rId9"/>
    <p:sldLayoutId id="2147483688" r:id="rId10"/>
    <p:sldLayoutId id="2147483673" r:id="rId11"/>
    <p:sldLayoutId id="2147483692" r:id="rId12"/>
    <p:sldLayoutId id="2147483674" r:id="rId13"/>
    <p:sldLayoutId id="2147483676" r:id="rId14"/>
    <p:sldLayoutId id="2147483677" r:id="rId15"/>
    <p:sldLayoutId id="2147483691" r:id="rId16"/>
    <p:sldLayoutId id="214748368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 cap="none" spc="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maps/d/edit?hl=ru&amp;mid=13a0WEoACHndOEdHczmglgPmNGxccrLEv&amp;ll=54.678165121006195,86.17328499360961&amp;z=1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="" xmlns:a16="http://schemas.microsoft.com/office/drawing/2014/main" id="{3246D675-67E5-4555-A221-CF48521025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="" xmlns:a16="http://schemas.microsoft.com/office/drawing/2014/main" id="{7DCC9775-E9C4-4A98-919A-D7C474DAAF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="" xmlns:a16="http://schemas.microsoft.com/office/drawing/2014/main" id="{175DE801-F024-40F4-9D87-C92972A0A2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="" xmlns:a16="http://schemas.microsoft.com/office/drawing/2014/main" id="{9AA70E4C-E817-4A4E-93CC-9733B4AE5F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W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AAAED02E-72AD-4F9E-B211-47F95715E8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 bwMode="white">
          <a:xfrm>
            <a:off x="9458446" y="482032"/>
            <a:ext cx="2052000" cy="2052000"/>
            <a:chOff x="7452002" y="2805763"/>
            <a:chExt cx="3388474" cy="3388474"/>
          </a:xfrm>
        </p:grpSpPr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2D599C9-C2A3-48CB-9D9A-7AE27BA0F27A}"/>
                </a:ext>
              </a:extLst>
            </p:cNvPr>
            <p:cNvCxnSpPr>
              <a:cxnSpLocks/>
            </p:cNvCxnSpPr>
            <p:nvPr userDrawn="1"/>
          </p:nvCxnSpPr>
          <p:spPr bwMode="white">
            <a:xfrm rot="2700000" flipH="1">
              <a:off x="7452000" y="4500000"/>
              <a:ext cx="338847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C1690C3C-C7B5-4535-A5D6-22DBC5630FA8}"/>
                </a:ext>
              </a:extLst>
            </p:cNvPr>
            <p:cNvCxnSpPr>
              <a:cxnSpLocks/>
            </p:cNvCxnSpPr>
            <p:nvPr userDrawn="1"/>
          </p:nvCxnSpPr>
          <p:spPr bwMode="white">
            <a:xfrm rot="18900000">
              <a:off x="7452002" y="4500000"/>
              <a:ext cx="338847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7EF755C8-D22F-4585-A846-467B938E12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345198" y="3078340"/>
            <a:ext cx="3708000" cy="3982873"/>
          </a:xfrm>
          <a:prstGeom prst="rect">
            <a:avLst/>
          </a:prstGeom>
          <a:noFill/>
          <a:ln w="3175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6" name="Picture 2" descr="C:\Users\Compic\Desktop\12103424010701355_45d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98"/>
            <a:ext cx="12192000" cy="6867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73785415-E552-4742-B0A5-FC1ECF293E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409014"/>
            <a:ext cx="5715000" cy="2648692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Subtitle 37">
            <a:extLst>
              <a:ext uri="{FF2B5EF4-FFF2-40B4-BE49-F238E27FC236}">
                <a16:creationId xmlns="" xmlns:a16="http://schemas.microsoft.com/office/drawing/2014/main" id="{6ED6B106-CA53-428B-8BF0-1BC5768C05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552306"/>
            <a:ext cx="5582652" cy="150234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Руководитель проекта: </a:t>
            </a:r>
            <a:r>
              <a:rPr lang="ru-RU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Лазеева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Н.В., </a:t>
            </a:r>
          </a:p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учитель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английского языка, кандидат филологических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наук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itle 36">
            <a:extLst>
              <a:ext uri="{FF2B5EF4-FFF2-40B4-BE49-F238E27FC236}">
                <a16:creationId xmlns="" xmlns:a16="http://schemas.microsoft.com/office/drawing/2014/main" id="{1C44CABD-3945-420B-A1E8-0D3E5F523E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3291853"/>
            <a:ext cx="5715000" cy="115677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Виртуальная экскурсия по городу Ленинску-Кузнецкому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AB7897E6-775C-4603-8153-D078160E1E3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381500" y="4448629"/>
            <a:ext cx="295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Users\Compic\Desktop\герб Л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10" y="123208"/>
            <a:ext cx="833713" cy="1031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Compic\Desktop\unname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179" y="204662"/>
            <a:ext cx="1242691" cy="86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34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888449-0EF0-4A86-8913-1438ECD7B4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Gray">
          <a:xfrm>
            <a:off x="0" y="0"/>
            <a:ext cx="6642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F395D630-55BC-4974-AEB4-5C5BCB922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640" y="742736"/>
            <a:ext cx="5089949" cy="1133565"/>
          </a:xfrm>
        </p:spPr>
        <p:txBody>
          <a:bodyPr/>
          <a:lstStyle/>
          <a:p>
            <a:r>
              <a:rPr lang="ru-RU" sz="2000" b="1" dirty="0"/>
              <a:t>М</a:t>
            </a:r>
            <a:r>
              <a:rPr lang="ru-RU" sz="2000" b="1" dirty="0" smtClean="0"/>
              <a:t>аршрут «</a:t>
            </a:r>
            <a:r>
              <a:rPr lang="ru-RU" sz="2000" b="1" dirty="0"/>
              <a:t>Культурное наследие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</a:t>
            </a:r>
            <a:r>
              <a:rPr lang="ru-RU" sz="2000" b="1" dirty="0"/>
              <a:t>. Ленинска-Кузнецкого</a:t>
            </a:r>
            <a:r>
              <a:rPr lang="ru-RU" sz="2000" b="1" dirty="0" smtClean="0"/>
              <a:t>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="" xmlns:a16="http://schemas.microsoft.com/office/drawing/2014/main" id="{D621B9DA-9580-4E28-B854-4EC2C7B50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586" y="2268187"/>
            <a:ext cx="4593771" cy="391885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данный маршрут входит посещение городских музеев: Ленинск-Кузнецкий краеведческий музей, </a:t>
            </a:r>
            <a:endParaRPr lang="ru-RU" dirty="0" smtClean="0"/>
          </a:p>
          <a:p>
            <a:r>
              <a:rPr lang="ru-RU" dirty="0" smtClean="0"/>
              <a:t>Музей </a:t>
            </a:r>
            <a:r>
              <a:rPr lang="ru-RU" dirty="0"/>
              <a:t>шахтёрской славы </a:t>
            </a:r>
            <a:r>
              <a:rPr lang="ru-RU" dirty="0" err="1"/>
              <a:t>Кольчугинского</a:t>
            </a:r>
            <a:r>
              <a:rPr lang="ru-RU" dirty="0"/>
              <a:t> рудника, </a:t>
            </a:r>
            <a:endParaRPr lang="ru-RU" dirty="0" smtClean="0"/>
          </a:p>
          <a:p>
            <a:r>
              <a:rPr lang="ru-RU" dirty="0" smtClean="0"/>
              <a:t>Музей </a:t>
            </a:r>
            <a:r>
              <a:rPr lang="ru-RU" dirty="0"/>
              <a:t>пожарной охраны, </a:t>
            </a:r>
            <a:r>
              <a:rPr lang="ru-RU" dirty="0" smtClean="0"/>
              <a:t>Татарский </a:t>
            </a:r>
            <a:r>
              <a:rPr lang="ru-RU" dirty="0"/>
              <a:t>историко-культурный центр (Мусульманский музей); выставочных залов: Выставочный зал г. Ленинска-Кузнецкого; кинотеатров, а также дворцов культуры и искусства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3" name="Picture Placeholder 22" descr="Brooklyn Bridge">
            <a:extLst>
              <a:ext uri="{FF2B5EF4-FFF2-40B4-BE49-F238E27FC236}">
                <a16:creationId xmlns="" xmlns:a16="http://schemas.microsoft.com/office/drawing/2014/main" id="{9F62E437-1921-444C-A219-141AB723B5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5" r="115"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2E115EA-1F1C-4B95-AB2B-A6FAF6A149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501640" y="593217"/>
            <a:ext cx="5044917" cy="5777042"/>
            <a:chOff x="-13995491" y="945960"/>
            <a:chExt cx="25440731" cy="52200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84D16DA6-5FB9-4A1C-91C1-DCB551C572D0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EE3D6A7-BDAE-46F3-A0AC-6FFBDB8BCE5E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FDA729FD-538C-4F70-AD7C-C5B181386F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9155088-A385-4898-BF3A-E8A973106C3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6672" y="600914"/>
            <a:ext cx="5044917" cy="5777043"/>
            <a:chOff x="-13995491" y="957935"/>
            <a:chExt cx="25440731" cy="52200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C156646E-1B93-4BAA-AEB7-D2B7C87B99F8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811E80F9-2AB1-47E1-AFB6-941CB5BB67F1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7A9E40C-636F-4F04-A37B-C706AFD2087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90" y="3567935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9169" y="2006637"/>
            <a:ext cx="451917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3" b="78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0138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888449-0EF0-4A86-8913-1438ECD7B4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Gray">
          <a:xfrm>
            <a:off x="0" y="0"/>
            <a:ext cx="6642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F395D630-55BC-4974-AEB4-5C5BCB922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640" y="742736"/>
            <a:ext cx="5089949" cy="1014812"/>
          </a:xfrm>
        </p:spPr>
        <p:txBody>
          <a:bodyPr/>
          <a:lstStyle/>
          <a:p>
            <a:r>
              <a:rPr lang="ru-RU" sz="2000" b="1" dirty="0"/>
              <a:t>Маршрут «Православные места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</a:t>
            </a:r>
            <a:r>
              <a:rPr lang="ru-RU" sz="2000" b="1" dirty="0"/>
              <a:t>. </a:t>
            </a:r>
            <a:r>
              <a:rPr lang="ru-RU" sz="2000" b="1" dirty="0" smtClean="0"/>
              <a:t>Ленинска-Кузнецкого»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="" xmlns:a16="http://schemas.microsoft.com/office/drawing/2014/main" id="{D621B9DA-9580-4E28-B854-4EC2C7B50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586" y="2268187"/>
            <a:ext cx="4593771" cy="3918857"/>
          </a:xfrm>
        </p:spPr>
        <p:txBody>
          <a:bodyPr>
            <a:normAutofit fontScale="92500"/>
          </a:bodyPr>
          <a:lstStyle/>
          <a:p>
            <a:r>
              <a:rPr lang="ru-RU" dirty="0"/>
              <a:t>Данный маршрут будет интересен верующим людям, предпочитающим совершать путешествия с целью поклонения географическим местностям и реликвиям, имеющим сакральное значение в православии. Маршрут предполагает посещение церквей, храмов, часовен и монастырей г. Ленинска-Кузнецкого.</a:t>
            </a:r>
          </a:p>
          <a:p>
            <a:endParaRPr lang="ru-RU" dirty="0"/>
          </a:p>
        </p:txBody>
      </p:sp>
      <p:pic>
        <p:nvPicPr>
          <p:cNvPr id="23" name="Picture Placeholder 22" descr="Brooklyn Bridge">
            <a:extLst>
              <a:ext uri="{FF2B5EF4-FFF2-40B4-BE49-F238E27FC236}">
                <a16:creationId xmlns="" xmlns:a16="http://schemas.microsoft.com/office/drawing/2014/main" id="{9F62E437-1921-444C-A219-141AB723B5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5" r="115"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2E115EA-1F1C-4B95-AB2B-A6FAF6A149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501640" y="593217"/>
            <a:ext cx="5044917" cy="5777042"/>
            <a:chOff x="-13995491" y="945960"/>
            <a:chExt cx="25440731" cy="52200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84D16DA6-5FB9-4A1C-91C1-DCB551C572D0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EE3D6A7-BDAE-46F3-A0AC-6FFBDB8BCE5E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FDA729FD-538C-4F70-AD7C-C5B181386F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9155088-A385-4898-BF3A-E8A973106C3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6672" y="600914"/>
            <a:ext cx="5044917" cy="5777043"/>
            <a:chOff x="-13995491" y="957935"/>
            <a:chExt cx="25440731" cy="52200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C156646E-1B93-4BAA-AEB7-D2B7C87B99F8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811E80F9-2AB1-47E1-AFB6-941CB5BB67F1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7A9E40C-636F-4F04-A37B-C706AFD2087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90" y="3567935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9169" y="1899759"/>
            <a:ext cx="451917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9" b="78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9117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888449-0EF0-4A86-8913-1438ECD7B4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Gray">
          <a:xfrm>
            <a:off x="0" y="0"/>
            <a:ext cx="6642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F395D630-55BC-4974-AEB4-5C5BCB922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640" y="742735"/>
            <a:ext cx="5089949" cy="1252319"/>
          </a:xfrm>
        </p:spPr>
        <p:txBody>
          <a:bodyPr/>
          <a:lstStyle/>
          <a:p>
            <a:r>
              <a:rPr lang="ru-RU" sz="2400" b="1" dirty="0"/>
              <a:t>Маршрут </a:t>
            </a:r>
            <a:r>
              <a:rPr lang="ru-RU" sz="2400" b="1" dirty="0" smtClean="0"/>
              <a:t>«Угольная промышленность </a:t>
            </a:r>
            <a:br>
              <a:rPr lang="ru-RU" sz="2400" b="1" dirty="0" smtClean="0"/>
            </a:br>
            <a:r>
              <a:rPr lang="ru-RU" sz="2400" b="1" dirty="0" smtClean="0"/>
              <a:t>г</a:t>
            </a:r>
            <a:r>
              <a:rPr lang="ru-RU" sz="2400" b="1" dirty="0"/>
              <a:t>. </a:t>
            </a:r>
            <a:r>
              <a:rPr lang="ru-RU" sz="2400" b="1" dirty="0" smtClean="0"/>
              <a:t>Ленинска-Кузнецкого»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="" xmlns:a16="http://schemas.microsoft.com/office/drawing/2014/main" id="{D621B9DA-9580-4E28-B854-4EC2C7B50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586" y="2268187"/>
            <a:ext cx="4593771" cy="3918857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Предполагает </a:t>
            </a:r>
            <a:r>
              <a:rPr lang="ru-RU" dirty="0"/>
              <a:t>знакомство с шахтами, расположенными в городе Ленинске-Кузнецком, а также с сервисными предприятиями, обслуживающими шахты нашего города и Кузбасса в целом.</a:t>
            </a:r>
          </a:p>
          <a:p>
            <a:endParaRPr lang="ru-RU" dirty="0"/>
          </a:p>
        </p:txBody>
      </p:sp>
      <p:pic>
        <p:nvPicPr>
          <p:cNvPr id="23" name="Picture Placeholder 22" descr="Brooklyn Bridge">
            <a:extLst>
              <a:ext uri="{FF2B5EF4-FFF2-40B4-BE49-F238E27FC236}">
                <a16:creationId xmlns="" xmlns:a16="http://schemas.microsoft.com/office/drawing/2014/main" id="{9F62E437-1921-444C-A219-141AB723B5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5" r="115"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2E115EA-1F1C-4B95-AB2B-A6FAF6A149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501640" y="593217"/>
            <a:ext cx="5044917" cy="5777042"/>
            <a:chOff x="-13995491" y="945960"/>
            <a:chExt cx="25440731" cy="52200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84D16DA6-5FB9-4A1C-91C1-DCB551C572D0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EE3D6A7-BDAE-46F3-A0AC-6FFBDB8BCE5E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FDA729FD-538C-4F70-AD7C-C5B181386F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9155088-A385-4898-BF3A-E8A973106C3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6672" y="600914"/>
            <a:ext cx="5044917" cy="5777043"/>
            <a:chOff x="-13995491" y="957935"/>
            <a:chExt cx="25440731" cy="52200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C156646E-1B93-4BAA-AEB7-D2B7C87B99F8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811E80F9-2AB1-47E1-AFB6-941CB5BB67F1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7A9E40C-636F-4F04-A37B-C706AFD2087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90" y="3567935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64884" y="2113515"/>
            <a:ext cx="451917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2" name="Рисунок 31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r="203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701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888449-0EF0-4A86-8913-1438ECD7B4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Gray">
          <a:xfrm>
            <a:off x="0" y="0"/>
            <a:ext cx="6642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F395D630-55BC-4974-AEB4-5C5BCB922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640" y="742735"/>
            <a:ext cx="5089949" cy="1252319"/>
          </a:xfrm>
        </p:spPr>
        <p:txBody>
          <a:bodyPr/>
          <a:lstStyle/>
          <a:p>
            <a:r>
              <a:rPr lang="ru-RU" sz="2400" b="1" dirty="0"/>
              <a:t>Маршрут </a:t>
            </a:r>
            <a:r>
              <a:rPr lang="ru-RU" sz="2400" b="1" dirty="0" smtClean="0"/>
              <a:t>«Образование в</a:t>
            </a:r>
            <a:br>
              <a:rPr lang="ru-RU" sz="2400" b="1" dirty="0" smtClean="0"/>
            </a:br>
            <a:r>
              <a:rPr lang="ru-RU" sz="2400" b="1" dirty="0" smtClean="0"/>
              <a:t>г</a:t>
            </a:r>
            <a:r>
              <a:rPr lang="ru-RU" sz="2400" b="1" dirty="0"/>
              <a:t>. </a:t>
            </a:r>
            <a:r>
              <a:rPr lang="ru-RU" sz="2400" b="1" dirty="0" smtClean="0"/>
              <a:t>Ленинске-Кузнецком»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="" xmlns:a16="http://schemas.microsoft.com/office/drawing/2014/main" id="{D621B9DA-9580-4E28-B854-4EC2C7B50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586" y="2268187"/>
            <a:ext cx="4593771" cy="3918857"/>
          </a:xfrm>
        </p:spPr>
        <p:txBody>
          <a:bodyPr>
            <a:normAutofit/>
          </a:bodyPr>
          <a:lstStyle/>
          <a:p>
            <a:r>
              <a:rPr lang="ru-RU" dirty="0" smtClean="0"/>
              <a:t>Включает </a:t>
            </a:r>
            <a:r>
              <a:rPr lang="ru-RU" dirty="0"/>
              <a:t>посещение как основных образовательных учреждений города (школ, гимназий, лицеев, техникумов), так и учреждений дополнительного образования (музыкальная школа, художественная школа, школа искусств).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3" name="Picture Placeholder 22" descr="Brooklyn Bridge">
            <a:extLst>
              <a:ext uri="{FF2B5EF4-FFF2-40B4-BE49-F238E27FC236}">
                <a16:creationId xmlns="" xmlns:a16="http://schemas.microsoft.com/office/drawing/2014/main" id="{9F62E437-1921-444C-A219-141AB723B5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5" r="115"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2E115EA-1F1C-4B95-AB2B-A6FAF6A149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501640" y="593217"/>
            <a:ext cx="5044917" cy="5777042"/>
            <a:chOff x="-13995491" y="945960"/>
            <a:chExt cx="25440731" cy="52200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84D16DA6-5FB9-4A1C-91C1-DCB551C572D0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EE3D6A7-BDAE-46F3-A0AC-6FFBDB8BCE5E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FDA729FD-538C-4F70-AD7C-C5B181386F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9155088-A385-4898-BF3A-E8A973106C3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6672" y="600914"/>
            <a:ext cx="5044917" cy="5777043"/>
            <a:chOff x="-13995491" y="957935"/>
            <a:chExt cx="25440731" cy="52200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C156646E-1B93-4BAA-AEB7-D2B7C87B99F8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811E80F9-2AB1-47E1-AFB6-941CB5BB67F1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7A9E40C-636F-4F04-A37B-C706AFD2087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90" y="3567935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64884" y="2113515"/>
            <a:ext cx="451917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2" name="Рисунок 21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9" r="203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6266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888449-0EF0-4A86-8913-1438ECD7B4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Gray">
          <a:xfrm>
            <a:off x="0" y="0"/>
            <a:ext cx="6642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F395D630-55BC-4974-AEB4-5C5BCB922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10" y="742735"/>
            <a:ext cx="5379522" cy="1252319"/>
          </a:xfrm>
        </p:spPr>
        <p:txBody>
          <a:bodyPr/>
          <a:lstStyle/>
          <a:p>
            <a:r>
              <a:rPr lang="ru-RU" sz="2400" b="1" dirty="0"/>
              <a:t>Маршрут </a:t>
            </a:r>
            <a:r>
              <a:rPr lang="ru-RU" sz="2400" b="1" dirty="0" smtClean="0"/>
              <a:t>«Здравоохранение в</a:t>
            </a:r>
            <a:br>
              <a:rPr lang="ru-RU" sz="2400" b="1" dirty="0" smtClean="0"/>
            </a:br>
            <a:r>
              <a:rPr lang="ru-RU" sz="2400" b="1" dirty="0" smtClean="0"/>
              <a:t>г</a:t>
            </a:r>
            <a:r>
              <a:rPr lang="ru-RU" sz="2400" b="1" dirty="0"/>
              <a:t>. </a:t>
            </a:r>
            <a:r>
              <a:rPr lang="ru-RU" sz="2400" b="1" dirty="0" smtClean="0"/>
              <a:t>Ленинске-Кузнецком»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="" xmlns:a16="http://schemas.microsoft.com/office/drawing/2014/main" id="{D621B9DA-9580-4E28-B854-4EC2C7B50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586" y="2268187"/>
            <a:ext cx="4593771" cy="3918857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Предполагает </a:t>
            </a:r>
            <a:r>
              <a:rPr lang="ru-RU" dirty="0"/>
              <a:t>знакомство с государственными медицинскими учреждениями города.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3" name="Picture Placeholder 22" descr="Brooklyn Bridge">
            <a:extLst>
              <a:ext uri="{FF2B5EF4-FFF2-40B4-BE49-F238E27FC236}">
                <a16:creationId xmlns="" xmlns:a16="http://schemas.microsoft.com/office/drawing/2014/main" id="{9F62E437-1921-444C-A219-141AB723B5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5" r="115"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2E115EA-1F1C-4B95-AB2B-A6FAF6A149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501640" y="593217"/>
            <a:ext cx="5044917" cy="5777042"/>
            <a:chOff x="-13995491" y="945960"/>
            <a:chExt cx="25440731" cy="52200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84D16DA6-5FB9-4A1C-91C1-DCB551C572D0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EE3D6A7-BDAE-46F3-A0AC-6FFBDB8BCE5E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FDA729FD-538C-4F70-AD7C-C5B181386F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9155088-A385-4898-BF3A-E8A973106C3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6672" y="600914"/>
            <a:ext cx="5044917" cy="5777043"/>
            <a:chOff x="-13995491" y="957935"/>
            <a:chExt cx="25440731" cy="52200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C156646E-1B93-4BAA-AEB7-D2B7C87B99F8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811E80F9-2AB1-47E1-AFB6-941CB5BB67F1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7A9E40C-636F-4F04-A37B-C706AFD2087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90" y="3567935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64884" y="2113515"/>
            <a:ext cx="451917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9482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Compic\Desktop\Проект Экскурсия по Ленинску-Кузнецкому\Фото Парки, скверы, аллеи\площадь мазикина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8" r="22809"/>
          <a:stretch/>
        </p:blipFill>
        <p:spPr bwMode="auto">
          <a:xfrm>
            <a:off x="3946218" y="496594"/>
            <a:ext cx="4245917" cy="536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8705588-E2BC-4E36-A99E-9B19942BFE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496615" y="4711984"/>
            <a:ext cx="3145121" cy="1926322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3B6E93-870A-47FD-871A-60D186B2A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0365" y="4454301"/>
            <a:ext cx="3097621" cy="244168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200" b="1" dirty="0" smtClean="0"/>
              <a:t>Целевая аудитория</a:t>
            </a:r>
            <a:endParaRPr lang="en-US" sz="3200" b="1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DF07F4A7-B79A-4E16-A73A-E30B7C64B324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AutoNum type="arabicParenR"/>
              <a:tabLst>
                <a:tab pos="355600" algn="l"/>
              </a:tabLst>
            </a:pPr>
            <a:r>
              <a:rPr lang="ru-RU" dirty="0" smtClean="0"/>
              <a:t>граждане </a:t>
            </a:r>
            <a:r>
              <a:rPr lang="ru-RU" dirty="0"/>
              <a:t>Российской Федерации, интересующиеся культурным наследием небольших сибирских </a:t>
            </a:r>
            <a:r>
              <a:rPr lang="ru-RU" dirty="0" smtClean="0"/>
              <a:t>городков;</a:t>
            </a:r>
          </a:p>
          <a:p>
            <a:pPr marL="457200" indent="-457200">
              <a:buAutoNum type="arabicParenR"/>
              <a:tabLst>
                <a:tab pos="355600" algn="l"/>
              </a:tabLst>
            </a:pPr>
            <a:r>
              <a:rPr lang="ru-RU" dirty="0" smtClean="0"/>
              <a:t>иностранные </a:t>
            </a:r>
            <a:r>
              <a:rPr lang="ru-RU" dirty="0"/>
              <a:t>граждане, интересующиеся историей и культурой </a:t>
            </a:r>
            <a:r>
              <a:rPr lang="ru-RU" dirty="0" smtClean="0"/>
              <a:t>России;</a:t>
            </a:r>
          </a:p>
          <a:p>
            <a:pPr marL="457200" indent="-457200">
              <a:buAutoNum type="arabicParenR"/>
              <a:tabLst>
                <a:tab pos="355600" algn="l"/>
              </a:tabLst>
            </a:pPr>
            <a:r>
              <a:rPr lang="ru-RU" dirty="0" smtClean="0"/>
              <a:t>специалисты-историки</a:t>
            </a:r>
            <a:r>
              <a:rPr lang="ru-RU" dirty="0"/>
              <a:t>, </a:t>
            </a:r>
            <a:r>
              <a:rPr lang="ru-RU" dirty="0" smtClean="0"/>
              <a:t>краеведы;</a:t>
            </a:r>
          </a:p>
          <a:p>
            <a:pPr marL="457200" indent="-457200">
              <a:buAutoNum type="arabicParenR"/>
              <a:tabLst>
                <a:tab pos="355600" algn="l"/>
              </a:tabLst>
            </a:pPr>
            <a:r>
              <a:rPr lang="ru-RU" dirty="0" smtClean="0"/>
              <a:t>работники </a:t>
            </a:r>
            <a:r>
              <a:rPr lang="ru-RU" dirty="0"/>
              <a:t>культуры: музейной сферы, искусствоведы и др.;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="" xmlns:a16="http://schemas.microsoft.com/office/drawing/2014/main" id="{3B6260BF-B12E-43D7-873E-A093915B37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00853" y="985762"/>
            <a:ext cx="3891147" cy="5593080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arenR" startAt="5"/>
            </a:pPr>
            <a:r>
              <a:rPr lang="ru-RU" dirty="0" smtClean="0"/>
              <a:t>верующие, занимающиеся </a:t>
            </a:r>
            <a:r>
              <a:rPr lang="ru-RU" dirty="0"/>
              <a:t>паломничеством по православным святым </a:t>
            </a:r>
            <a:r>
              <a:rPr lang="ru-RU" dirty="0" smtClean="0"/>
              <a:t>местам;</a:t>
            </a:r>
          </a:p>
          <a:p>
            <a:pPr marL="457200" indent="-457200">
              <a:buAutoNum type="arabicParenR" startAt="5"/>
            </a:pPr>
            <a:r>
              <a:rPr lang="ru-RU" dirty="0" smtClean="0"/>
              <a:t>спортсмены;</a:t>
            </a:r>
          </a:p>
          <a:p>
            <a:pPr marL="457200" indent="-457200">
              <a:buAutoNum type="arabicParenR" startAt="5"/>
            </a:pPr>
            <a:r>
              <a:rPr lang="ru-RU" dirty="0" smtClean="0"/>
              <a:t>предприниматели</a:t>
            </a:r>
            <a:r>
              <a:rPr lang="ru-RU" dirty="0"/>
              <a:t>, промышленники, интересующиеся вопросами </a:t>
            </a:r>
            <a:r>
              <a:rPr lang="ru-RU" dirty="0" smtClean="0"/>
              <a:t>угольной промышленности;</a:t>
            </a:r>
          </a:p>
          <a:p>
            <a:pPr marL="457200" indent="-457200">
              <a:buAutoNum type="arabicParenR" startAt="5"/>
            </a:pPr>
            <a:r>
              <a:rPr lang="ru-RU" dirty="0" smtClean="0"/>
              <a:t>учителя </a:t>
            </a:r>
            <a:r>
              <a:rPr lang="ru-RU" dirty="0"/>
              <a:t>истории, географии, английского языка, МХК и др</a:t>
            </a:r>
            <a:r>
              <a:rPr lang="ru-RU" dirty="0" smtClean="0"/>
              <a:t>.;</a:t>
            </a:r>
          </a:p>
          <a:p>
            <a:pPr marL="457200" indent="-457200">
              <a:buAutoNum type="arabicParenR" startAt="5"/>
            </a:pPr>
            <a:r>
              <a:rPr lang="ru-RU" dirty="0" smtClean="0"/>
              <a:t>обучающиеся </a:t>
            </a:r>
            <a:r>
              <a:rPr lang="ru-RU" dirty="0"/>
              <a:t>школ, гимназий, лицеев и студенты колледжей, </a:t>
            </a:r>
            <a:r>
              <a:rPr lang="ru-RU" dirty="0" smtClean="0"/>
              <a:t>вузов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87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окументы\Фото г. Ленинска-Кузнецкого\194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4" r="19258"/>
          <a:stretch/>
        </p:blipFill>
        <p:spPr bwMode="auto">
          <a:xfrm>
            <a:off x="3800327" y="421574"/>
            <a:ext cx="4536149" cy="643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58705588-E2BC-4E36-A99E-9B19942BFE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496615" y="4860426"/>
            <a:ext cx="3145121" cy="1926322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3B6E93-870A-47FD-871A-60D186B2A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6126" y="4454301"/>
            <a:ext cx="3246097" cy="244168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200" b="1" dirty="0" smtClean="0"/>
              <a:t>Перспективы развития проекта</a:t>
            </a:r>
            <a:endParaRPr lang="en-US" sz="3200" b="1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DF07F4A7-B79A-4E16-A73A-E30B7C64B324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arenR"/>
              <a:tabLst>
                <a:tab pos="355600" algn="l"/>
              </a:tabLst>
            </a:pPr>
            <a:r>
              <a:rPr lang="ru-RU" dirty="0"/>
              <a:t>н</a:t>
            </a:r>
            <a:r>
              <a:rPr lang="ru-RU" dirty="0" smtClean="0"/>
              <a:t>овые объекты на карте;</a:t>
            </a:r>
          </a:p>
          <a:p>
            <a:pPr marL="457200" indent="-457200">
              <a:buAutoNum type="arabicParenR"/>
              <a:tabLst>
                <a:tab pos="355600" algn="l"/>
              </a:tabLst>
            </a:pPr>
            <a:r>
              <a:rPr lang="ru-RU" dirty="0"/>
              <a:t>п</a:t>
            </a:r>
            <a:r>
              <a:rPr lang="ru-RU" dirty="0" smtClean="0"/>
              <a:t>ополнение информации об имеющихся объектах;</a:t>
            </a:r>
          </a:p>
          <a:p>
            <a:pPr marL="457200" indent="-457200">
              <a:buAutoNum type="arabicParenR"/>
              <a:tabLst>
                <a:tab pos="355600" algn="l"/>
              </a:tabLst>
            </a:pPr>
            <a:r>
              <a:rPr lang="ru-RU" dirty="0"/>
              <a:t>п</a:t>
            </a:r>
            <a:r>
              <a:rPr lang="ru-RU" dirty="0" smtClean="0"/>
              <a:t>еревод на другие иностранные языки;</a:t>
            </a:r>
          </a:p>
          <a:p>
            <a:pPr marL="457200" indent="-457200">
              <a:buAutoNum type="arabicParenR"/>
              <a:tabLst>
                <a:tab pos="355600" algn="l"/>
              </a:tabLst>
            </a:pPr>
            <a:r>
              <a:rPr lang="ru-RU" dirty="0"/>
              <a:t>с</a:t>
            </a:r>
            <a:r>
              <a:rPr lang="ru-RU" dirty="0" smtClean="0"/>
              <a:t>оздание видеофильмов, аудиогидов;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="" xmlns:a16="http://schemas.microsoft.com/office/drawing/2014/main" id="{3B6260BF-B12E-43D7-873E-A093915B37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72106" y="1045226"/>
            <a:ext cx="3526970" cy="5593080"/>
          </a:xfrm>
        </p:spPr>
        <p:txBody>
          <a:bodyPr>
            <a:normAutofit/>
          </a:bodyPr>
          <a:lstStyle/>
          <a:p>
            <a:pPr marL="457200" indent="-457200">
              <a:buAutoNum type="arabicParenR" startAt="5"/>
            </a:pPr>
            <a:r>
              <a:rPr lang="ru-RU" dirty="0"/>
              <a:t>в</a:t>
            </a:r>
            <a:r>
              <a:rPr lang="ru-RU" dirty="0" smtClean="0"/>
              <a:t>ерсия </a:t>
            </a:r>
            <a:r>
              <a:rPr lang="en-US" dirty="0" smtClean="0"/>
              <a:t>Google </a:t>
            </a:r>
            <a:r>
              <a:rPr lang="ru-RU" dirty="0" smtClean="0"/>
              <a:t>карты для слабовидящих;</a:t>
            </a:r>
          </a:p>
          <a:p>
            <a:pPr marL="457200" indent="-457200">
              <a:buAutoNum type="arabicParenR" startAt="5"/>
            </a:pPr>
            <a:r>
              <a:rPr lang="ru-RU" dirty="0"/>
              <a:t>р</a:t>
            </a:r>
            <a:r>
              <a:rPr lang="ru-RU" dirty="0" smtClean="0"/>
              <a:t>еклама и продвижение проекта;</a:t>
            </a:r>
          </a:p>
          <a:p>
            <a:pPr marL="457200" indent="-457200">
              <a:buAutoNum type="arabicParenR" startAt="5"/>
            </a:pPr>
            <a:r>
              <a:rPr lang="ru-RU" dirty="0"/>
              <a:t>р</a:t>
            </a:r>
            <a:r>
              <a:rPr lang="ru-RU" dirty="0" smtClean="0"/>
              <a:t>азработка и проведение </a:t>
            </a:r>
            <a:r>
              <a:rPr lang="ru-RU" dirty="0" err="1" smtClean="0"/>
              <a:t>квестов</a:t>
            </a:r>
            <a:r>
              <a:rPr lang="ru-RU" dirty="0" smtClean="0"/>
              <a:t> и интерактивных прогулок по г. Ленинску-Кузнецкому.</a:t>
            </a:r>
          </a:p>
          <a:p>
            <a:pPr marL="457200" indent="-457200">
              <a:buAutoNum type="arabicParenR" startAt="5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49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кументы\Фото г. Ленинска-Кузнецкого\1443339159_336826_1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0ECD7DE-6ECE-44C1-B0B1-B3686956247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">
          <a:xfrm>
            <a:off x="3392730" y="1450109"/>
            <a:ext cx="5406538" cy="3395023"/>
          </a:xfrm>
          <a:prstGeom prst="rect">
            <a:avLst/>
          </a:prstGeom>
          <a:solidFill>
            <a:schemeClr val="tx1">
              <a:lumMod val="85000"/>
              <a:lumOff val="15000"/>
              <a:alpha val="5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DFFFCD-801A-478E-9627-5836490CE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457" y="2248097"/>
            <a:ext cx="4703084" cy="118872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</a:rPr>
              <a:t>Благодарим за внимание!</a:t>
            </a:r>
            <a:endParaRPr lang="en-US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052DC118-2E25-449E-B08F-DC7B604FFE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863999" y="3927460"/>
            <a:ext cx="446400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0E90DB81-F779-42BC-9736-F4BD7E268D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black">
          <a:xfrm>
            <a:off x="3306318" y="1353785"/>
            <a:ext cx="5579361" cy="3491347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6B2E2FBC-3A83-4C18-9BA9-D8E72AF5AB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black">
          <a:xfrm>
            <a:off x="3219754" y="1271374"/>
            <a:ext cx="5752488" cy="3668761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94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4425" y="1031931"/>
            <a:ext cx="7968343" cy="963167"/>
          </a:xfrm>
        </p:spPr>
        <p:txBody>
          <a:bodyPr>
            <a:noAutofit/>
          </a:bodyPr>
          <a:lstStyle/>
          <a:p>
            <a:pPr algn="ctr">
              <a:spcBef>
                <a:spcPts val="4200"/>
              </a:spcBef>
              <a:spcAft>
                <a:spcPts val="3000"/>
              </a:spcAft>
            </a:pPr>
            <a:r>
              <a:rPr lang="ru-RU" sz="2400" b="1" dirty="0"/>
              <a:t>Городу Ленинску-Кузнецкому </a:t>
            </a:r>
            <a:r>
              <a:rPr lang="ru-RU" sz="2400" b="1" dirty="0" smtClean="0"/>
              <a:t>посвящается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2000" dirty="0" smtClean="0">
                <a:solidFill>
                  <a:srgbClr val="545454">
                    <a:lumMod val="50000"/>
                  </a:srgbClr>
                </a:solidFill>
              </a:rPr>
              <a:t>Автор</a:t>
            </a:r>
            <a:r>
              <a:rPr lang="ru-RU" sz="2000" dirty="0">
                <a:solidFill>
                  <a:srgbClr val="545454">
                    <a:lumMod val="50000"/>
                  </a:srgbClr>
                </a:solidFill>
              </a:rPr>
              <a:t>: Наталья Привалова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en-US" sz="36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638" y="2146970"/>
            <a:ext cx="10828422" cy="4044390"/>
          </a:xfrm>
        </p:spPr>
        <p:txBody>
          <a:bodyPr spcCol="36000">
            <a:noAutofit/>
          </a:bodyPr>
          <a:lstStyle/>
          <a:p>
            <a:pPr marL="0" indent="0">
              <a:buNone/>
            </a:pPr>
            <a:r>
              <a:rPr lang="ru-RU" sz="2000" dirty="0"/>
              <a:t>Я люблю этот город неброский,</a:t>
            </a:r>
          </a:p>
          <a:p>
            <a:pPr marL="0" indent="0">
              <a:buNone/>
            </a:pPr>
            <a:r>
              <a:rPr lang="ru-RU" sz="2000" dirty="0"/>
              <a:t>Говорю от души, не тая,</a:t>
            </a:r>
          </a:p>
          <a:p>
            <a:pPr marL="0" indent="0">
              <a:buNone/>
            </a:pPr>
            <a:r>
              <a:rPr lang="ru-RU" sz="2000" dirty="0"/>
              <a:t>Город-труженик, город шахтерский,</a:t>
            </a:r>
          </a:p>
          <a:p>
            <a:pPr marL="0" indent="0">
              <a:buNone/>
            </a:pPr>
            <a:r>
              <a:rPr lang="ru-RU" sz="2000" dirty="0"/>
              <a:t>Здесь мой дом и Отчизна моя.</a:t>
            </a:r>
          </a:p>
          <a:p>
            <a:pPr marL="0" indent="0">
              <a:buNone/>
            </a:pPr>
            <a:r>
              <a:rPr lang="ru-RU" sz="2000" dirty="0"/>
              <a:t> </a:t>
            </a:r>
          </a:p>
          <a:p>
            <a:pPr marL="0" indent="0">
              <a:buNone/>
            </a:pPr>
            <a:r>
              <a:rPr lang="ru-RU" sz="2000" dirty="0"/>
              <a:t>Пусть немного он в угольной саже,</a:t>
            </a:r>
          </a:p>
          <a:p>
            <a:pPr marL="0" indent="0">
              <a:buNone/>
            </a:pPr>
            <a:r>
              <a:rPr lang="ru-RU" sz="2000" dirty="0"/>
              <a:t>И огнями не блещет проспект,</a:t>
            </a:r>
          </a:p>
          <a:p>
            <a:pPr marL="0" indent="0">
              <a:buNone/>
            </a:pPr>
            <a:r>
              <a:rPr lang="ru-RU" sz="2000" dirty="0"/>
              <a:t>Но величество многоэтажек </a:t>
            </a:r>
          </a:p>
          <a:p>
            <a:pPr marL="0" indent="0">
              <a:buNone/>
            </a:pPr>
            <a:r>
              <a:rPr lang="ru-RU" sz="2000" dirty="0"/>
              <a:t>В двадцать первый вонзается век.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b="1" i="1" dirty="0"/>
              <a:t>Он едва обозначен на карте,</a:t>
            </a:r>
          </a:p>
          <a:p>
            <a:pPr marL="0" indent="0">
              <a:buNone/>
            </a:pPr>
            <a:r>
              <a:rPr lang="ru-RU" sz="2000" b="1" i="1" dirty="0"/>
              <a:t>Не знаком большинству поездов,</a:t>
            </a:r>
          </a:p>
          <a:p>
            <a:pPr marL="0" indent="0">
              <a:buNone/>
            </a:pPr>
            <a:r>
              <a:rPr lang="ru-RU" sz="2000" dirty="0"/>
              <a:t>Все же, маленький город, представьте</a:t>
            </a:r>
          </a:p>
          <a:p>
            <a:pPr marL="0" indent="0">
              <a:buNone/>
            </a:pPr>
            <a:r>
              <a:rPr lang="ru-RU" sz="2000" dirty="0"/>
              <a:t>Мне дороже больших городов.</a:t>
            </a:r>
          </a:p>
          <a:p>
            <a:pPr marL="0" indent="0">
              <a:buNone/>
            </a:pPr>
            <a:r>
              <a:rPr lang="ru-RU" sz="2000" dirty="0"/>
              <a:t> </a:t>
            </a:r>
          </a:p>
          <a:p>
            <a:pPr marL="0" indent="0">
              <a:buNone/>
            </a:pPr>
            <a:r>
              <a:rPr lang="ru-RU" sz="2000" dirty="0" smtClean="0"/>
              <a:t>Бьется </a:t>
            </a:r>
            <a:r>
              <a:rPr lang="ru-RU" sz="2000" dirty="0"/>
              <a:t>угольных залежей сердце,</a:t>
            </a:r>
          </a:p>
          <a:p>
            <a:pPr marL="0" indent="0">
              <a:buNone/>
            </a:pPr>
            <a:r>
              <a:rPr lang="ru-RU" sz="2000" dirty="0"/>
              <a:t>В отвоеванных недрах земли,</a:t>
            </a:r>
          </a:p>
          <a:p>
            <a:pPr marL="0" indent="0">
              <a:buNone/>
            </a:pPr>
            <a:r>
              <a:rPr lang="ru-RU" sz="2000" dirty="0"/>
              <a:t>Я горжусь тобой, Ленинск-Кузнецкий,</a:t>
            </a:r>
          </a:p>
          <a:p>
            <a:pPr marL="0" indent="0">
              <a:buNone/>
            </a:pPr>
            <a:r>
              <a:rPr lang="ru-RU" sz="2000" dirty="0"/>
              <a:t>Не скрывая дочерней любви.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0895707" cy="5423118"/>
            <a:chOff x="699108" y="935360"/>
            <a:chExt cx="10746132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4267200" y="947420"/>
              <a:ext cx="717804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114" y="709224"/>
            <a:ext cx="15367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C:\Users\Compic\Desktop\герб Л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62" y="836249"/>
            <a:ext cx="833713" cy="1031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53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itle 66">
            <a:extLst>
              <a:ext uri="{FF2B5EF4-FFF2-40B4-BE49-F238E27FC236}">
                <a16:creationId xmlns="" xmlns:a16="http://schemas.microsoft.com/office/drawing/2014/main" id="{BC69CF52-F446-4370-9577-2EB5F30ED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786" y="329089"/>
            <a:ext cx="9719885" cy="1127761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Городу Ленинску-Кузнецкому - 95</a:t>
            </a:r>
            <a:endParaRPr lang="en-US" sz="3600" dirty="0"/>
          </a:p>
        </p:txBody>
      </p:sp>
      <p:sp>
        <p:nvSpPr>
          <p:cNvPr id="68" name="Text Placeholder 67">
            <a:extLst>
              <a:ext uri="{FF2B5EF4-FFF2-40B4-BE49-F238E27FC236}">
                <a16:creationId xmlns="" xmlns:a16="http://schemas.microsoft.com/office/drawing/2014/main" id="{13381A64-D3D4-4D0D-A114-3AC5FB8E5D7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6290" y="1637900"/>
            <a:ext cx="10561319" cy="648100"/>
          </a:xfrm>
        </p:spPr>
        <p:txBody>
          <a:bodyPr/>
          <a:lstStyle/>
          <a:p>
            <a:r>
              <a:rPr lang="ru-RU" dirty="0" smtClean="0"/>
              <a:t>Достопримечательности города</a:t>
            </a:r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067AF930-F598-4747-9605-0A838ED20B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5400000" flipH="1">
            <a:off x="4743216" y="-3976630"/>
            <a:ext cx="2705567" cy="11429999"/>
            <a:chOff x="4578818" y="945960"/>
            <a:chExt cx="6880587" cy="5226241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21D710A3-26CD-4F84-A4D0-36F61290B609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341FF842-56E6-401D-9231-6DA71802EEF0}"/>
                </a:ext>
              </a:extLst>
            </p:cNvPr>
            <p:cNvCxnSpPr/>
            <p:nvPr/>
          </p:nvCxnSpPr>
          <p:spPr>
            <a:xfrm>
              <a:off x="4592975" y="6172201"/>
              <a:ext cx="686643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92A67031-41E7-43C9-8962-AD5A25383D2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094F297F-EFDC-486B-84B0-60452DD9DD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16200000" flipH="1" flipV="1">
            <a:off x="4127722" y="-1334239"/>
            <a:ext cx="3938452" cy="11430000"/>
            <a:chOff x="4578818" y="945960"/>
            <a:chExt cx="6880587" cy="5226241"/>
          </a:xfrm>
        </p:grpSpPr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B19EBAE2-30BF-4069-8CA3-ED78C7E5B56D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DFB05770-3738-4864-BC82-D2B153B53989}"/>
                </a:ext>
              </a:extLst>
            </p:cNvPr>
            <p:cNvCxnSpPr/>
            <p:nvPr/>
          </p:nvCxnSpPr>
          <p:spPr>
            <a:xfrm>
              <a:off x="4592975" y="6172201"/>
              <a:ext cx="68664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8F765A14-4747-43AD-9029-6A1A9224A47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2CF6C65-9676-4BE4-A507-1A1EC5CCD81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667000" y="1433444"/>
            <a:ext cx="68199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6" name="Picture 3" descr="C:\Users\Compic\Desktop\герб Л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25" y="487333"/>
            <a:ext cx="833713" cy="1031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632" y="363670"/>
            <a:ext cx="1265094" cy="105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26" name="Рисунок 25"/>
          <p:cNvPicPr>
            <a:picLocks noGrp="1" noChangeAspect="1"/>
          </p:cNvPicPr>
          <p:nvPr>
            <p:ph type="pic" sz="quarter"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30" name="Рисунок 29"/>
          <p:cNvPicPr>
            <a:picLocks noGrp="1" noChangeAspect="1"/>
          </p:cNvPicPr>
          <p:nvPr>
            <p:ph type="pic" sz="quarter" idx="1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3831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42865-E6CA-4761-9E4C-52F0D6A5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6947" y="1031932"/>
            <a:ext cx="6232358" cy="836140"/>
          </a:xfrm>
        </p:spPr>
        <p:txBody>
          <a:bodyPr>
            <a:noAutofit/>
          </a:bodyPr>
          <a:lstStyle/>
          <a:p>
            <a:pPr algn="ctr">
              <a:spcBef>
                <a:spcPts val="4200"/>
              </a:spcBef>
              <a:spcAft>
                <a:spcPts val="3000"/>
              </a:spcAft>
            </a:pPr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Задачи проекта</a:t>
            </a:r>
            <a:endParaRPr lang="en-US" sz="36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2D4C32-3413-4C48-BAAC-8902D2C39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89" y="2045369"/>
            <a:ext cx="10828422" cy="4044390"/>
          </a:xfrm>
        </p:spPr>
        <p:txBody>
          <a:bodyPr spcCol="36000">
            <a:no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2000" dirty="0">
                <a:solidFill>
                  <a:srgbClr val="4D4D4D"/>
                </a:solidFill>
                <a:latin typeface="Microsoft Sans Serif"/>
              </a:rPr>
              <a:t>Собрать информацию о главных  достопримечательностях г. Ленинска-Кузнецкого на русском языке;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2000" dirty="0">
                <a:solidFill>
                  <a:srgbClr val="4D4D4D"/>
                </a:solidFill>
                <a:latin typeface="Microsoft Sans Serif"/>
              </a:rPr>
              <a:t>Осуществить перевод текстов о главных достопримечательностях г. Ленинска-Кузнецкого на английский язык;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2000" dirty="0">
                <a:solidFill>
                  <a:srgbClr val="4D4D4D"/>
                </a:solidFill>
                <a:latin typeface="Microsoft Sans Serif"/>
              </a:rPr>
              <a:t>Оформить фото и текстовую информацию о главных  достопримечательностях г. Ленинска-Кузнецкого на английском и русском языках с помощью сервиса карты </a:t>
            </a:r>
            <a:r>
              <a:rPr lang="ru-RU" sz="2000" dirty="0" err="1">
                <a:solidFill>
                  <a:srgbClr val="4D4D4D"/>
                </a:solidFill>
                <a:latin typeface="Microsoft Sans Serif"/>
              </a:rPr>
              <a:t>Google</a:t>
            </a:r>
            <a:r>
              <a:rPr lang="ru-RU" sz="2000" dirty="0">
                <a:solidFill>
                  <a:srgbClr val="4D4D4D"/>
                </a:solidFill>
                <a:latin typeface="Microsoft Sans Serif"/>
              </a:rPr>
              <a:t>;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2000" dirty="0">
                <a:solidFill>
                  <a:srgbClr val="4D4D4D"/>
                </a:solidFill>
                <a:latin typeface="Microsoft Sans Serif"/>
              </a:rPr>
              <a:t>Разместить рекламу о двуязычной карте г. Ленинска-Кузнецкого с обозначением его главных достопримечательностей в социальных сетях, на школьном сайте и других сайтах в Интернете;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Font typeface="+mj-lt"/>
              <a:buAutoNum type="arabicPeriod"/>
            </a:pPr>
            <a:r>
              <a:rPr lang="ru-RU" sz="2000" dirty="0">
                <a:solidFill>
                  <a:srgbClr val="4D4D4D"/>
                </a:solidFill>
                <a:latin typeface="Microsoft Sans Serif"/>
              </a:rPr>
              <a:t>Организовывать цикл мероприятий-путешествий по нескольким маршрутам в рамках виртуальной экскурсии по г. Ленинску-Кузнецкому.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6D84601-5D04-4246-95A5-C178A6C74B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107" y="768242"/>
            <a:ext cx="10895707" cy="5423118"/>
            <a:chOff x="699108" y="935360"/>
            <a:chExt cx="10746132" cy="52560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DAC6016-1C3C-4BBF-88B5-BD903710BDAE}"/>
                </a:ext>
              </a:extLst>
            </p:cNvPr>
            <p:cNvCxnSpPr/>
            <p:nvPr/>
          </p:nvCxnSpPr>
          <p:spPr>
            <a:xfrm>
              <a:off x="4267200" y="947420"/>
              <a:ext cx="717804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9FDF5A3-9005-483A-B72F-BD42C53B1E22}"/>
                </a:ext>
              </a:extLst>
            </p:cNvPr>
            <p:cNvCxnSpPr/>
            <p:nvPr/>
          </p:nvCxnSpPr>
          <p:spPr>
            <a:xfrm>
              <a:off x="699108" y="6172200"/>
              <a:ext cx="10728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AE3BCE0-4649-475A-A49B-916C5A6518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799888" y="3563360"/>
              <a:ext cx="5256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114" y="709224"/>
            <a:ext cx="15367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C:\Users\Compic\Desktop\герб Л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62" y="836249"/>
            <a:ext cx="833713" cy="1031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8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214C0AF-0C99-49B8-B848-73442FA81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299" y="736563"/>
            <a:ext cx="5750440" cy="1200522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Этапы проекта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4F1A56A-9365-4450-94DC-F98248141D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2071" y="2165684"/>
            <a:ext cx="5564192" cy="39629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Длительность проекта </a:t>
            </a:r>
            <a:r>
              <a:rPr lang="ru-RU" dirty="0"/>
              <a:t>–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январь </a:t>
            </a:r>
            <a:r>
              <a:rPr lang="ru-RU" dirty="0"/>
              <a:t>2020 г. – май 2021 г.</a:t>
            </a:r>
          </a:p>
          <a:p>
            <a:pPr marL="0" indent="0" algn="ctr">
              <a:buNone/>
            </a:pPr>
            <a:r>
              <a:rPr lang="ru-RU" b="1" dirty="0"/>
              <a:t>Подготовительный этап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dirty="0" smtClean="0"/>
              <a:t>(</a:t>
            </a:r>
            <a:r>
              <a:rPr lang="ru-RU" dirty="0"/>
              <a:t>январь – февраль 2020 г.);</a:t>
            </a:r>
          </a:p>
          <a:p>
            <a:pPr marL="0" indent="0" algn="ctr">
              <a:buNone/>
            </a:pPr>
            <a:r>
              <a:rPr lang="ru-RU" b="1" dirty="0"/>
              <a:t>Основной этап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dirty="0" smtClean="0"/>
              <a:t>(</a:t>
            </a:r>
            <a:r>
              <a:rPr lang="ru-RU" dirty="0"/>
              <a:t>март – сентябрь 2020 г.);</a:t>
            </a:r>
          </a:p>
          <a:p>
            <a:pPr marL="0" indent="0" algn="ctr">
              <a:buNone/>
            </a:pPr>
            <a:r>
              <a:rPr lang="ru-RU" b="1" dirty="0"/>
              <a:t>Заключительный этап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dirty="0" smtClean="0"/>
              <a:t>(</a:t>
            </a:r>
            <a:r>
              <a:rPr lang="ru-RU" dirty="0"/>
              <a:t>октябрь 2020 г. – май 2021 г.).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EFE30D8E-3C8D-4EC6-9EC0-49EEC65D3D7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394323" y="365760"/>
            <a:ext cx="6102876" cy="6126480"/>
            <a:chOff x="4266631" y="945960"/>
            <a:chExt cx="7178609" cy="5226240"/>
          </a:xfrm>
        </p:grpSpPr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1612A650-2C8A-4D4F-8C56-7E8C716CB428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D87B35CA-924E-4B0B-8992-FCA9B56F0710}"/>
                </a:ext>
              </a:extLst>
            </p:cNvPr>
            <p:cNvCxnSpPr/>
            <p:nvPr/>
          </p:nvCxnSpPr>
          <p:spPr>
            <a:xfrm>
              <a:off x="4266631" y="6172200"/>
              <a:ext cx="71604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7967EA4-E543-4682-9FBC-5EB0A4DED47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925519" y="1840602"/>
            <a:ext cx="50400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7" b="48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651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7CA0621-717C-4BE7-AA89-263F3E2C511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5410201" y="0"/>
            <a:ext cx="6781800" cy="6873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ADDAE4A6-B7D1-497F-AC40-6AF226DF0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1423" y="407685"/>
            <a:ext cx="5510151" cy="1694248"/>
          </a:xfrm>
        </p:spPr>
        <p:txBody>
          <a:bodyPr/>
          <a:lstStyle/>
          <a:p>
            <a:r>
              <a:rPr lang="ru-RU" b="1" dirty="0" smtClean="0"/>
              <a:t>Результат проекта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F4B20246-8F91-4C8B-87D3-C25A74AE76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26035" y="2192920"/>
            <a:ext cx="4584265" cy="402975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600" dirty="0" err="1"/>
              <a:t>Google</a:t>
            </a:r>
            <a:r>
              <a:rPr lang="ru-RU" sz="2600" dirty="0"/>
              <a:t> карта города </a:t>
            </a:r>
            <a:r>
              <a:rPr lang="ru-RU" sz="2600" dirty="0" smtClean="0"/>
              <a:t>Ленинска-Кузнецкого с </a:t>
            </a:r>
            <a:r>
              <a:rPr lang="ru-RU" sz="2600" dirty="0"/>
              <a:t>разработанными маршрутами с целью организации виртуальной экскурсии для всех желающих на русском и английском </a:t>
            </a:r>
            <a:r>
              <a:rPr lang="ru-RU" sz="2600" dirty="0" smtClean="0"/>
              <a:t>языках</a:t>
            </a:r>
          </a:p>
          <a:p>
            <a:pPr algn="ctr"/>
            <a:endParaRPr lang="ru-RU" dirty="0"/>
          </a:p>
          <a:p>
            <a:pPr algn="ctr"/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www.google.com/maps/d/edit?hl=ru&amp;mid=13a0WEoACHndOEdHczmglgPmNGxccrLEv&amp;ll=54.678165121006195%2C86.17328499360961&amp;z=16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02A00D8-5A4C-491C-AFE5-6972131052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230137" y="230352"/>
            <a:ext cx="5195475" cy="6411135"/>
            <a:chOff x="4578588" y="945960"/>
            <a:chExt cx="6866649" cy="52200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2C2273CB-1593-4424-8A44-A1FCA1768665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31243644-F05E-4B84-903A-131D8057B82C}"/>
                </a:ext>
              </a:extLst>
            </p:cNvPr>
            <p:cNvCxnSpPr/>
            <p:nvPr/>
          </p:nvCxnSpPr>
          <p:spPr>
            <a:xfrm>
              <a:off x="4578588" y="6154475"/>
              <a:ext cx="686643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84B151F7-0FFD-491E-9444-733F58518F3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73816130-6E62-41EF-B818-D7CD343704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10800000" flipH="1" flipV="1">
            <a:off x="5408664" y="219107"/>
            <a:ext cx="6563918" cy="6411136"/>
            <a:chOff x="4577230" y="945960"/>
            <a:chExt cx="6868007" cy="522000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57DFD76A-70E0-4D6D-954C-5AEB8FE1478E}"/>
                </a:ext>
              </a:extLst>
            </p:cNvPr>
            <p:cNvCxnSpPr/>
            <p:nvPr/>
          </p:nvCxnSpPr>
          <p:spPr>
            <a:xfrm>
              <a:off x="4578818" y="954315"/>
              <a:ext cx="68664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2F87696A-69E6-496F-A96D-C6AABB0D0BA7}"/>
                </a:ext>
              </a:extLst>
            </p:cNvPr>
            <p:cNvCxnSpPr/>
            <p:nvPr/>
          </p:nvCxnSpPr>
          <p:spPr>
            <a:xfrm>
              <a:off x="4577230" y="6159791"/>
              <a:ext cx="68664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01474182-5FDA-4398-BBE0-0D676C45628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9" name="Isosceles Triangle 38">
            <a:extLst>
              <a:ext uri="{FF2B5EF4-FFF2-40B4-BE49-F238E27FC236}">
                <a16:creationId xmlns="" xmlns:a16="http://schemas.microsoft.com/office/drawing/2014/main" id="{B8447291-9832-4B76-BD34-EE4A5E1E96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10696001" y="5351954"/>
            <a:ext cx="1260000" cy="126000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5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542548" y="1935605"/>
            <a:ext cx="50400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82" t="12782" r="3287" b="8104"/>
          <a:stretch/>
        </p:blipFill>
        <p:spPr bwMode="auto">
          <a:xfrm>
            <a:off x="415636" y="539004"/>
            <a:ext cx="5524148" cy="579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89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888449-0EF0-4A86-8913-1438ECD7B4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Gray">
          <a:xfrm>
            <a:off x="0" y="0"/>
            <a:ext cx="6642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F395D630-55BC-4974-AEB4-5C5BCB922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246" y="897116"/>
            <a:ext cx="4779022" cy="1133565"/>
          </a:xfrm>
        </p:spPr>
        <p:txBody>
          <a:bodyPr/>
          <a:lstStyle/>
          <a:p>
            <a:pPr lvl="0"/>
            <a:r>
              <a:rPr lang="ru-RU" sz="2400" b="1" dirty="0"/>
              <a:t>М</a:t>
            </a:r>
            <a:r>
              <a:rPr lang="ru-RU" sz="2400" b="1" dirty="0" smtClean="0"/>
              <a:t>аршрут </a:t>
            </a:r>
            <a:r>
              <a:rPr lang="ru-RU" sz="2400" b="1" dirty="0"/>
              <a:t>«Памятные места г. Ленинска-Кузнецкого</a:t>
            </a:r>
            <a:r>
              <a:rPr lang="ru-RU" sz="2400" b="1" dirty="0" smtClean="0"/>
              <a:t>»</a:t>
            </a:r>
            <a:r>
              <a:rPr lang="ru-RU" sz="3600" dirty="0"/>
              <a:t/>
            </a:r>
            <a:br>
              <a:rPr lang="ru-RU" sz="3600" dirty="0"/>
            </a:b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="" xmlns:a16="http://schemas.microsoft.com/office/drawing/2014/main" id="{D621B9DA-9580-4E28-B854-4EC2C7B50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586" y="2410691"/>
            <a:ext cx="4593771" cy="352697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Включает просмотр памятников, скульптур выдающимся людям, мемориальных комплексов, посвященных жителям города, участвующим или погибшим в Великой Отечественной войне, а также в локальных войнах при выполнении своего интернационального долга.</a:t>
            </a:r>
          </a:p>
          <a:p>
            <a:endParaRPr lang="en-US" dirty="0"/>
          </a:p>
        </p:txBody>
      </p:sp>
      <p:pic>
        <p:nvPicPr>
          <p:cNvPr id="23" name="Picture Placeholder 22" descr="Brooklyn Bridge">
            <a:extLst>
              <a:ext uri="{FF2B5EF4-FFF2-40B4-BE49-F238E27FC236}">
                <a16:creationId xmlns="" xmlns:a16="http://schemas.microsoft.com/office/drawing/2014/main" id="{9F62E437-1921-444C-A219-141AB723B5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5" r="115"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2E115EA-1F1C-4B95-AB2B-A6FAF6A149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501640" y="593217"/>
            <a:ext cx="5044917" cy="5777042"/>
            <a:chOff x="-13995491" y="945960"/>
            <a:chExt cx="25440731" cy="52200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84D16DA6-5FB9-4A1C-91C1-DCB551C572D0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EE3D6A7-BDAE-46F3-A0AC-6FFBDB8BCE5E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FDA729FD-538C-4F70-AD7C-C5B181386F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9155088-A385-4898-BF3A-E8A973106C3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6672" y="600914"/>
            <a:ext cx="5044917" cy="5777043"/>
            <a:chOff x="-13995491" y="957935"/>
            <a:chExt cx="25440731" cy="52200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C156646E-1B93-4BAA-AEB7-D2B7C87B99F8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811E80F9-2AB1-47E1-AFB6-941CB5BB67F1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7A9E40C-636F-4F04-A37B-C706AFD2087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90" y="3567935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9169" y="2006637"/>
            <a:ext cx="451917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59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888449-0EF0-4A86-8913-1438ECD7B4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Gray">
          <a:xfrm>
            <a:off x="0" y="0"/>
            <a:ext cx="6642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F395D630-55BC-4974-AEB4-5C5BCB922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331" y="742736"/>
            <a:ext cx="5276282" cy="1133565"/>
          </a:xfrm>
        </p:spPr>
        <p:txBody>
          <a:bodyPr/>
          <a:lstStyle/>
          <a:p>
            <a:r>
              <a:rPr lang="ru-RU" sz="2400" b="1" dirty="0"/>
              <a:t>М</a:t>
            </a:r>
            <a:r>
              <a:rPr lang="ru-RU" sz="2400" b="1" dirty="0" smtClean="0"/>
              <a:t>аршрут «</a:t>
            </a:r>
            <a:r>
              <a:rPr lang="ru-RU" sz="2400" b="1" dirty="0"/>
              <a:t>Спортивная слава г. Ленинска-Кузнецкого</a:t>
            </a:r>
            <a:r>
              <a:rPr lang="ru-RU" sz="2400" b="1" dirty="0" smtClean="0"/>
              <a:t>»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3600" dirty="0"/>
              <a:t/>
            </a:r>
            <a:br>
              <a:rPr lang="ru-RU" sz="3600" dirty="0"/>
            </a:b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="" xmlns:a16="http://schemas.microsoft.com/office/drawing/2014/main" id="{D621B9DA-9580-4E28-B854-4EC2C7B50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586" y="2410691"/>
            <a:ext cx="4593771" cy="3526971"/>
          </a:xfrm>
        </p:spPr>
        <p:txBody>
          <a:bodyPr>
            <a:normAutofit/>
          </a:bodyPr>
          <a:lstStyle/>
          <a:p>
            <a:r>
              <a:rPr lang="ru-RU" dirty="0"/>
              <a:t>Предполагает знакомство со спортивными учреждениями города, подготовившими участников и призёров крупных спортивных соревнований по разным видам спорта, в том числе участников и победителей Олимпийских игр разных лет.</a:t>
            </a:r>
          </a:p>
          <a:p>
            <a:endParaRPr lang="en-US" dirty="0"/>
          </a:p>
        </p:txBody>
      </p:sp>
      <p:pic>
        <p:nvPicPr>
          <p:cNvPr id="23" name="Picture Placeholder 22" descr="Brooklyn Bridge">
            <a:extLst>
              <a:ext uri="{FF2B5EF4-FFF2-40B4-BE49-F238E27FC236}">
                <a16:creationId xmlns="" xmlns:a16="http://schemas.microsoft.com/office/drawing/2014/main" id="{9F62E437-1921-444C-A219-141AB723B5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5" r="115"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2E115EA-1F1C-4B95-AB2B-A6FAF6A149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501640" y="593217"/>
            <a:ext cx="5044917" cy="5777042"/>
            <a:chOff x="-13995491" y="945960"/>
            <a:chExt cx="25440731" cy="52200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84D16DA6-5FB9-4A1C-91C1-DCB551C572D0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EE3D6A7-BDAE-46F3-A0AC-6FFBDB8BCE5E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FDA729FD-538C-4F70-AD7C-C5B181386F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9155088-A385-4898-BF3A-E8A973106C3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6672" y="600914"/>
            <a:ext cx="5044917" cy="5777043"/>
            <a:chOff x="-13995491" y="957935"/>
            <a:chExt cx="25440731" cy="52200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C156646E-1B93-4BAA-AEB7-D2B7C87B99F8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811E80F9-2AB1-47E1-AFB6-941CB5BB67F1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7A9E40C-636F-4F04-A37B-C706AFD2087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90" y="3567935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9169" y="2006637"/>
            <a:ext cx="451917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1" r="196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504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888449-0EF0-4A86-8913-1438ECD7B4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 bwMode="blackGray">
          <a:xfrm>
            <a:off x="0" y="0"/>
            <a:ext cx="6642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F395D630-55BC-4974-AEB4-5C5BCB922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331" y="742736"/>
            <a:ext cx="5276282" cy="1133565"/>
          </a:xfrm>
        </p:spPr>
        <p:txBody>
          <a:bodyPr/>
          <a:lstStyle/>
          <a:p>
            <a:r>
              <a:rPr lang="ru-RU" sz="2400" b="1" dirty="0"/>
              <a:t>М</a:t>
            </a:r>
            <a:r>
              <a:rPr lang="ru-RU" sz="2400" b="1" dirty="0" smtClean="0"/>
              <a:t>аршрут «</a:t>
            </a:r>
            <a:r>
              <a:rPr lang="ru-RU" sz="2400" b="1" dirty="0"/>
              <a:t>Прогулка по площадям, паркам и скверам г. Ленинска-Кузнецкого</a:t>
            </a:r>
            <a:r>
              <a:rPr lang="ru-RU" sz="2400" b="1" dirty="0" smtClean="0"/>
              <a:t>»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3600" dirty="0"/>
              <a:t/>
            </a:r>
            <a:br>
              <a:rPr lang="ru-RU" sz="3600" dirty="0"/>
            </a:b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="" xmlns:a16="http://schemas.microsoft.com/office/drawing/2014/main" id="{D621B9DA-9580-4E28-B854-4EC2C7B50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586" y="2268187"/>
            <a:ext cx="4593771" cy="3918857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/>
              <a:t>Включает посещение центральных площадей города: площадь Победы, площадь торжеств им. В.П. </a:t>
            </a:r>
            <a:r>
              <a:rPr lang="ru-RU" sz="2600" dirty="0" err="1"/>
              <a:t>Мазикина</a:t>
            </a:r>
            <a:r>
              <a:rPr lang="ru-RU" sz="2600" dirty="0"/>
              <a:t>, центрального парка развлечений им. М. Горького, уникального сквера «Боевая слава Сибири», городских аллей и скверов, посвященных участникам Великой Отечественной войны, а также знаменитым шахтёрам г. Ленинска-Кузнецкого.</a:t>
            </a:r>
          </a:p>
          <a:p>
            <a:endParaRPr lang="en-US" dirty="0"/>
          </a:p>
        </p:txBody>
      </p:sp>
      <p:pic>
        <p:nvPicPr>
          <p:cNvPr id="23" name="Picture Placeholder 22" descr="Brooklyn Bridge">
            <a:extLst>
              <a:ext uri="{FF2B5EF4-FFF2-40B4-BE49-F238E27FC236}">
                <a16:creationId xmlns="" xmlns:a16="http://schemas.microsoft.com/office/drawing/2014/main" id="{9F62E437-1921-444C-A219-141AB723B5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5" r="115"/>
          <a:stretch>
            <a:fillRect/>
          </a:stretch>
        </p:blipFill>
        <p:spPr/>
      </p:pic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2E115EA-1F1C-4B95-AB2B-A6FAF6A149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501640" y="593217"/>
            <a:ext cx="5044917" cy="5777042"/>
            <a:chOff x="-13995491" y="945960"/>
            <a:chExt cx="25440731" cy="52200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84D16DA6-5FB9-4A1C-91C1-DCB551C572D0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3EE3D6A7-BDAE-46F3-A0AC-6FFBDB8BCE5E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FDA729FD-538C-4F70-AD7C-C5B181386F5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88" y="3555960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9155088-A385-4898-BF3A-E8A973106C3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6672" y="600914"/>
            <a:ext cx="5044917" cy="5777043"/>
            <a:chOff x="-13995491" y="957935"/>
            <a:chExt cx="25440731" cy="52200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C156646E-1B93-4BAA-AEB7-D2B7C87B99F8}"/>
                </a:ext>
              </a:extLst>
            </p:cNvPr>
            <p:cNvCxnSpPr/>
            <p:nvPr/>
          </p:nvCxnSpPr>
          <p:spPr>
            <a:xfrm>
              <a:off x="4267200" y="960120"/>
              <a:ext cx="7178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811E80F9-2AB1-47E1-AFB6-941CB5BB67F1}"/>
                </a:ext>
              </a:extLst>
            </p:cNvPr>
            <p:cNvCxnSpPr>
              <a:cxnSpLocks/>
            </p:cNvCxnSpPr>
            <p:nvPr/>
          </p:nvCxnSpPr>
          <p:spPr>
            <a:xfrm>
              <a:off x="-13995491" y="6160611"/>
              <a:ext cx="254369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77A9E40C-636F-4F04-A37B-C706AFD2087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17890" y="3567935"/>
              <a:ext cx="522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9" name="Straight Connector 17">
            <a:extLst>
              <a:ext uri="{FF2B5EF4-FFF2-40B4-BE49-F238E27FC236}">
                <a16:creationId xmlns="" xmlns:a16="http://schemas.microsoft.com/office/drawing/2014/main" id="{83A55248-C59C-4ACA-8BB2-3607238825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09169" y="2006637"/>
            <a:ext cx="451917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3" r="166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273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сылка">
  <a:themeElements>
    <a:clrScheme name="Custom 12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B9BAA"/>
      </a:accent1>
      <a:accent2>
        <a:srgbClr val="FAB900"/>
      </a:accent2>
      <a:accent3>
        <a:srgbClr val="4B9BAA"/>
      </a:accent3>
      <a:accent4>
        <a:srgbClr val="EE7008"/>
      </a:accent4>
      <a:accent5>
        <a:srgbClr val="4B9BAA"/>
      </a:accent5>
      <a:accent6>
        <a:srgbClr val="D5393D"/>
      </a:accent6>
      <a:hlink>
        <a:srgbClr val="4B9BAA"/>
      </a:hlink>
      <a:folHlink>
        <a:srgbClr val="EE7008"/>
      </a:folHlink>
    </a:clrScheme>
    <a:fontScheme name="Custom 10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TF89732948_Virtual field trip_RVA_v4.potx" id="{D5327314-4ABE-4FA3-A970-063A298A971D}" vid="{3433CD16-A6C1-4434-8A42-CCC2BC6B04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610BCAE0-0F0E-4D40-98F9-5333DE7430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F06319-8903-43B2-A6AD-98B911A6C5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B0764C4-A3D3-4D44-A5D4-7F16AA0BDF2F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tf89732948_win32</Template>
  <TotalTime>0</TotalTime>
  <Words>1113</Words>
  <Application>Microsoft Office PowerPoint</Application>
  <PresentationFormat>Произвольный</PresentationFormat>
  <Paragraphs>365</Paragraphs>
  <Slides>17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Посылка</vt:lpstr>
      <vt:lpstr>Виртуальная экскурсия по городу Ленинску-Кузнецкому</vt:lpstr>
      <vt:lpstr>Городу Ленинску-Кузнецкому посвящается  Автор: Наталья Привалова   </vt:lpstr>
      <vt:lpstr>Городу Ленинску-Кузнецкому - 95</vt:lpstr>
      <vt:lpstr>Задачи проекта</vt:lpstr>
      <vt:lpstr>Этапы проекта</vt:lpstr>
      <vt:lpstr>Результат проекта</vt:lpstr>
      <vt:lpstr>Маршрут «Памятные места г. Ленинска-Кузнецкого» </vt:lpstr>
      <vt:lpstr>Маршрут «Спортивная слава г. Ленинска-Кузнецкого»  </vt:lpstr>
      <vt:lpstr>Маршрут «Прогулка по площадям, паркам и скверам г. Ленинска-Кузнецкого»  </vt:lpstr>
      <vt:lpstr>Маршрут «Культурное наследие  г. Ленинска-Кузнецкого»  </vt:lpstr>
      <vt:lpstr>Маршрут «Православные места  г. Ленинска-Кузнецкого»  </vt:lpstr>
      <vt:lpstr>Маршрут «Угольная промышленность  г. Ленинска-Кузнецкого»  </vt:lpstr>
      <vt:lpstr>Маршрут «Образование в г. Ленинске-Кузнецком»  </vt:lpstr>
      <vt:lpstr>Маршрут «Здравоохранение в г. Ленинске-Кузнецком»  </vt:lpstr>
      <vt:lpstr>Целевая аудитория</vt:lpstr>
      <vt:lpstr>Перспективы развития проекта</vt:lpstr>
      <vt:lpstr>Благодарим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2020-09-21T03:47:45Z</dcterms:created>
  <dcterms:modified xsi:type="dcterms:W3CDTF">2021-10-13T10:35:44Z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