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2" autoAdjust="0"/>
    <p:restoredTop sz="94680" autoAdjust="0"/>
  </p:normalViewPr>
  <p:slideViewPr>
    <p:cSldViewPr>
      <p:cViewPr>
        <p:scale>
          <a:sx n="77" d="100"/>
          <a:sy n="77" d="100"/>
        </p:scale>
        <p:origin x="-1176" y="21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DCD337-DC55-4895-8805-82C80DDD7603}" type="datetimeFigureOut">
              <a:rPr lang="ru-RU" smtClean="0"/>
              <a:t>23.10.2025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FD0DAAF4-1E38-408A-BEEC-74B3D611C3E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DCD337-DC55-4895-8805-82C80DDD7603}" type="datetimeFigureOut">
              <a:rPr lang="ru-RU" smtClean="0"/>
              <a:t>23.10.2025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0DAAF4-1E38-408A-BEEC-74B3D611C3E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DCD337-DC55-4895-8805-82C80DDD7603}" type="datetimeFigureOut">
              <a:rPr lang="ru-RU" smtClean="0"/>
              <a:t>23.10.2025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0DAAF4-1E38-408A-BEEC-74B3D611C3E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Объект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DCD337-DC55-4895-8805-82C80DDD7603}" type="datetimeFigureOut">
              <a:rPr lang="ru-RU" smtClean="0"/>
              <a:t>23.10.2025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FD0DAAF4-1E38-408A-BEEC-74B3D611C3E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DCD337-DC55-4895-8805-82C80DDD7603}" type="datetimeFigureOut">
              <a:rPr lang="ru-RU" smtClean="0"/>
              <a:t>23.10.2025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0DAAF4-1E38-408A-BEEC-74B3D611C3EE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DCD337-DC55-4895-8805-82C80DDD7603}" type="datetimeFigureOut">
              <a:rPr lang="ru-RU" smtClean="0"/>
              <a:t>23.10.2025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0DAAF4-1E38-408A-BEEC-74B3D611C3E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Объект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DCD337-DC55-4895-8805-82C80DDD7603}" type="datetimeFigureOut">
              <a:rPr lang="ru-RU" smtClean="0"/>
              <a:t>23.10.2025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FD0DAAF4-1E38-408A-BEEC-74B3D611C3EE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DCD337-DC55-4895-8805-82C80DDD7603}" type="datetimeFigureOut">
              <a:rPr lang="ru-RU" smtClean="0"/>
              <a:t>23.10.2025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0DAAF4-1E38-408A-BEEC-74B3D611C3E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DCD337-DC55-4895-8805-82C80DDD7603}" type="datetimeFigureOut">
              <a:rPr lang="ru-RU" smtClean="0"/>
              <a:t>23.10.2025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0DAAF4-1E38-408A-BEEC-74B3D611C3E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DCD337-DC55-4895-8805-82C80DDD7603}" type="datetimeFigureOut">
              <a:rPr lang="ru-RU" smtClean="0"/>
              <a:t>23.10.2025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0DAAF4-1E38-408A-BEEC-74B3D611C3E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DCD337-DC55-4895-8805-82C80DDD7603}" type="datetimeFigureOut">
              <a:rPr lang="ru-RU" smtClean="0"/>
              <a:t>23.10.2025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0DAAF4-1E38-408A-BEEC-74B3D611C3EE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9CDCD337-DC55-4895-8805-82C80DDD7603}" type="datetimeFigureOut">
              <a:rPr lang="ru-RU" smtClean="0"/>
              <a:t>23.10.2025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FD0DAAF4-1E38-408A-BEEC-74B3D611C3EE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31640" y="2132856"/>
            <a:ext cx="7406640" cy="1440160"/>
          </a:xfrm>
        </p:spPr>
        <p:txBody>
          <a:bodyPr>
            <a:normAutofit/>
          </a:bodyPr>
          <a:lstStyle/>
          <a:p>
            <a:pPr algn="ctr"/>
            <a:r>
              <a:rPr lang="ru-RU" sz="8800" b="1" dirty="0" smtClean="0">
                <a:latin typeface="Arial Narrow" panose="020B0606020202030204" pitchFamily="34" charset="0"/>
              </a:rPr>
              <a:t>«Непоседы»</a:t>
            </a:r>
            <a:endParaRPr lang="ru-RU" sz="8800" b="1" dirty="0">
              <a:latin typeface="Arial Narrow" panose="020B0606020202030204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411760" y="5157192"/>
            <a:ext cx="5390416" cy="672480"/>
          </a:xfrm>
        </p:spPr>
        <p:txBody>
          <a:bodyPr>
            <a:normAutofit fontScale="62500" lnSpcReduction="20000"/>
          </a:bodyPr>
          <a:lstStyle/>
          <a:p>
            <a:r>
              <a:rPr lang="ru-RU" b="1" dirty="0" smtClean="0"/>
              <a:t> </a:t>
            </a:r>
            <a:endParaRPr lang="ru-RU" dirty="0"/>
          </a:p>
          <a:p>
            <a:pPr algn="ctr"/>
            <a:r>
              <a:rPr lang="ru-RU" sz="3800" b="1" dirty="0">
                <a:latin typeface="Arial Narrow" panose="020B0606020202030204" pitchFamily="34" charset="0"/>
              </a:rPr>
              <a:t>Родительское собрание</a:t>
            </a:r>
            <a:endParaRPr lang="ru-RU" sz="3800" dirty="0"/>
          </a:p>
        </p:txBody>
      </p:sp>
    </p:spTree>
    <p:extLst>
      <p:ext uri="{BB962C8B-B14F-4D97-AF65-F5344CB8AC3E}">
        <p14:creationId xmlns:p14="http://schemas.microsoft.com/office/powerpoint/2010/main" val="379479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87624" y="908720"/>
            <a:ext cx="684076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latin typeface="Arial Narrow" panose="020B0606020202030204" pitchFamily="34" charset="0"/>
              </a:rPr>
              <a:t>Ч</a:t>
            </a:r>
            <a:r>
              <a:rPr lang="ru-RU" sz="2800" dirty="0" smtClean="0">
                <a:latin typeface="Arial Narrow" panose="020B0606020202030204" pitchFamily="34" charset="0"/>
              </a:rPr>
              <a:t>тение книг с ярким примером хороших манер</a:t>
            </a:r>
          </a:p>
        </p:txBody>
      </p:sp>
      <p:pic>
        <p:nvPicPr>
          <p:cNvPr id="4098" name="Picture 2" descr="https://im0-tub-ru.yandex.net/i?id=b12e7b521b32ea93d8f62c2d9641601a-l&amp;ref=rim&amp;n=13&amp;w=1080&amp;h=108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2060848"/>
            <a:ext cx="3924000" cy="392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80207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15616" y="908720"/>
            <a:ext cx="705678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latin typeface="Arial Narrow" panose="020B0606020202030204" pitchFamily="34" charset="0"/>
              </a:rPr>
              <a:t>Общение  с авторитетными для ребенка людьми </a:t>
            </a:r>
          </a:p>
        </p:txBody>
      </p:sp>
      <p:pic>
        <p:nvPicPr>
          <p:cNvPr id="5122" name="Picture 2" descr="https://avatars.mds.yandex.net/get-zen_doc/1587012/pub_5eb43d336123004431e077c2_5eb4403a2fffad2dc15372ef/scale_120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1988840"/>
            <a:ext cx="5148842" cy="34111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04560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03648" y="692696"/>
            <a:ext cx="662473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>
                <a:latin typeface="Arial Narrow" panose="020B0606020202030204" pitchFamily="34" charset="0"/>
              </a:rPr>
              <a:t>Постоянство  и настойчивость в обучении</a:t>
            </a:r>
          </a:p>
        </p:txBody>
      </p:sp>
      <p:pic>
        <p:nvPicPr>
          <p:cNvPr id="6146" name="Picture 2" descr="https://megaboo.ru/upload/009/u948/2/c/discipliniruem-rebenka-sovety-roditeljam-picture-normal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628799"/>
            <a:ext cx="3245635" cy="21648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https://static.independent.co.uk/s3fs-public/thumbnails/image/2019/03/20/12/child-cycling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798"/>
          <a:stretch/>
        </p:blipFill>
        <p:spPr bwMode="auto">
          <a:xfrm>
            <a:off x="2699792" y="4077072"/>
            <a:ext cx="3360373" cy="232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0" name="Picture 6" descr="https://vospitulya.ru/wp-content/uploads/2019/11/Rebenok-proigral-v-shahmaty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1658914"/>
            <a:ext cx="3386571" cy="21617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9337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899592" y="692696"/>
            <a:ext cx="734481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latin typeface="Arial Narrow" panose="020B0606020202030204" pitchFamily="34" charset="0"/>
              </a:rPr>
              <a:t>У</a:t>
            </a:r>
            <a:r>
              <a:rPr lang="ru-RU" sz="2800" dirty="0" smtClean="0">
                <a:latin typeface="Arial Narrow" panose="020B0606020202030204" pitchFamily="34" charset="0"/>
              </a:rPr>
              <a:t>важите</a:t>
            </a:r>
            <a:r>
              <a:rPr lang="ru-RU" sz="2800" dirty="0" smtClean="0"/>
              <a:t>льное отношение друг к другу в семье</a:t>
            </a:r>
            <a:endParaRPr lang="ru-RU" sz="2800" dirty="0">
              <a:latin typeface="Arial Narrow" panose="020B0606020202030204" pitchFamily="34" charset="0"/>
            </a:endParaRPr>
          </a:p>
        </p:txBody>
      </p:sp>
      <p:pic>
        <p:nvPicPr>
          <p:cNvPr id="7170" name="Picture 2" descr="https://avatars.mds.yandex.net/get-zen_doc/1221393/pub_5ba88f4e707c9e00aaf8c33f_5ba89063f0510600abda9ad1/scale_120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226217">
            <a:off x="1043608" y="1628800"/>
            <a:ext cx="2880000" cy="19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http://school15yi.ru/wp-content/uploads/2017/09/%D0%B4%D0%B8%D1%82%D0%B8-%D0%B8%D0%BD%D0%B2%D0%B0%D0%BB%D0%B8%D0%B4%D1%8B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191290">
            <a:off x="4891528" y="1908021"/>
            <a:ext cx="2880000" cy="199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4" name="Picture 6" descr="https://mtdata.ru/u21/photoED55/20206035351-0/original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06175">
            <a:off x="1071739" y="3933060"/>
            <a:ext cx="2844000" cy="23079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6" name="Picture 8" descr="https://thepoliticalinsider.com/wp-content/uploads/2019/02/2019.02.05-02.16-thepoliticalinsider-5c599aa34ba70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855528">
            <a:off x="4798948" y="4077072"/>
            <a:ext cx="3225600" cy="201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74806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61059" y="351116"/>
            <a:ext cx="514596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>
                <a:latin typeface="Arial Narrow" panose="020B0606020202030204" pitchFamily="34" charset="0"/>
              </a:rPr>
              <a:t>«Правила поведения дошкольника»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447674" y="764704"/>
            <a:ext cx="8372798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400" dirty="0">
                <a:solidFill>
                  <a:prstClr val="black"/>
                </a:solidFill>
                <a:latin typeface="Arial Narrow" panose="020B0606020202030204" pitchFamily="34" charset="0"/>
              </a:rPr>
              <a:t>Культурно-гигиенические </a:t>
            </a:r>
            <a:r>
              <a:rPr lang="ru-RU" sz="2400" dirty="0" smtClean="0">
                <a:solidFill>
                  <a:prstClr val="black"/>
                </a:solidFill>
                <a:latin typeface="Arial Narrow" panose="020B0606020202030204" pitchFamily="34" charset="0"/>
              </a:rPr>
              <a:t>навыки: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 smtClean="0"/>
              <a:t>Вставай </a:t>
            </a:r>
            <a:r>
              <a:rPr lang="ru-RU" sz="2400" dirty="0"/>
              <a:t>утром всегда в одно и то же время.</a:t>
            </a:r>
          </a:p>
          <a:p>
            <a:r>
              <a:rPr lang="ru-RU" sz="2400" dirty="0"/>
              <a:t>• Обязательно делай зарядку.</a:t>
            </a:r>
          </a:p>
          <a:p>
            <a:r>
              <a:rPr lang="ru-RU" sz="2400" dirty="0"/>
              <a:t>• Тщательно умывайся, обязательно чисти зубы, аккуратно причесывайся.</a:t>
            </a:r>
          </a:p>
          <a:p>
            <a:r>
              <a:rPr lang="ru-RU" sz="2400" dirty="0"/>
              <a:t>• Мой руки перед едой, после пользования туалетом, прогулки, ухода за </a:t>
            </a:r>
            <a:r>
              <a:rPr lang="ru-RU" sz="2400" dirty="0" smtClean="0"/>
              <a:t>животными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 smtClean="0"/>
              <a:t>За </a:t>
            </a:r>
            <a:r>
              <a:rPr lang="ru-RU" sz="2400" dirty="0"/>
              <a:t>столом всегда сиди прямо, не клади локти на стол.</a:t>
            </a:r>
          </a:p>
          <a:p>
            <a:r>
              <a:rPr lang="ru-RU" sz="2400" dirty="0"/>
              <a:t>• Правильно пользуйся столовыми приборами.</a:t>
            </a:r>
          </a:p>
          <a:p>
            <a:r>
              <a:rPr lang="ru-RU" sz="2400" dirty="0"/>
              <a:t>• Ешь не торопясь, аккуратно, бесшумно, жуй с закрытым ртом, тщательно пережевывай пищу.</a:t>
            </a:r>
          </a:p>
          <a:p>
            <a:r>
              <a:rPr lang="ru-RU" sz="2400" dirty="0"/>
              <a:t>• Не кроши хлеб, отламывай по кусочку.</a:t>
            </a:r>
          </a:p>
          <a:p>
            <a:r>
              <a:rPr lang="ru-RU" sz="2400" dirty="0"/>
              <a:t>Спускаясь по лестнице, держи спину прямо и слегка придерживайся за перила.</a:t>
            </a:r>
          </a:p>
          <a:p>
            <a:r>
              <a:rPr lang="ru-RU" sz="2400" dirty="0"/>
              <a:t>• Пользуйся носовым платком; чихая и кашляя, отвернись от собеседника, прикрой рот и нос платком</a:t>
            </a:r>
            <a:r>
              <a:rPr lang="ru-RU" sz="2400" dirty="0" smtClean="0"/>
              <a:t>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712988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95736" y="399753"/>
            <a:ext cx="514596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 smtClean="0">
                <a:latin typeface="Arial Narrow" panose="020B0606020202030204" pitchFamily="34" charset="0"/>
              </a:rPr>
              <a:t>«Правила поведения дошкольника»</a:t>
            </a:r>
            <a:endParaRPr lang="ru-RU" sz="2800" dirty="0">
              <a:latin typeface="Arial Narrow" panose="020B0606020202030204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97792" y="836711"/>
            <a:ext cx="8422679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latin typeface="Arial Narrow" panose="020B0606020202030204" pitchFamily="34" charset="0"/>
              </a:rPr>
              <a:t>Правила культуры общения</a:t>
            </a:r>
          </a:p>
          <a:p>
            <a:r>
              <a:rPr lang="ru-RU" sz="2400" dirty="0">
                <a:latin typeface="Arial Narrow" panose="020B0606020202030204" pitchFamily="34" charset="0"/>
              </a:rPr>
              <a:t>• Пользуйся словами вежливого обращения: «здравствуйте», «до свидания», «пожалуйста», «будьте добры», «извините», «спасибо», «благодарю», «разрешите войти» и др.</a:t>
            </a:r>
          </a:p>
          <a:p>
            <a:r>
              <a:rPr lang="ru-RU" sz="2400" dirty="0" smtClean="0">
                <a:latin typeface="Arial Narrow" panose="020B0606020202030204" pitchFamily="34" charset="0"/>
              </a:rPr>
              <a:t>• </a:t>
            </a:r>
            <a:r>
              <a:rPr lang="ru-RU" sz="2400" dirty="0">
                <a:latin typeface="Arial Narrow" panose="020B0606020202030204" pitchFamily="34" charset="0"/>
              </a:rPr>
              <a:t>Не перебивай взрослых, не вмешивайся в их разговор.</a:t>
            </a:r>
          </a:p>
          <a:p>
            <a:r>
              <a:rPr lang="ru-RU" sz="2400" dirty="0">
                <a:latin typeface="Arial Narrow" panose="020B0606020202030204" pitchFamily="34" charset="0"/>
              </a:rPr>
              <a:t>• На улице, дома, в детском саду, в транспорте и других общественных местах говори спокойно, </a:t>
            </a:r>
            <a:r>
              <a:rPr lang="ru-RU" sz="2400" dirty="0" smtClean="0">
                <a:latin typeface="Arial Narrow" panose="020B0606020202030204" pitchFamily="34" charset="0"/>
              </a:rPr>
              <a:t>негромко</a:t>
            </a:r>
          </a:p>
          <a:p>
            <a:r>
              <a:rPr lang="ru-RU" sz="2400" dirty="0" smtClean="0">
                <a:latin typeface="Arial Narrow" panose="020B0606020202030204" pitchFamily="34" charset="0"/>
              </a:rPr>
              <a:t>• </a:t>
            </a:r>
            <a:r>
              <a:rPr lang="ru-RU" sz="2400" dirty="0">
                <a:latin typeface="Arial Narrow" panose="020B0606020202030204" pitchFamily="34" charset="0"/>
              </a:rPr>
              <a:t>Слушай старших внимательно, стой при этом спокойно, смотри в лицо собеседнику</a:t>
            </a:r>
            <a:r>
              <a:rPr lang="ru-RU" sz="2400" dirty="0" smtClean="0">
                <a:latin typeface="Arial Narrow" panose="020B0606020202030204" pitchFamily="34" charset="0"/>
              </a:rPr>
              <a:t>.</a:t>
            </a:r>
            <a:endParaRPr lang="ru-RU" sz="2400" dirty="0">
              <a:latin typeface="Arial Narrow" panose="020B0606020202030204" pitchFamily="34" charset="0"/>
            </a:endParaRPr>
          </a:p>
          <a:p>
            <a:r>
              <a:rPr lang="ru-RU" sz="2400" dirty="0">
                <a:latin typeface="Arial Narrow" panose="020B0606020202030204" pitchFamily="34" charset="0"/>
              </a:rPr>
              <a:t>• С уважением относись к труду и отдыху старших, не мешай взрослым, не шуми, не капризничай.</a:t>
            </a:r>
          </a:p>
          <a:p>
            <a:r>
              <a:rPr lang="ru-RU" sz="2400" dirty="0" smtClean="0">
                <a:latin typeface="Arial Narrow" panose="020B0606020202030204" pitchFamily="34" charset="0"/>
              </a:rPr>
              <a:t>• </a:t>
            </a:r>
            <a:r>
              <a:rPr lang="ru-RU" sz="2400" dirty="0">
                <a:latin typeface="Arial Narrow" panose="020B0606020202030204" pitchFamily="34" charset="0"/>
              </a:rPr>
              <a:t>Подними и вежливо подай оброненный кем-то предмет (карандаш, варежку и т. п.).</a:t>
            </a:r>
          </a:p>
          <a:p>
            <a:r>
              <a:rPr lang="ru-RU" sz="2400" dirty="0" smtClean="0">
                <a:latin typeface="Arial Narrow" panose="020B0606020202030204" pitchFamily="34" charset="0"/>
              </a:rPr>
              <a:t>• </a:t>
            </a:r>
            <a:r>
              <a:rPr lang="ru-RU" sz="2400" dirty="0">
                <a:latin typeface="Arial Narrow" panose="020B0606020202030204" pitchFamily="34" charset="0"/>
              </a:rPr>
              <a:t>Делись с товарищами игрушками, книгами, играй дружно.</a:t>
            </a:r>
          </a:p>
          <a:p>
            <a:r>
              <a:rPr lang="ru-RU" sz="2400" dirty="0">
                <a:latin typeface="Arial Narrow" panose="020B0606020202030204" pitchFamily="34" charset="0"/>
              </a:rPr>
              <a:t>• Умей признавать, что был не прав</a:t>
            </a:r>
            <a:r>
              <a:rPr lang="ru-RU" sz="2400" dirty="0" smtClean="0">
                <a:latin typeface="Arial Narrow" panose="020B0606020202030204" pitchFamily="34" charset="0"/>
              </a:rPr>
              <a:t>.</a:t>
            </a:r>
            <a:endParaRPr lang="ru-RU" sz="2400" dirty="0"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98902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23728" y="215062"/>
            <a:ext cx="514596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 smtClean="0">
                <a:latin typeface="Arial Narrow" panose="020B0606020202030204" pitchFamily="34" charset="0"/>
              </a:rPr>
              <a:t>«Правила поведения дошкольника»</a:t>
            </a:r>
            <a:endParaRPr lang="ru-RU" sz="2800" dirty="0">
              <a:latin typeface="Arial Narrow" panose="020B0606020202030204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58602" y="908720"/>
            <a:ext cx="8568952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Правила культуры </a:t>
            </a:r>
            <a:r>
              <a:rPr lang="ru-RU" dirty="0" smtClean="0"/>
              <a:t>деятельности:</a:t>
            </a:r>
            <a:endParaRPr lang="ru-RU" dirty="0"/>
          </a:p>
          <a:p>
            <a:r>
              <a:rPr lang="ru-RU" dirty="0"/>
              <a:t>• Не сиди без дела.</a:t>
            </a:r>
          </a:p>
          <a:p>
            <a:r>
              <a:rPr lang="ru-RU" dirty="0"/>
              <a:t>• Никогда не откладывай на завтра то, что можешь сделать сегодня.</a:t>
            </a:r>
          </a:p>
          <a:p>
            <a:r>
              <a:rPr lang="ru-RU" dirty="0"/>
              <a:t>• Доводи начатое дело до конца; выполняй работу только хорошо.</a:t>
            </a:r>
          </a:p>
          <a:p>
            <a:r>
              <a:rPr lang="ru-RU" dirty="0" smtClean="0"/>
              <a:t>• </a:t>
            </a:r>
            <a:r>
              <a:rPr lang="ru-RU" dirty="0"/>
              <a:t>Соблюдай чистоту и порядок в своем игровом уголке, за своим столом.</a:t>
            </a:r>
          </a:p>
          <a:p>
            <a:r>
              <a:rPr lang="ru-RU" dirty="0"/>
              <a:t>• Везде и всегда бережно относись к вещам и игрушкам.</a:t>
            </a:r>
          </a:p>
          <a:p>
            <a:r>
              <a:rPr lang="ru-RU" dirty="0"/>
              <a:t>• Люби природу, заботься о животных.</a:t>
            </a:r>
          </a:p>
          <a:p>
            <a:r>
              <a:rPr lang="ru-RU" dirty="0"/>
              <a:t>• Книгу читай за столом, не загибай углы страниц, бери книгу чистыми руками.</a:t>
            </a:r>
          </a:p>
          <a:p>
            <a:r>
              <a:rPr lang="ru-RU" dirty="0"/>
              <a:t>• Если что-то не понял, переспроси старших или товарищей.</a:t>
            </a:r>
          </a:p>
          <a:p>
            <a:r>
              <a:rPr lang="ru-RU" dirty="0"/>
              <a:t>• Будь настойчив в достижении цели. Общие правила нравственности</a:t>
            </a:r>
          </a:p>
          <a:p>
            <a:r>
              <a:rPr lang="ru-RU" dirty="0"/>
              <a:t>• Радуйся успеху товарища.</a:t>
            </a:r>
          </a:p>
          <a:p>
            <a:r>
              <a:rPr lang="ru-RU" dirty="0"/>
              <a:t>• Будь правдивым, имей мужество откровенно сказать о своем проступке; не перекладывай вину на других.</a:t>
            </a:r>
          </a:p>
          <a:p>
            <a:r>
              <a:rPr lang="ru-RU" dirty="0"/>
              <a:t>• Говори всегда только правду.</a:t>
            </a:r>
          </a:p>
          <a:p>
            <a:r>
              <a:rPr lang="ru-RU" dirty="0"/>
              <a:t>• Дорожи доверием взрослых и товарищей.</a:t>
            </a:r>
          </a:p>
          <a:p>
            <a:r>
              <a:rPr lang="ru-RU" dirty="0"/>
              <a:t>• Не хвастайся даже самым красивым поступком — хорошее дело само за себя говорит.</a:t>
            </a:r>
          </a:p>
          <a:p>
            <a:r>
              <a:rPr lang="ru-RU" dirty="0" smtClean="0"/>
              <a:t>• </a:t>
            </a:r>
            <a:r>
              <a:rPr lang="ru-RU" dirty="0"/>
              <a:t>Живи и поступай так, чтобы окружающим — взрослым и детям — было с тобой приятно и радостно.</a:t>
            </a:r>
          </a:p>
        </p:txBody>
      </p:sp>
    </p:spTree>
    <p:extLst>
      <p:ext uri="{BB962C8B-B14F-4D97-AF65-F5344CB8AC3E}">
        <p14:creationId xmlns:p14="http://schemas.microsoft.com/office/powerpoint/2010/main" val="3575824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1052736"/>
            <a:ext cx="792088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latin typeface="Arial Narrow" panose="020B0606020202030204" pitchFamily="34" charset="0"/>
              </a:rPr>
              <a:t>Упражнение «Поведение детей»</a:t>
            </a:r>
          </a:p>
          <a:p>
            <a:r>
              <a:rPr lang="ru-RU" sz="2400" dirty="0">
                <a:latin typeface="Arial Narrow" panose="020B0606020202030204" pitchFamily="34" charset="0"/>
              </a:rPr>
              <a:t> Если ваш ребенок:</a:t>
            </a:r>
          </a:p>
          <a:p>
            <a:r>
              <a:rPr lang="ru-RU" sz="2400" dirty="0">
                <a:latin typeface="Arial Narrow" panose="020B0606020202030204" pitchFamily="34" charset="0"/>
              </a:rPr>
              <a:t>• выполняет данное правило, то вы кладете на стол фишку красного цвета;</a:t>
            </a:r>
          </a:p>
          <a:p>
            <a:r>
              <a:rPr lang="ru-RU" sz="2400" dirty="0">
                <a:latin typeface="Arial Narrow" panose="020B0606020202030204" pitchFamily="34" charset="0"/>
              </a:rPr>
              <a:t>• не всегда выполняет или не совсем правильно — желтого цвета;</a:t>
            </a:r>
          </a:p>
          <a:p>
            <a:r>
              <a:rPr lang="ru-RU" sz="2400" dirty="0">
                <a:latin typeface="Arial Narrow" panose="020B0606020202030204" pitchFamily="34" charset="0"/>
              </a:rPr>
              <a:t>• не выполняет совсем — синего цвета.</a:t>
            </a:r>
          </a:p>
        </p:txBody>
      </p:sp>
      <p:pic>
        <p:nvPicPr>
          <p:cNvPr id="9218" name="Picture 2" descr="https://i1.wp.com/photoshop-master.ru/lessons/les2864/2.jp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>
                        <a14:foregroundMark x1="11455" y1="29299" x2="24182" y2="71338"/>
                        <a14:foregroundMark x1="8545" y1="12739" x2="8545" y2="12739"/>
                        <a14:foregroundMark x1="4000" y1="31847" x2="7273" y2="82803"/>
                        <a14:foregroundMark x1="72000" y1="31210" x2="72000" y2="31210"/>
                        <a14:foregroundMark x1="93455" y1="78344" x2="93455" y2="78344"/>
                        <a14:foregroundMark x1="76545" y1="85987" x2="76545" y2="85987"/>
                        <a14:foregroundMark x1="91091" y1="13376" x2="76182" y2="85350"/>
                        <a14:foregroundMark x1="72545" y1="30573" x2="93091" y2="76433"/>
                        <a14:foregroundMark x1="81091" y1="29299" x2="81091" y2="29299"/>
                        <a14:foregroundMark x1="74727" y1="16561" x2="74727" y2="16561"/>
                        <a14:foregroundMark x1="72182" y1="67516" x2="72182" y2="67516"/>
                        <a14:foregroundMark x1="85091" y1="84076" x2="85091" y2="84076"/>
                        <a14:foregroundMark x1="83455" y1="71975" x2="83455" y2="71975"/>
                        <a14:foregroundMark x1="92909" y1="57962" x2="92909" y2="55414"/>
                        <a14:foregroundMark x1="88545" y1="52866" x2="88545" y2="52866"/>
                        <a14:foregroundMark x1="84727" y1="54777" x2="84727" y2="54777"/>
                        <a14:foregroundMark x1="82909" y1="35032" x2="82909" y2="35032"/>
                        <a14:foregroundMark x1="86364" y1="29936" x2="86364" y2="29936"/>
                        <a14:foregroundMark x1="87091" y1="14650" x2="87091" y2="1465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4293096"/>
            <a:ext cx="5238750" cy="14954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78238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483768" y="476672"/>
            <a:ext cx="18473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sz="2800" dirty="0">
              <a:latin typeface="Arial Narrow" panose="020B0606020202030204" pitchFamily="34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32" t="10705" r="59484" b="49671"/>
          <a:stretch/>
        </p:blipFill>
        <p:spPr>
          <a:xfrm>
            <a:off x="827584" y="1268760"/>
            <a:ext cx="2517579" cy="219507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643" t="7512" r="1738" b="47230"/>
          <a:stretch/>
        </p:blipFill>
        <p:spPr>
          <a:xfrm>
            <a:off x="5580112" y="1276772"/>
            <a:ext cx="2472260" cy="229159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939" t="58591" b="4413"/>
          <a:stretch/>
        </p:blipFill>
        <p:spPr>
          <a:xfrm>
            <a:off x="3336809" y="4077072"/>
            <a:ext cx="3076133" cy="218508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532722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23728" y="2564904"/>
            <a:ext cx="5440913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dirty="0" smtClean="0">
                <a:latin typeface="Arial Narrow" panose="020B0606020202030204" pitchFamily="34" charset="0"/>
              </a:rPr>
              <a:t>Спасибо за внимание!</a:t>
            </a:r>
            <a:endParaRPr lang="ru-RU" sz="4800" dirty="0"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727721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75656" y="1628800"/>
            <a:ext cx="6120680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latin typeface="Arial Narrow" panose="020B0606020202030204" pitchFamily="34" charset="0"/>
              </a:rPr>
              <a:t>« Воспитанность – это единственное, что может расположить к тебе людей с первого взгляда, ибо, чтобы распознать в тебе большие способности, нужно больше времени», - так писал английский писатель и государственный </a:t>
            </a:r>
            <a:r>
              <a:rPr lang="ru-RU" sz="2800" dirty="0" smtClean="0">
                <a:latin typeface="Arial Narrow" panose="020B0606020202030204" pitchFamily="34" charset="0"/>
              </a:rPr>
              <a:t>деятель.                    </a:t>
            </a:r>
          </a:p>
          <a:p>
            <a:r>
              <a:rPr lang="ru-RU" sz="2800" dirty="0" smtClean="0">
                <a:latin typeface="Arial Narrow" panose="020B0606020202030204" pitchFamily="34" charset="0"/>
              </a:rPr>
              <a:t>                                               </a:t>
            </a:r>
            <a:r>
              <a:rPr lang="ru-RU" sz="2800" dirty="0" err="1" smtClean="0">
                <a:latin typeface="Arial Narrow" panose="020B0606020202030204" pitchFamily="34" charset="0"/>
              </a:rPr>
              <a:t>Ф.Честерфилд</a:t>
            </a:r>
            <a:r>
              <a:rPr lang="ru-RU" sz="2800" dirty="0" smtClean="0">
                <a:latin typeface="Arial Narrow" panose="020B0606020202030204" pitchFamily="34" charset="0"/>
              </a:rPr>
              <a:t> </a:t>
            </a:r>
            <a:endParaRPr lang="ru-RU" sz="2800" dirty="0"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53647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11560" y="1484784"/>
            <a:ext cx="8136904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Тема </a:t>
            </a:r>
            <a:r>
              <a:rPr lang="ru-RU" sz="2800" dirty="0"/>
              <a:t>нашего собрания: </a:t>
            </a:r>
            <a:endParaRPr lang="ru-RU" sz="2800" dirty="0" smtClean="0"/>
          </a:p>
          <a:p>
            <a:r>
              <a:rPr lang="ru-RU" sz="2800" dirty="0" smtClean="0"/>
              <a:t>«</a:t>
            </a:r>
            <a:r>
              <a:rPr lang="ru-RU" sz="2800" dirty="0"/>
              <a:t>Воспитание культуры поведения </a:t>
            </a:r>
            <a:r>
              <a:rPr lang="ru-RU" sz="2800" dirty="0" smtClean="0"/>
              <a:t>у дошкольников»</a:t>
            </a:r>
          </a:p>
          <a:p>
            <a:r>
              <a:rPr lang="ru-RU" sz="2800" dirty="0"/>
              <a:t>В содержании культуры поведения детей можно условно выделить следующие компоненты:</a:t>
            </a:r>
          </a:p>
          <a:p>
            <a:r>
              <a:rPr lang="ru-RU" sz="2800" dirty="0"/>
              <a:t>• </a:t>
            </a:r>
            <a:r>
              <a:rPr lang="ru-RU" sz="2800" dirty="0"/>
              <a:t>культура речи</a:t>
            </a:r>
          </a:p>
          <a:p>
            <a:r>
              <a:rPr lang="ru-RU" sz="2800" dirty="0" smtClean="0"/>
              <a:t>• </a:t>
            </a:r>
            <a:r>
              <a:rPr lang="ru-RU" sz="2800" dirty="0"/>
              <a:t>культурно-гигиенические </a:t>
            </a:r>
            <a:r>
              <a:rPr lang="ru-RU" sz="2800" dirty="0" smtClean="0"/>
              <a:t>навыки</a:t>
            </a:r>
            <a:endParaRPr lang="ru-RU" sz="2800" dirty="0"/>
          </a:p>
          <a:p>
            <a:r>
              <a:rPr lang="ru-RU" sz="2800" dirty="0" smtClean="0"/>
              <a:t>•</a:t>
            </a:r>
            <a:r>
              <a:rPr lang="ru-RU" sz="2800" dirty="0"/>
              <a:t>культура общения</a:t>
            </a:r>
          </a:p>
          <a:p>
            <a:r>
              <a:rPr lang="ru-RU" sz="2800" dirty="0" smtClean="0"/>
              <a:t>•</a:t>
            </a:r>
            <a:r>
              <a:rPr lang="ru-RU" sz="2800" dirty="0"/>
              <a:t>культура деятельности</a:t>
            </a:r>
          </a:p>
          <a:p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877699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55576" y="1412776"/>
            <a:ext cx="7776864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/>
              <a:t>Много лет люди создавали правила поведения, этикета, цель которых была, кроме нравственных качеств доброты, чуткости, сердечности, прививать чувство меры и красоты в манерах поведения, в одежде, разговоре, приеме гостей и сервировке стола — словом во всем, с чем мы входим в </a:t>
            </a:r>
            <a:r>
              <a:rPr lang="ru-RU" sz="2800" dirty="0" smtClean="0"/>
              <a:t>общество.</a:t>
            </a:r>
            <a:endParaRPr lang="ru-RU" sz="2800" dirty="0"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3703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15616" y="1628800"/>
            <a:ext cx="705678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latin typeface="Arial Narrow" panose="020B0606020202030204" pitchFamily="34" charset="0"/>
              </a:rPr>
              <a:t>Существуют ли в наше время секреты воспитания культуры поведения?</a:t>
            </a:r>
          </a:p>
        </p:txBody>
      </p:sp>
      <p:pic>
        <p:nvPicPr>
          <p:cNvPr id="1026" name="Picture 2" descr="https://mtdata.ru/u7/photo3D10/20384908407-0/origina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3068960"/>
            <a:ext cx="4536504" cy="30258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14581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33103" y="404664"/>
            <a:ext cx="7920880" cy="59400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latin typeface="Arial Narrow" panose="020B0606020202030204" pitchFamily="34" charset="0"/>
              </a:rPr>
              <a:t>Задачи </a:t>
            </a:r>
            <a:r>
              <a:rPr lang="ru-RU" sz="2800" dirty="0">
                <a:latin typeface="Arial Narrow" panose="020B0606020202030204" pitchFamily="34" charset="0"/>
              </a:rPr>
              <a:t>на ближайшее будущее, которые предстоит нам с вами  </a:t>
            </a:r>
            <a:r>
              <a:rPr lang="ru-RU" sz="2800" dirty="0" smtClean="0">
                <a:latin typeface="Arial Narrow" panose="020B0606020202030204" pitchFamily="34" charset="0"/>
              </a:rPr>
              <a:t>решать:</a:t>
            </a:r>
          </a:p>
          <a:p>
            <a:r>
              <a:rPr lang="ru-RU" dirty="0">
                <a:latin typeface="Arial Narrow" panose="020B0606020202030204" pitchFamily="34" charset="0"/>
              </a:rPr>
              <a:t>• Обеспечить условия для нравственного воспитания детей.</a:t>
            </a:r>
          </a:p>
          <a:p>
            <a:r>
              <a:rPr lang="ru-RU" dirty="0">
                <a:latin typeface="Arial Narrow" panose="020B0606020202030204" pitchFamily="34" charset="0"/>
              </a:rPr>
              <a:t>• Создавать игровые ситуации, способствующие формированию доброты, доброжелательности, дружелюбия.</a:t>
            </a:r>
          </a:p>
          <a:p>
            <a:r>
              <a:rPr lang="ru-RU" dirty="0">
                <a:latin typeface="Arial Narrow" panose="020B0606020202030204" pitchFamily="34" charset="0"/>
              </a:rPr>
              <a:t>• Приучать общаться без свойственной возрасту крикливости.</a:t>
            </a:r>
          </a:p>
          <a:p>
            <a:r>
              <a:rPr lang="ru-RU" dirty="0">
                <a:latin typeface="Arial Narrow" panose="020B0606020202030204" pitchFamily="34" charset="0"/>
              </a:rPr>
              <a:t>• Продолжать формировать образ «я». Помогать детям осознавать, кто они и какие они. </a:t>
            </a:r>
          </a:p>
          <a:p>
            <a:r>
              <a:rPr lang="ru-RU" dirty="0"/>
              <a:t>• Формировать доброжелательное отношение ко всем детям группы.</a:t>
            </a:r>
          </a:p>
          <a:p>
            <a:r>
              <a:rPr lang="ru-RU" dirty="0"/>
              <a:t>• Приучать к вежливости: здороваться, прощаться, благодарить за помощь.</a:t>
            </a:r>
          </a:p>
          <a:p>
            <a:r>
              <a:rPr lang="ru-RU" dirty="0"/>
              <a:t>• Учить жить дружно, помогать друг другу, вместе пользоваться игрушками, книгами.</a:t>
            </a:r>
          </a:p>
          <a:p>
            <a:r>
              <a:rPr lang="ru-RU" dirty="0"/>
              <a:t>• Приучать соблюдать элементарные правила поведения в раздевальной и умывальной комнатах, в спальне и столовой.</a:t>
            </a:r>
          </a:p>
          <a:p>
            <a:r>
              <a:rPr lang="ru-RU" dirty="0"/>
              <a:t>• Формировать навыки организованного поведения в детском саду, на улице.</a:t>
            </a:r>
          </a:p>
          <a:p>
            <a:r>
              <a:rPr lang="ru-RU" dirty="0"/>
              <a:t>• Формировать самостоятельность, умение преодолевать небольшие трудности.</a:t>
            </a:r>
          </a:p>
          <a:p>
            <a:r>
              <a:rPr lang="ru-RU" dirty="0"/>
              <a:t>• Формировать умения выполнять действия в ходе режимных процессов.</a:t>
            </a:r>
          </a:p>
          <a:p>
            <a:r>
              <a:rPr lang="ru-RU" dirty="0"/>
              <a:t>• Формировать бережное отношение к игрушкам, к труду старших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60856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548680"/>
            <a:ext cx="8136904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latin typeface="Arial Narrow" panose="020B0606020202030204" pitchFamily="34" charset="0"/>
              </a:rPr>
              <a:t>Одним из главных компонентов в воспитании навыков культурного поведения и хороших манер является личный пример родителей. Именно вы, родители, — авторитет для ребенка. И именно с вас в пе</a:t>
            </a:r>
            <a:r>
              <a:rPr lang="ru-RU" sz="2800" dirty="0"/>
              <a:t>рвую очередь он берет пример во всем.</a:t>
            </a:r>
          </a:p>
        </p:txBody>
      </p:sp>
      <p:pic>
        <p:nvPicPr>
          <p:cNvPr id="2050" name="Picture 2" descr="https://babyzzz.ru/wp-content/uploads/2016/06/146516134357694f4d8d8017.0268681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945948">
            <a:off x="929903" y="3578986"/>
            <a:ext cx="3315425" cy="216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s://masterskayaroda.ru/media/images/base64/59828ef8071a11e48577f837efabf372.jpe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965582">
            <a:off x="5184796" y="3696027"/>
            <a:ext cx="3276000" cy="219491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36892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2348880"/>
            <a:ext cx="8136904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latin typeface="Arial Narrow" panose="020B0606020202030204" pitchFamily="34" charset="0"/>
              </a:rPr>
              <a:t>Перечислите </a:t>
            </a:r>
            <a:r>
              <a:rPr lang="ru-RU" sz="2800" dirty="0">
                <a:latin typeface="Arial Narrow" panose="020B0606020202030204" pitchFamily="34" charset="0"/>
              </a:rPr>
              <a:t>методы, которые вы используете для привития ребенку навыков культурного поведения и хороших </a:t>
            </a:r>
            <a:r>
              <a:rPr lang="ru-RU" sz="2800" dirty="0" smtClean="0">
                <a:latin typeface="Arial Narrow" panose="020B0606020202030204" pitchFamily="34" charset="0"/>
              </a:rPr>
              <a:t>манер:</a:t>
            </a:r>
          </a:p>
          <a:p>
            <a:endParaRPr lang="ru-RU" sz="2800" dirty="0" smtClean="0"/>
          </a:p>
        </p:txBody>
      </p:sp>
    </p:spTree>
    <p:extLst>
      <p:ext uri="{BB962C8B-B14F-4D97-AF65-F5344CB8AC3E}">
        <p14:creationId xmlns:p14="http://schemas.microsoft.com/office/powerpoint/2010/main" val="463029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www.syl.ru/misc/i/ni/7/0/9/1/3/0/i/70913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63759" y="2132856"/>
            <a:ext cx="5852720" cy="38865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109290" y="1174304"/>
            <a:ext cx="276165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>
                <a:latin typeface="Arial Narrow" panose="020B0606020202030204" pitchFamily="34" charset="0"/>
              </a:rPr>
              <a:t>личный пример </a:t>
            </a:r>
          </a:p>
        </p:txBody>
      </p:sp>
    </p:spTree>
    <p:extLst>
      <p:ext uri="{BB962C8B-B14F-4D97-AF65-F5344CB8AC3E}">
        <p14:creationId xmlns:p14="http://schemas.microsoft.com/office/powerpoint/2010/main" val="3419765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170</TotalTime>
  <Words>882</Words>
  <Application>Microsoft Office PowerPoint</Application>
  <PresentationFormat>Экран (4:3)</PresentationFormat>
  <Paragraphs>79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Трек</vt:lpstr>
      <vt:lpstr>«Непоседы»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«Непоседы»</dc:title>
  <dc:creator>nikitasharai15092007@mail.ru</dc:creator>
  <cp:lastModifiedBy>терминатор</cp:lastModifiedBy>
  <cp:revision>16</cp:revision>
  <dcterms:created xsi:type="dcterms:W3CDTF">2020-11-23T00:32:22Z</dcterms:created>
  <dcterms:modified xsi:type="dcterms:W3CDTF">2025-10-23T07:51:22Z</dcterms:modified>
</cp:coreProperties>
</file>