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9" r:id="rId3"/>
    <p:sldId id="258" r:id="rId4"/>
    <p:sldId id="256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6" r:id="rId20"/>
    <p:sldId id="273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2AAE0-9276-49A2-8AC3-6C997B3AA3B9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8212A-5841-4C98-A158-E9D5ADB27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745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7239F-2DD1-43C6-A90B-A282F1F1AE2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231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1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79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654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43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866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29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958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192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304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68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8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90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1.jpeg"/><Relationship Id="rId10" Type="http://schemas.microsoft.com/office/2007/relationships/hdphoto" Target="../media/hdphoto7.wdp"/><Relationship Id="rId4" Type="http://schemas.microsoft.com/office/2007/relationships/hdphoto" Target="../media/hdphoto3.wdp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hdphoto" Target="../media/hdphoto6.wdp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3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4;&#1095;&#1085;&#1091;&#1083;&#1089;&#1103;%20&#1075;&#1080;&#1087;&#1089;%20&#1041;&#1088;&#1080;&#1083;&#1083;&#1080;&#1072;&#1085;&#1090;&#1086;&#1074;&#1072;&#1103;%20&#1088;&#1091;&#1082;&#1072;.mp4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89;&#1090;&#1103;&#1078;&#1077;&#1085;&#1080;&#1103;.mp4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808" y="1052736"/>
            <a:ext cx="7931224" cy="1156990"/>
          </a:xfrm>
        </p:spPr>
        <p:txBody>
          <a:bodyPr/>
          <a:lstStyle/>
          <a:p>
            <a:r>
              <a:rPr lang="ru-RU" dirty="0" smtClean="0"/>
              <a:t>2,7,8,9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7996" y="1600200"/>
            <a:ext cx="348800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254496"/>
            <a:ext cx="37610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ПРОВЕРЬ СЕБЯ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95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20146"/>
            <a:ext cx="8136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Правила оказания первой помощи при вывихе:</a:t>
            </a:r>
            <a:endParaRPr lang="ru-RU" sz="30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нельзя самостоятельно вправлять вывих</a:t>
            </a:r>
            <a:r>
              <a:rPr lang="en-US" sz="3000" u="sng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обеспечить повреждённому суставу покой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зафиксировать сустав с помощью 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повязки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525011"/>
            <a:ext cx="47699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 необходимости дать обезболивающие средства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378635"/>
            <a:ext cx="87129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приложить холод.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786058"/>
            <a:ext cx="2555776" cy="36192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592" y="4293096"/>
            <a:ext cx="2797657" cy="20900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71" r="29995"/>
          <a:stretch/>
        </p:blipFill>
        <p:spPr>
          <a:xfrm>
            <a:off x="4858091" y="2948946"/>
            <a:ext cx="1986014" cy="18526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3" t="22526" r="37789" b="25251"/>
          <a:stretch/>
        </p:blipFill>
        <p:spPr>
          <a:xfrm rot="19519210">
            <a:off x="4668620" y="4576453"/>
            <a:ext cx="831899" cy="119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8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Перелом конечности</a:t>
            </a:r>
            <a:endParaRPr lang="ru-RU" dirty="0">
              <a:solidFill>
                <a:srgbClr val="92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437" r="28438"/>
          <a:stretch>
            <a:fillRect/>
          </a:stretch>
        </p:blipFill>
        <p:spPr bwMode="auto">
          <a:xfrm>
            <a:off x="2627784" y="1628800"/>
            <a:ext cx="3495407" cy="49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560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021814" y="548680"/>
            <a:ext cx="3096344" cy="86409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переломы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5442">
            <a:off x="2049318" y="1031491"/>
            <a:ext cx="793955" cy="10306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64558" flipH="1">
            <a:off x="6227614" y="1040830"/>
            <a:ext cx="793955" cy="102578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11560" y="2153478"/>
            <a:ext cx="3456384" cy="76808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закрытые</a:t>
            </a:r>
            <a:endParaRPr lang="ru-RU" sz="3000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066" y="2153478"/>
            <a:ext cx="3456383" cy="76808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открытые</a:t>
            </a:r>
            <a:endParaRPr lang="ru-RU" sz="3000" dirty="0">
              <a:solidFill>
                <a:srgbClr val="92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80" y="3404095"/>
            <a:ext cx="3662185" cy="28839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3404096"/>
            <a:ext cx="3556235" cy="280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5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356659"/>
            <a:ext cx="8928992" cy="15361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000" b="1" dirty="0">
                <a:solidFill>
                  <a:srgbClr val="92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закрытом переломе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накладывается повязка с применением </a:t>
            </a:r>
            <a:r>
              <a:rPr lang="ru-RU" sz="3000" b="1" dirty="0">
                <a:solidFill>
                  <a:srgbClr val="0000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шин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23528" y="1796819"/>
            <a:ext cx="8568952" cy="15361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b="1" dirty="0">
                <a:solidFill>
                  <a:srgbClr val="92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Шина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– приспособление, обеспечивающее неподвижность суставов и мягких тканей.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3221750"/>
            <a:ext cx="3456383" cy="3390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Группа 22"/>
          <p:cNvGrpSpPr/>
          <p:nvPr/>
        </p:nvGrpSpPr>
        <p:grpSpPr>
          <a:xfrm>
            <a:off x="857224" y="3221750"/>
            <a:ext cx="3357586" cy="3471613"/>
            <a:chOff x="1259632" y="2416312"/>
            <a:chExt cx="2592288" cy="2603710"/>
          </a:xfrm>
        </p:grpSpPr>
        <p:pic>
          <p:nvPicPr>
            <p:cNvPr id="38" name="Рисунок 3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41" t="38074" b="34387"/>
            <a:stretch/>
          </p:blipFill>
          <p:spPr>
            <a:xfrm>
              <a:off x="1259632" y="2416312"/>
              <a:ext cx="2592288" cy="25431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39" name="Picture 4" descr="Наложение шин lemur59.ru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65400" l="61154" r="9906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09" b="32736"/>
            <a:stretch/>
          </p:blipFill>
          <p:spPr bwMode="auto">
            <a:xfrm>
              <a:off x="1549745" y="2555354"/>
              <a:ext cx="1942135" cy="2464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7980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56" t="38074"/>
          <a:stretch/>
        </p:blipFill>
        <p:spPr>
          <a:xfrm>
            <a:off x="5072066" y="3007747"/>
            <a:ext cx="3071833" cy="3475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23528" y="356659"/>
            <a:ext cx="8424936" cy="15361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000" b="1" dirty="0">
                <a:solidFill>
                  <a:srgbClr val="92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переломе костей верхней конечности</a:t>
            </a: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необходимо: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752245"/>
            <a:ext cx="9289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dirty="0">
                <a:solidFill>
                  <a:srgbClr val="CC0066"/>
                </a:solidFill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согнуть руку в локте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наложить шину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12552" y="2924943"/>
            <a:ext cx="2739367" cy="3557817"/>
            <a:chOff x="1115616" y="2067693"/>
            <a:chExt cx="2592288" cy="3038645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41" t="38074" b="34387"/>
            <a:stretch/>
          </p:blipFill>
          <p:spPr>
            <a:xfrm>
              <a:off x="1115616" y="2067693"/>
              <a:ext cx="2592288" cy="303864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4" descr="Наложение шин lemur59.ru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64800" l="60218" r="99532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09" b="32736"/>
            <a:stretch/>
          </p:blipFill>
          <p:spPr bwMode="auto">
            <a:xfrm>
              <a:off x="1336635" y="2348671"/>
              <a:ext cx="2150250" cy="2655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4644008" y="1747261"/>
            <a:ext cx="46085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зафиксировать руку косынкой.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52558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4911">
            <a:off x="149859" y="1815555"/>
            <a:ext cx="3999983" cy="31325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25" y="2461232"/>
            <a:ext cx="3534493" cy="18318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1114677"/>
            <a:ext cx="94330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она должна захватывать два ближайших сустава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прибинтовать шину к повреждённой конечности</a:t>
            </a:r>
            <a:r>
              <a:rPr lang="ru-RU" sz="3000" dirty="0" smtClean="0"/>
              <a:t>.</a:t>
            </a:r>
            <a:endParaRPr lang="ru-RU" sz="3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66667" l="4040" r="376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082" b="32416"/>
          <a:stretch/>
        </p:blipFill>
        <p:spPr>
          <a:xfrm>
            <a:off x="6592647" y="3861048"/>
            <a:ext cx="2343870" cy="254633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114697" y="386080"/>
            <a:ext cx="502894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Правила наложения шины: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37111"/>
            <a:ext cx="4896544" cy="198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4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7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20144"/>
            <a:ext cx="81369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Правила оказания первой помощи при открытом переломе:</a:t>
            </a:r>
            <a:endParaRPr lang="ru-RU" sz="30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остановить кровотечение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наложить стерильную повязку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3000" dirty="0"/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Доставить пострадавшего в больницу;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3000" dirty="0" smtClean="0"/>
          </a:p>
          <a:p>
            <a:pPr marL="285750" indent="-285750"/>
            <a:endParaRPr lang="ru-RU" sz="3000" dirty="0" smtClean="0"/>
          </a:p>
          <a:p>
            <a:pPr marL="285750" indent="-285750"/>
            <a:endParaRPr lang="ru-RU" sz="3000" dirty="0" smtClean="0"/>
          </a:p>
          <a:p>
            <a:pPr marL="285750" indent="-285750">
              <a:buFont typeface="Wingdings" pitchFamily="2" charset="2"/>
              <a:buChar char="ü"/>
            </a:pPr>
            <a:endParaRPr lang="ru-RU" sz="30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2852936"/>
            <a:ext cx="8534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000" b="1" dirty="0" smtClean="0">
                <a:solidFill>
                  <a:srgbClr val="CC0066"/>
                </a:solidFill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наложить шину на поврежденную конечность;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70" y="4385376"/>
            <a:ext cx="4595250" cy="2267983"/>
          </a:xfrm>
          <a:prstGeom prst="rect">
            <a:avLst/>
          </a:prstGeom>
        </p:spPr>
      </p:pic>
      <p:pic>
        <p:nvPicPr>
          <p:cNvPr id="14" name="Picture 2" descr="\\USER-PC-15\Disk D\projects\Руслан\рисунки Png\193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1128"/>
            <a:ext cx="2448272" cy="160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0" t="26799" b="51790"/>
          <a:stretch/>
        </p:blipFill>
        <p:spPr>
          <a:xfrm>
            <a:off x="323529" y="4776013"/>
            <a:ext cx="983539" cy="9323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0" r="15951" b="73237"/>
          <a:stretch/>
        </p:blipFill>
        <p:spPr>
          <a:xfrm flipH="1">
            <a:off x="942654" y="3802719"/>
            <a:ext cx="1389123" cy="11653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42910" y="1785925"/>
            <a:ext cx="6286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itchFamily="2" charset="2"/>
              <a:buChar char="ü"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обработать рану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0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Перелом грудной клетки</a:t>
            </a:r>
            <a:endParaRPr lang="ru-RU" dirty="0">
              <a:solidFill>
                <a:srgbClr val="920000"/>
              </a:solidFill>
            </a:endParaRPr>
          </a:p>
        </p:txBody>
      </p:sp>
      <p:pic>
        <p:nvPicPr>
          <p:cNvPr id="9218" name="Picture 2" descr="H:\gjvjom\xbjxje3w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628800"/>
            <a:ext cx="3705675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H:\gjvjom\perelom-reber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935216"/>
            <a:ext cx="5282952" cy="266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568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0000"/>
                </a:solidFill>
              </a:rPr>
              <a:t>Переломы черепа</a:t>
            </a:r>
            <a:endParaRPr lang="ru-RU" b="1" dirty="0">
              <a:solidFill>
                <a:srgbClr val="920000"/>
              </a:solidFill>
            </a:endParaRPr>
          </a:p>
        </p:txBody>
      </p:sp>
      <p:pic>
        <p:nvPicPr>
          <p:cNvPr id="5123" name="Picture 3" descr="H:\gjvjom\cda55b5c-5921-4fd2-93cd-29f6d38b7972-concussio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05" y="1600200"/>
            <a:ext cx="689338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91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gjvjom\220a9560bc09894f25dda578342dac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4" r="8570" b="9261"/>
          <a:stretch/>
        </p:blipFill>
        <p:spPr bwMode="auto">
          <a:xfrm>
            <a:off x="1907704" y="116632"/>
            <a:ext cx="5532120" cy="410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H:\gjvjom\298a8792ed3920da3a4325a88c5035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56800"/>
            <a:ext cx="7030440" cy="281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82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Факт!</a:t>
            </a:r>
            <a:endParaRPr lang="ru-RU" dirty="0">
              <a:solidFill>
                <a:srgbClr val="92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52936"/>
          </a:xfrm>
        </p:spPr>
        <p:txBody>
          <a:bodyPr/>
          <a:lstStyle/>
          <a:p>
            <a:r>
              <a:rPr lang="ru-RU" dirty="0"/>
              <a:t>Бедренная кость выдерживает вертикально груз – 1500 кг,</a:t>
            </a:r>
          </a:p>
          <a:p>
            <a:r>
              <a:rPr lang="ru-RU" dirty="0" smtClean="0"/>
              <a:t>Большая </a:t>
            </a:r>
            <a:r>
              <a:rPr lang="ru-RU" dirty="0"/>
              <a:t>берцовая -</a:t>
            </a:r>
            <a:r>
              <a:rPr lang="ru-RU" dirty="0" smtClean="0"/>
              <a:t>1650 кг</a:t>
            </a:r>
            <a:endParaRPr lang="ru-RU" dirty="0"/>
          </a:p>
          <a:p>
            <a:r>
              <a:rPr lang="ru-RU" dirty="0" smtClean="0"/>
              <a:t>Кость </a:t>
            </a:r>
            <a:r>
              <a:rPr lang="ru-RU" dirty="0"/>
              <a:t>тверже кирпича в 30 раз, гранита в 2,5 раза.</a:t>
            </a:r>
          </a:p>
          <a:p>
            <a:endParaRPr lang="ru-RU" dirty="0"/>
          </a:p>
        </p:txBody>
      </p:sp>
      <p:sp>
        <p:nvSpPr>
          <p:cNvPr id="5" name="5-конечная звезда 4">
            <a:hlinkClick r:id="rId2" action="ppaction://hlinkfile"/>
          </p:cNvPr>
          <p:cNvSpPr/>
          <p:nvPr/>
        </p:nvSpPr>
        <p:spPr>
          <a:xfrm>
            <a:off x="7668344" y="5805264"/>
            <a:ext cx="936104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62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0000"/>
                </a:solidFill>
              </a:rPr>
              <a:t>Перелом позвоночника</a:t>
            </a:r>
            <a:endParaRPr lang="ru-RU" b="1" dirty="0">
              <a:solidFill>
                <a:srgbClr val="92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991170" cy="333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H:\gjvjom\ac53435ce365c908dc30c7204ec471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450" y="3933056"/>
            <a:ext cx="3938617" cy="281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31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gjvjom\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5999901" cy="254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H:\gjvjom\2011-ISU-Athletic-Trainers-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85772"/>
            <a:ext cx="4680520" cy="3117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7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920000"/>
                </a:solidFill>
              </a:rPr>
              <a:t>Тема: ?</a:t>
            </a:r>
            <a:endParaRPr lang="ru-RU" b="1" dirty="0">
              <a:solidFill>
                <a:srgbClr val="92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728" y="1600200"/>
            <a:ext cx="31445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421322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052736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Первая помощь при травмах: растяжении связок, вывихах</a:t>
            </a:r>
          </a:p>
          <a:p>
            <a:r>
              <a:rPr lang="ru-RU" sz="4000" dirty="0"/>
              <a:t>суставов, переломах костей</a:t>
            </a:r>
          </a:p>
        </p:txBody>
      </p:sp>
    </p:spTree>
    <p:extLst>
      <p:ext uri="{BB962C8B-B14F-4D97-AF65-F5344CB8AC3E}">
        <p14:creationId xmlns:p14="http://schemas.microsoft.com/office/powerpoint/2010/main" val="191511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082551"/>
          </a:xfrm>
        </p:spPr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Задачи:</a:t>
            </a:r>
            <a:endParaRPr lang="ru-RU" dirty="0">
              <a:solidFill>
                <a:srgbClr val="92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844824"/>
            <a:ext cx="8064896" cy="3793976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Узнать какие бывают травмы скелета и их признаки;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Узнать о мерах первой помощи при травмах;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Обосновать меры первой помощи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02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Растяжение связок</a:t>
            </a:r>
            <a:endParaRPr lang="ru-RU" dirty="0">
              <a:solidFill>
                <a:srgbClr val="920000"/>
              </a:solidFill>
            </a:endParaRPr>
          </a:p>
        </p:txBody>
      </p:sp>
      <p:pic>
        <p:nvPicPr>
          <p:cNvPr id="4" name="Picture 9" descr="Растяжение голеностопа симптомы, лечение растяжение связок голеностопного сустава &quot; Женский онлайн журнал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763688" y="1700808"/>
            <a:ext cx="5658539" cy="3845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51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56659"/>
            <a:ext cx="66602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Симптомы растяжения:</a:t>
            </a:r>
            <a:endParaRPr lang="ru-RU" sz="30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сильная боль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припухлость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образование синяка.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Ушибы голеностопного сустава леч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767" y="356659"/>
            <a:ext cx="2192819" cy="270894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28596" y="3071810"/>
            <a:ext cx="496855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Правила оказания первой помощи:</a:t>
            </a:r>
            <a:endParaRPr lang="ru-RU" sz="30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туго забинтовать сустав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наложить холод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обратиться в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травмпункт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5652121" y="3199987"/>
            <a:ext cx="2869327" cy="3443389"/>
            <a:chOff x="6128798" y="2355726"/>
            <a:chExt cx="2048394" cy="1728192"/>
          </a:xfrm>
        </p:grpSpPr>
        <p:pic>
          <p:nvPicPr>
            <p:cNvPr id="13" name="Picture 4" descr="Ушибы голеностопного сустава лечение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230" b="58895"/>
            <a:stretch/>
          </p:blipFill>
          <p:spPr bwMode="auto">
            <a:xfrm>
              <a:off x="6139886" y="2355726"/>
              <a:ext cx="2032514" cy="1728192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8798" y="2571750"/>
              <a:ext cx="2048394" cy="1277808"/>
            </a:xfrm>
            <a:prstGeom prst="rect">
              <a:avLst/>
            </a:prstGeom>
          </p:spPr>
        </p:pic>
      </p:grp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3" t="22526" r="37789" b="25251"/>
          <a:stretch/>
        </p:blipFill>
        <p:spPr>
          <a:xfrm rot="744607">
            <a:off x="6876257" y="4144470"/>
            <a:ext cx="831899" cy="119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9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47733" t="-8855"/>
          <a:stretch>
            <a:fillRect/>
          </a:stretch>
        </p:blipFill>
        <p:spPr bwMode="auto">
          <a:xfrm>
            <a:off x="285720" y="785794"/>
            <a:ext cx="42148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ействие холода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4714876" y="1600200"/>
            <a:ext cx="414340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1. Облегчает боль;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2. Предупреждает развитие отека; </a:t>
            </a: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3.Уменьшает внутреннее кровотечение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8143900" y="6286520"/>
            <a:ext cx="214314" cy="28575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0000"/>
                </a:solidFill>
              </a:rPr>
              <a:t>Вывих</a:t>
            </a:r>
            <a:endParaRPr lang="ru-RU" dirty="0">
              <a:solidFill>
                <a:srgbClr val="92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815" y="1600200"/>
            <a:ext cx="586236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494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rojects\Биология\Ирина Медведская\Для проекта\Рисунки\Фоны по анатомии\Рисварарпа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17"/>
            <a:ext cx="9144000" cy="686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8032" y="-18256"/>
            <a:ext cx="8892480" cy="2295128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3000" b="1" dirty="0">
                <a:solidFill>
                  <a:srgbClr val="92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вывихе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головка одной кости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смещается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из суставной впадины другой.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Вывих коленного сустава: причины, симптомы, методы лечения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1640"/>
          <a:stretch/>
        </p:blipFill>
        <p:spPr bwMode="auto">
          <a:xfrm>
            <a:off x="4286248" y="1857364"/>
            <a:ext cx="2353460" cy="3648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2180862"/>
            <a:ext cx="42484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Симптомы вывиха:</a:t>
            </a:r>
            <a:endParaRPr lang="ru-RU" sz="3000" b="1" dirty="0">
              <a:solidFill>
                <a:srgbClr val="9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изменение формы сустава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конечность теряет подвижность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30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сильная боль.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Вывих коленного сустава: причины, симптомы, методы лечения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528" r="10158"/>
          <a:stretch/>
        </p:blipFill>
        <p:spPr bwMode="auto">
          <a:xfrm>
            <a:off x="6516216" y="2948946"/>
            <a:ext cx="2414298" cy="3445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1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294</Words>
  <Application>Microsoft Office PowerPoint</Application>
  <PresentationFormat>Экран (4:3)</PresentationFormat>
  <Paragraphs>67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2,7,8,9</vt:lpstr>
      <vt:lpstr>Факт!</vt:lpstr>
      <vt:lpstr>Тема: ?</vt:lpstr>
      <vt:lpstr>Задачи:</vt:lpstr>
      <vt:lpstr>Растяжение связок</vt:lpstr>
      <vt:lpstr>Презентация PowerPoint</vt:lpstr>
      <vt:lpstr>Действие холода</vt:lpstr>
      <vt:lpstr>Вывих</vt:lpstr>
      <vt:lpstr>При вывихе головка одной кости смещается из суставной впадины другой.</vt:lpstr>
      <vt:lpstr>Презентация PowerPoint</vt:lpstr>
      <vt:lpstr>Перелом конечности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Перелом грудной клетки</vt:lpstr>
      <vt:lpstr>Переломы черепа</vt:lpstr>
      <vt:lpstr>Презентация PowerPoint</vt:lpstr>
      <vt:lpstr>Перелом позвоночника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13</cp:revision>
  <dcterms:modified xsi:type="dcterms:W3CDTF">2019-11-24T14:52:08Z</dcterms:modified>
</cp:coreProperties>
</file>