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95" r:id="rId2"/>
    <p:sldId id="286" r:id="rId3"/>
    <p:sldId id="287" r:id="rId4"/>
    <p:sldId id="288" r:id="rId5"/>
    <p:sldId id="258" r:id="rId6"/>
    <p:sldId id="292" r:id="rId7"/>
    <p:sldId id="259" r:id="rId8"/>
    <p:sldId id="290" r:id="rId9"/>
    <p:sldId id="291" r:id="rId10"/>
    <p:sldId id="276" r:id="rId11"/>
    <p:sldId id="293" r:id="rId12"/>
    <p:sldId id="277" r:id="rId13"/>
    <p:sldId id="260" r:id="rId14"/>
    <p:sldId id="261" r:id="rId15"/>
    <p:sldId id="289" r:id="rId16"/>
    <p:sldId id="262" r:id="rId17"/>
    <p:sldId id="281" r:id="rId18"/>
    <p:sldId id="263" r:id="rId19"/>
    <p:sldId id="285" r:id="rId20"/>
    <p:sldId id="264" r:id="rId21"/>
    <p:sldId id="282" r:id="rId22"/>
    <p:sldId id="265" r:id="rId23"/>
    <p:sldId id="283" r:id="rId24"/>
    <p:sldId id="266" r:id="rId25"/>
    <p:sldId id="267" r:id="rId26"/>
    <p:sldId id="278" r:id="rId27"/>
    <p:sldId id="294" r:id="rId28"/>
    <p:sldId id="279" r:id="rId29"/>
    <p:sldId id="269" r:id="rId30"/>
    <p:sldId id="272" r:id="rId31"/>
    <p:sldId id="270" r:id="rId32"/>
    <p:sldId id="271" r:id="rId33"/>
    <p:sldId id="273" r:id="rId34"/>
    <p:sldId id="298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4C695-A42F-4836-A465-AB0A607E9F7A}" type="datetimeFigureOut">
              <a:rPr lang="ru-RU" smtClean="0"/>
              <a:pPr/>
              <a:t>28.11.2021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F5419-48D9-459B-B204-DCC134C498A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4C695-A42F-4836-A465-AB0A607E9F7A}" type="datetimeFigureOut">
              <a:rPr lang="ru-RU" smtClean="0"/>
              <a:pPr/>
              <a:t>28.11.2021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F5419-48D9-459B-B204-DCC134C498A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4C695-A42F-4836-A465-AB0A607E9F7A}" type="datetimeFigureOut">
              <a:rPr lang="ru-RU" smtClean="0"/>
              <a:pPr/>
              <a:t>28.11.2021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F5419-48D9-459B-B204-DCC134C498A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4C695-A42F-4836-A465-AB0A607E9F7A}" type="datetimeFigureOut">
              <a:rPr lang="ru-RU" smtClean="0"/>
              <a:pPr/>
              <a:t>28.11.2021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F5419-48D9-459B-B204-DCC134C498A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4C695-A42F-4836-A465-AB0A607E9F7A}" type="datetimeFigureOut">
              <a:rPr lang="ru-RU" smtClean="0"/>
              <a:pPr/>
              <a:t>28.11.2021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F5419-48D9-459B-B204-DCC134C498A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4C695-A42F-4836-A465-AB0A607E9F7A}" type="datetimeFigureOut">
              <a:rPr lang="ru-RU" smtClean="0"/>
              <a:pPr/>
              <a:t>28.11.2021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F5419-48D9-459B-B204-DCC134C498A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4C695-A42F-4836-A465-AB0A607E9F7A}" type="datetimeFigureOut">
              <a:rPr lang="ru-RU" smtClean="0"/>
              <a:pPr/>
              <a:t>28.11.2021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F5419-48D9-459B-B204-DCC134C498A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4C695-A42F-4836-A465-AB0A607E9F7A}" type="datetimeFigureOut">
              <a:rPr lang="ru-RU" smtClean="0"/>
              <a:pPr/>
              <a:t>28.11.2021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F5419-48D9-459B-B204-DCC134C498A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4C695-A42F-4836-A465-AB0A607E9F7A}" type="datetimeFigureOut">
              <a:rPr lang="ru-RU" smtClean="0"/>
              <a:pPr/>
              <a:t>28.11.2021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F5419-48D9-459B-B204-DCC134C498A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4C695-A42F-4836-A465-AB0A607E9F7A}" type="datetimeFigureOut">
              <a:rPr lang="ru-RU" smtClean="0"/>
              <a:pPr/>
              <a:t>28.11.2021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F5419-48D9-459B-B204-DCC134C498A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4C695-A42F-4836-A465-AB0A607E9F7A}" type="datetimeFigureOut">
              <a:rPr lang="ru-RU" smtClean="0"/>
              <a:pPr/>
              <a:t>28.11.2021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F5419-48D9-459B-B204-DCC134C498A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4C695-A42F-4836-A465-AB0A607E9F7A}" type="datetimeFigureOut">
              <a:rPr lang="ru-RU" smtClean="0"/>
              <a:pPr/>
              <a:t>28.11.2021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5F5419-48D9-459B-B204-DCC134C498A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korebus.ru/images/stories/rebusnum/rebusnum-2.jpg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/>
          <a:srcRect l="35871" t="23564" r="21129" b="18963"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357562"/>
            <a:ext cx="8286808" cy="30003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1)  152 + 15 + (63 + 12) : 3.   </a:t>
            </a:r>
            <a:br>
              <a:rPr lang="ru-RU" b="1" dirty="0" smtClean="0"/>
            </a:br>
            <a:r>
              <a:rPr lang="ru-RU" b="1" dirty="0" smtClean="0"/>
              <a:t>2)  54 : 2 + 45 + 23 - 2 • З2.   </a:t>
            </a:r>
            <a:br>
              <a:rPr lang="ru-RU" b="1" dirty="0" smtClean="0"/>
            </a:br>
            <a:r>
              <a:rPr lang="ru-RU" b="1" dirty="0" smtClean="0"/>
              <a:t>3)  89  +  132  - (13 + 29) : 2            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8194" name="Picture 2" descr="C:\Users\Пользователь\Pictures\iCAB5R1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06" y="0"/>
            <a:ext cx="4500594" cy="3649201"/>
          </a:xfrm>
          <a:prstGeom prst="rect">
            <a:avLst/>
          </a:prstGeom>
          <a:noFill/>
        </p:spPr>
      </p:pic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285720" y="785794"/>
            <a:ext cx="407193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Решите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примеры</a:t>
            </a:r>
            <a:endParaRPr kumimoji="0" lang="ru-RU" sz="7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908720"/>
            <a:ext cx="6840760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4214842" cy="6572272"/>
          </a:xfrm>
        </p:spPr>
        <p:txBody>
          <a:bodyPr>
            <a:normAutofit/>
          </a:bodyPr>
          <a:lstStyle/>
          <a:p>
            <a:r>
              <a:rPr lang="ru-RU" b="1" dirty="0" smtClean="0"/>
              <a:t>Поможем Буратино справиться</a:t>
            </a:r>
            <a:br>
              <a:rPr lang="ru-RU" b="1" dirty="0" smtClean="0"/>
            </a:br>
            <a:r>
              <a:rPr lang="ru-RU" b="1" dirty="0" smtClean="0"/>
              <a:t> с   этим заданием 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1)  19 + 44 = 36   </a:t>
            </a:r>
            <a:br>
              <a:rPr lang="ru-RU" b="1" dirty="0" smtClean="0"/>
            </a:br>
            <a:r>
              <a:rPr lang="ru-RU" b="1" dirty="0" smtClean="0"/>
              <a:t>2)  45 - 12 = 33 </a:t>
            </a:r>
            <a:endParaRPr lang="ru-RU" b="1" dirty="0"/>
          </a:p>
        </p:txBody>
      </p:sp>
      <p:pic>
        <p:nvPicPr>
          <p:cNvPr id="7170" name="Picture 2" descr="C:\Users\Пользователь\Pictures\iCACHQUF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0"/>
            <a:ext cx="435768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estival.1september.ru/articles/568891/img3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0"/>
            <a:ext cx="692948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/>
          <a:srcRect l="27502" t="26712" r="27237" b="40814"/>
          <a:stretch>
            <a:fillRect/>
          </a:stretch>
        </p:blipFill>
        <p:spPr bwMode="auto">
          <a:xfrm>
            <a:off x="683568" y="980728"/>
            <a:ext cx="7848872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бусы с цифрами и числами">
            <a:hlinkClick r:id="rId2"/>
          </p:cNvPr>
          <p:cNvPicPr/>
          <p:nvPr/>
        </p:nvPicPr>
        <p:blipFill>
          <a:blip r:embed="rId3" cstate="print"/>
          <a:srcRect b="18750"/>
          <a:stretch>
            <a:fillRect/>
          </a:stretch>
        </p:blipFill>
        <p:spPr bwMode="auto">
          <a:xfrm>
            <a:off x="928662" y="857232"/>
            <a:ext cx="7286676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ользователь\Pictures\krokodil-kartinki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/>
          <a:srcRect l="24552" t="39954" r="22112" b="25270"/>
          <a:stretch>
            <a:fillRect/>
          </a:stretch>
        </p:blipFill>
        <p:spPr bwMode="auto">
          <a:xfrm>
            <a:off x="539552" y="1628800"/>
            <a:ext cx="8064896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26130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147" name="WordArt 3"/>
          <p:cNvSpPr>
            <a:spLocks noChangeArrowheads="1" noChangeShapeType="1" noTextEdit="1"/>
          </p:cNvSpPr>
          <p:nvPr/>
        </p:nvSpPr>
        <p:spPr bwMode="auto">
          <a:xfrm>
            <a:off x="642910" y="1357298"/>
            <a:ext cx="7858180" cy="4143404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35921" dir="2700000" algn="ctr" rotWithShape="0">
                    <a:srgbClr val="000099"/>
                  </a:outerShdw>
                </a:effectLst>
                <a:latin typeface="Impact"/>
              </a:rPr>
              <a:t>ЗАДАЧА</a:t>
            </a:r>
            <a:endParaRPr lang="ru-RU" sz="3600" kern="10" spc="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35921" dir="2700000" algn="ctr" rotWithShape="0">
                  <a:srgbClr val="000099"/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/>
          <a:srcRect l="25561" t="39726" r="22240" b="22146"/>
          <a:stretch>
            <a:fillRect/>
          </a:stretch>
        </p:blipFill>
        <p:spPr bwMode="auto">
          <a:xfrm>
            <a:off x="755576" y="1268760"/>
            <a:ext cx="7704856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Pictures\дджжэ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/>
          <a:srcRect l="26586" t="39726" r="24802" b="25571"/>
          <a:stretch>
            <a:fillRect/>
          </a:stretch>
        </p:blipFill>
        <p:spPr bwMode="auto">
          <a:xfrm>
            <a:off x="1043608" y="1484784"/>
            <a:ext cx="7128792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Users\Пользователь\Pictures\pozdravlenie-tebe-segodnya-9-le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Пользователь\Pictures\iCAJ8ZP2S.jpg"/>
          <p:cNvPicPr/>
          <p:nvPr/>
        </p:nvPicPr>
        <p:blipFill>
          <a:blip r:embed="rId2" cstate="print"/>
          <a:srcRect r="472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 cstate="print"/>
          <a:srcRect l="34142" t="21264" r="19293" b="164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34140" t="21516" r="19505" b="1638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572560" cy="2571744"/>
          </a:xfrm>
        </p:spPr>
        <p:txBody>
          <a:bodyPr>
            <a:normAutofit/>
          </a:bodyPr>
          <a:lstStyle/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окрестностях пруда три болота. В каждом болоте по 47 кочек, а на каждой кочке живет по пять лягушек. Каждая лягушка мечтает стать лягушкой-путешественницей. Сколько нужно уток чтобы осуществилась их мечта?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636912"/>
            <a:ext cx="7416824" cy="3777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r="14185"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469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-9" y="-4"/>
          <a:ext cx="9144008" cy="6858005"/>
        </p:xfrm>
        <a:graphic>
          <a:graphicData uri="http://schemas.openxmlformats.org/drawingml/2006/table">
            <a:tbl>
              <a:tblPr/>
              <a:tblGrid>
                <a:gridCol w="252140"/>
                <a:gridCol w="720926"/>
                <a:gridCol w="720926"/>
                <a:gridCol w="720926"/>
                <a:gridCol w="720926"/>
                <a:gridCol w="252140"/>
                <a:gridCol w="709542"/>
                <a:gridCol w="720926"/>
                <a:gridCol w="720926"/>
                <a:gridCol w="720926"/>
                <a:gridCol w="720926"/>
                <a:gridCol w="720926"/>
                <a:gridCol w="720926"/>
                <a:gridCol w="720926"/>
              </a:tblGrid>
              <a:tr h="6234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2800" b="1" dirty="0" smtClean="0">
                          <a:latin typeface="Times New Roman"/>
                          <a:ea typeface="Calibri"/>
                          <a:cs typeface="Times New Roman"/>
                        </a:rPr>
                        <a:t>   1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34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34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34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34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34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34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34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34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34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23455">
                <a:tc grid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8964488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93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692696"/>
            <a:ext cx="396240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3645024"/>
            <a:ext cx="3923481" cy="1999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/>
          <a:srcRect l="18808" t="15742" r="19640" b="71665"/>
          <a:stretch>
            <a:fillRect/>
          </a:stretch>
        </p:blipFill>
        <p:spPr bwMode="auto">
          <a:xfrm>
            <a:off x="5652120" y="3933056"/>
            <a:ext cx="2592288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6136" y="4293096"/>
            <a:ext cx="2339305" cy="1174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20072" y="836712"/>
            <a:ext cx="432048" cy="54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48064" y="3789040"/>
            <a:ext cx="449034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052736"/>
            <a:ext cx="5784643" cy="4338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564904"/>
            <a:ext cx="7848872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2218258"/>
          </a:xfrm>
        </p:spPr>
        <p:txBody>
          <a:bodyPr>
            <a:normAutofit/>
          </a:bodyPr>
          <a:lstStyle/>
          <a:p>
            <a:r>
              <a:rPr lang="ru-RU" b="1" dirty="0" smtClean="0"/>
              <a:t>Вопрос № 1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рисунке из спичек выложено неверное равенство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2/5=20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Необходимо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переложить 3 спички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так, чтобы равенство стало верным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ПРАВИЛЬНЫЙ </a:t>
            </a:r>
            <a:br>
              <a:rPr lang="ru-RU" b="1" dirty="0" smtClean="0"/>
            </a:br>
            <a:r>
              <a:rPr lang="ru-RU" b="1" dirty="0" smtClean="0"/>
              <a:t>ОТВЕТ</a:t>
            </a:r>
            <a:endParaRPr lang="ru-RU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276872"/>
            <a:ext cx="781236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706</TotalTime>
  <Words>56</Words>
  <Application>Microsoft Office PowerPoint</Application>
  <PresentationFormat>Экран (4:3)</PresentationFormat>
  <Paragraphs>28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Вопрос № 1 На рисунке из спичек выложено неверное равенство 2/5=20. Необходимо переложить 3 спички так, чтобы равенство стало верным. </vt:lpstr>
      <vt:lpstr>ПРАВИЛЬНЫЙ  ОТВЕТ</vt:lpstr>
      <vt:lpstr>   1)  152 + 15 + (63 + 12) : 3.    2)  54 : 2 + 45 + 23 - 2 • З2.    3)  89  +  132  - (13 + 29) : 2               </vt:lpstr>
      <vt:lpstr>Слайд 11</vt:lpstr>
      <vt:lpstr>Поможем Буратино справиться  с   этим заданием   1)  19 + 44 = 36    2)  45 - 12 = 33 </vt:lpstr>
      <vt:lpstr>Слайд 13</vt:lpstr>
      <vt:lpstr>Слайд 14</vt:lpstr>
      <vt:lpstr>Слайд 15</vt:lpstr>
      <vt:lpstr>Слайд 16</vt:lpstr>
      <vt:lpstr>Слайд 17</vt:lpstr>
      <vt:lpstr>Слайд 18</vt:lpstr>
      <vt:lpstr>     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В окрестностях пруда три болота. В каждом болоте по 47 кочек, а на каждой кочке живет по пять лягушек. Каждая лягушка мечтает стать лягушкой-путешественницей. Сколько нужно уток чтобы осуществилась их мечта?</vt:lpstr>
      <vt:lpstr>Слайд 29</vt:lpstr>
      <vt:lpstr>Слайд 30</vt:lpstr>
      <vt:lpstr>                     </vt:lpstr>
      <vt:lpstr>Слайд 32</vt:lpstr>
      <vt:lpstr>Слайд 33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97</cp:revision>
  <dcterms:created xsi:type="dcterms:W3CDTF">2017-04-22T19:40:52Z</dcterms:created>
  <dcterms:modified xsi:type="dcterms:W3CDTF">2021-11-28T13:01:06Z</dcterms:modified>
</cp:coreProperties>
</file>