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5" r:id="rId5"/>
    <p:sldId id="258" r:id="rId6"/>
    <p:sldId id="259" r:id="rId7"/>
    <p:sldId id="266" r:id="rId8"/>
    <p:sldId id="260" r:id="rId9"/>
    <p:sldId id="262" r:id="rId10"/>
    <p:sldId id="263" r:id="rId11"/>
    <p:sldId id="269" r:id="rId12"/>
    <p:sldId id="270" r:id="rId13"/>
    <p:sldId id="264" r:id="rId14"/>
    <p:sldId id="26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37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0CBA-45CD-4B56-8A75-7B0E03466A3C}" type="datetimeFigureOut">
              <a:rPr lang="ru-RU" smtClean="0"/>
              <a:t>26.10.2024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4A34-0788-4430-BA68-9D493F069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330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0CBA-45CD-4B56-8A75-7B0E03466A3C}" type="datetimeFigureOut">
              <a:rPr lang="ru-RU" smtClean="0"/>
              <a:t>26.10.2024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4A34-0788-4430-BA68-9D493F069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681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0CBA-45CD-4B56-8A75-7B0E03466A3C}" type="datetimeFigureOut">
              <a:rPr lang="ru-RU" smtClean="0"/>
              <a:t>26.10.2024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4A34-0788-4430-BA68-9D493F069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401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0CBA-45CD-4B56-8A75-7B0E03466A3C}" type="datetimeFigureOut">
              <a:rPr lang="ru-RU" smtClean="0"/>
              <a:t>26.10.2024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4A34-0788-4430-BA68-9D493F069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513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0CBA-45CD-4B56-8A75-7B0E03466A3C}" type="datetimeFigureOut">
              <a:rPr lang="ru-RU" smtClean="0"/>
              <a:t>26.10.2024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4A34-0788-4430-BA68-9D493F069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417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0CBA-45CD-4B56-8A75-7B0E03466A3C}" type="datetimeFigureOut">
              <a:rPr lang="ru-RU" smtClean="0"/>
              <a:t>26.10.2024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4A34-0788-4430-BA68-9D493F069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99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0CBA-45CD-4B56-8A75-7B0E03466A3C}" type="datetimeFigureOut">
              <a:rPr lang="ru-RU" smtClean="0"/>
              <a:t>26.10.2024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4A34-0788-4430-BA68-9D493F069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111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0CBA-45CD-4B56-8A75-7B0E03466A3C}" type="datetimeFigureOut">
              <a:rPr lang="ru-RU" smtClean="0"/>
              <a:t>26.10.2024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4A34-0788-4430-BA68-9D493F069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28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0CBA-45CD-4B56-8A75-7B0E03466A3C}" type="datetimeFigureOut">
              <a:rPr lang="ru-RU" smtClean="0"/>
              <a:t>26.10.2024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4A34-0788-4430-BA68-9D493F069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103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0CBA-45CD-4B56-8A75-7B0E03466A3C}" type="datetimeFigureOut">
              <a:rPr lang="ru-RU" smtClean="0"/>
              <a:t>26.10.2024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4A34-0788-4430-BA68-9D493F069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405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40CBA-45CD-4B56-8A75-7B0E03466A3C}" type="datetimeFigureOut">
              <a:rPr lang="ru-RU" smtClean="0"/>
              <a:t>26.10.2024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F4A34-0788-4430-BA68-9D493F069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740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40CBA-45CD-4B56-8A75-7B0E03466A3C}" type="datetimeFigureOut">
              <a:rPr lang="ru-RU" smtClean="0"/>
              <a:t>26.10.2024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F4A34-0788-4430-BA68-9D493F069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736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152" y="64008"/>
            <a:ext cx="11786616" cy="2368296"/>
          </a:xfrm>
        </p:spPr>
        <p:txBody>
          <a:bodyPr>
            <a:normAutofit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ru-RU" sz="2400" dirty="0">
                <a:latin typeface="+mn-lt"/>
                <a:cs typeface="Arial" pitchFamily="34" charset="0"/>
              </a:rPr>
              <a:t>Муниципальное бюджетное общеобразовательное учреждение </a:t>
            </a:r>
            <a:br>
              <a:rPr lang="ru-RU" sz="2400" dirty="0">
                <a:latin typeface="+mn-lt"/>
                <a:cs typeface="Arial" pitchFamily="34" charset="0"/>
              </a:rPr>
            </a:br>
            <a:r>
              <a:rPr lang="en-US" sz="2400" dirty="0">
                <a:latin typeface="+mn-lt"/>
                <a:cs typeface="Arial" pitchFamily="34" charset="0"/>
              </a:rPr>
              <a:t>«</a:t>
            </a:r>
            <a:r>
              <a:rPr lang="ru-RU" sz="2400" dirty="0">
                <a:latin typeface="+mn-lt"/>
                <a:cs typeface="Arial" pitchFamily="34" charset="0"/>
              </a:rPr>
              <a:t>Средняя общеобразовательная школа № 19 г. Йошкар-Олы </a:t>
            </a:r>
            <a:br>
              <a:rPr lang="ru-RU" sz="2400" dirty="0">
                <a:latin typeface="+mn-lt"/>
                <a:cs typeface="Arial" pitchFamily="34" charset="0"/>
              </a:rPr>
            </a:br>
            <a:r>
              <a:rPr lang="ru-RU" sz="2400" dirty="0">
                <a:latin typeface="+mn-lt"/>
                <a:cs typeface="Arial" pitchFamily="34" charset="0"/>
              </a:rPr>
              <a:t>с  углублённым изучением отдельных предметов</a:t>
            </a:r>
            <a:r>
              <a:rPr lang="en-US" sz="2400" dirty="0">
                <a:latin typeface="+mn-lt"/>
                <a:cs typeface="Arial" pitchFamily="34" charset="0"/>
              </a:rPr>
              <a:t>»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  <a:t/>
            </a:r>
            <a:b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</a:b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2093976"/>
            <a:ext cx="9144000" cy="4389120"/>
          </a:xfrm>
        </p:spPr>
        <p:txBody>
          <a:bodyPr>
            <a:normAutofit fontScale="92500" lnSpcReduction="10000"/>
          </a:bodyPr>
          <a:lstStyle/>
          <a:p>
            <a:endParaRPr lang="ru-RU" sz="3600" b="1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ru-RU" sz="4300" b="1" dirty="0" smtClean="0">
                <a:cs typeface="Calibri" panose="020F0502020204030204" pitchFamily="34" charset="0"/>
              </a:rPr>
              <a:t>ИСТОРИЯ </a:t>
            </a:r>
            <a:r>
              <a:rPr lang="ru-RU" sz="4300" b="1" dirty="0">
                <a:cs typeface="Calibri" panose="020F0502020204030204" pitchFamily="34" charset="0"/>
              </a:rPr>
              <a:t>ЖИЗНИ И РОДОСЛОВИЕ НОВОМУЧЕНИКА И ИСПОВЕДНИКА НИКОЛАЯ </a:t>
            </a:r>
            <a:r>
              <a:rPr lang="ru-RU" sz="4300" b="1" dirty="0" smtClean="0">
                <a:cs typeface="Calibri" panose="020F0502020204030204" pitchFamily="34" charset="0"/>
              </a:rPr>
              <a:t>РЮРИКОВА</a:t>
            </a:r>
          </a:p>
          <a:p>
            <a:endParaRPr lang="ru-RU" sz="3600" b="1" dirty="0">
              <a:cs typeface="Calibri" panose="020F0502020204030204" pitchFamily="34" charset="0"/>
            </a:endParaRPr>
          </a:p>
          <a:p>
            <a:endParaRPr lang="ru-RU" sz="3600" b="1" dirty="0" smtClean="0">
              <a:cs typeface="Calibri" panose="020F0502020204030204" pitchFamily="34" charset="0"/>
            </a:endParaRPr>
          </a:p>
          <a:p>
            <a:r>
              <a:rPr lang="ru-RU" sz="2600" dirty="0" smtClean="0">
                <a:cs typeface="Calibri" panose="020F0502020204030204" pitchFamily="34" charset="0"/>
              </a:rPr>
              <a:t>Йошкар-Ола</a:t>
            </a:r>
          </a:p>
          <a:p>
            <a:r>
              <a:rPr lang="ru-RU" sz="2600" dirty="0" smtClean="0">
                <a:cs typeface="Calibri" panose="020F0502020204030204" pitchFamily="34" charset="0"/>
              </a:rPr>
              <a:t>2022</a:t>
            </a:r>
            <a:endParaRPr lang="ru-RU" sz="2600" dirty="0">
              <a:cs typeface="Calibri" panose="020F0502020204030204" pitchFamily="34" charset="0"/>
            </a:endParaRPr>
          </a:p>
          <a:p>
            <a:endParaRPr lang="ru-RU" sz="36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53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full_1347083869"/>
          <p:cNvPicPr>
            <a:picLocks noGr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70853" y="176268"/>
            <a:ext cx="3153915" cy="42267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294" y="176268"/>
            <a:ext cx="3182180" cy="422676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5471" y="4403035"/>
            <a:ext cx="1199652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Всего </a:t>
            </a:r>
            <a:r>
              <a:rPr lang="ru-RU" sz="3200" dirty="0"/>
              <a:t>на Марийской земле Церковью прославлено шесть подвижников за веру пострадавших: епископ Марийский Леонид, протоиерей Адриан Троицкий, протоиерей Николай </a:t>
            </a:r>
            <a:r>
              <a:rPr lang="ru-RU" sz="3200" dirty="0" err="1"/>
              <a:t>Рюриков</a:t>
            </a:r>
            <a:r>
              <a:rPr lang="ru-RU" sz="3200" dirty="0"/>
              <a:t>, протоиерей Сергий Стрельников, священник Анатолий Ивановский, священник Михаил Березин.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5471" y="258179"/>
            <a:ext cx="504404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Определением Священного Синода Русской </a:t>
            </a:r>
            <a:r>
              <a:rPr lang="ru-RU" sz="3200" dirty="0" err="1" smtClean="0"/>
              <a:t>Пра-вославной</a:t>
            </a:r>
            <a:r>
              <a:rPr lang="ru-RU" sz="3200" dirty="0" smtClean="0"/>
              <a:t> </a:t>
            </a:r>
            <a:r>
              <a:rPr lang="ru-RU" sz="3200" dirty="0"/>
              <a:t>Церкви от 6 октября 2006 года имя отца Николая было включено в Собор </a:t>
            </a:r>
            <a:r>
              <a:rPr lang="ru-RU" sz="3200" dirty="0" err="1"/>
              <a:t>Новомучеников</a:t>
            </a:r>
            <a:r>
              <a:rPr lang="ru-RU" sz="3200" dirty="0"/>
              <a:t> и исповедников Российских.</a:t>
            </a:r>
          </a:p>
        </p:txBody>
      </p:sp>
    </p:spTree>
    <p:extLst>
      <p:ext uri="{BB962C8B-B14F-4D97-AF65-F5344CB8AC3E}">
        <p14:creationId xmlns:p14="http://schemas.microsoft.com/office/powerpoint/2010/main" val="390086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AppData\Local\Microsoft\Windows\INetCache\Content.Word\книга 2 0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422" y="246490"/>
            <a:ext cx="3896106" cy="5322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User\AppData\Local\Microsoft\Windows\INetCache\Content.Word\книга 1 0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032" y="246490"/>
            <a:ext cx="4066032" cy="532220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7152132" y="5568695"/>
            <a:ext cx="3227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к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нига Ерошкина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Ю. В.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Новомученики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земли марийской.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71397" y="5568696"/>
            <a:ext cx="4296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к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нига Виноградовой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Т. П. Нижегородская интеллигенция: Вокруг Н. А. Добролюбова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7896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Рисунок 7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2" y="868680"/>
            <a:ext cx="11448288" cy="5748790"/>
          </a:xfrm>
          <a:prstGeom prst="rect">
            <a:avLst/>
          </a:prstGeom>
        </p:spPr>
      </p:pic>
      <p:sp>
        <p:nvSpPr>
          <p:cNvPr id="81" name="Прямоугольник 80"/>
          <p:cNvSpPr/>
          <p:nvPr/>
        </p:nvSpPr>
        <p:spPr>
          <a:xfrm>
            <a:off x="429768" y="128016"/>
            <a:ext cx="11365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ea typeface="Calibri" panose="020F0502020204030204" pitchFamily="34" charset="0"/>
              </a:rPr>
              <a:t>Схема родословия Николая </a:t>
            </a:r>
            <a:r>
              <a:rPr lang="ru-RU" sz="3600" dirty="0" err="1" smtClean="0">
                <a:ea typeface="Calibri" panose="020F0502020204030204" pitchFamily="34" charset="0"/>
              </a:rPr>
              <a:t>Рюрикова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301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Марийская правда 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732" y="1759226"/>
            <a:ext cx="5109100" cy="489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User\AppData\Local\Microsoft\Windows\INetCache\Content.Word\0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917" y="1759226"/>
            <a:ext cx="5856134" cy="489601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00584" y="104217"/>
            <a:ext cx="116474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19 сентября 2007 года, в день когда в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Мироносицком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монастыре с. Ежово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республики Марий Эл состоялся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чин прославления протоиерея Николая </a:t>
            </a:r>
            <a:r>
              <a:rPr lang="ru-RU" sz="32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Рюрикова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, произошла встреча его потомков.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1887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4173" y="2475700"/>
            <a:ext cx="5062604" cy="750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83585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8328" y="65700"/>
            <a:ext cx="1174089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ea typeface="Times New Roman" panose="02020603050405020304" pitchFamily="18" charset="0"/>
              </a:rPr>
              <a:t>    Цель </a:t>
            </a:r>
            <a:r>
              <a:rPr lang="ru-RU" sz="3600" dirty="0">
                <a:ea typeface="Times New Roman" panose="02020603050405020304" pitchFamily="18" charset="0"/>
              </a:rPr>
              <a:t>– узнать историю жизни и родословие </a:t>
            </a:r>
            <a:r>
              <a:rPr lang="ru-RU" sz="3600" dirty="0" smtClean="0">
                <a:ea typeface="Times New Roman" panose="02020603050405020304" pitchFamily="18" charset="0"/>
              </a:rPr>
              <a:t>моего           прапрадеда </a:t>
            </a:r>
            <a:r>
              <a:rPr lang="ru-RU" sz="3600" dirty="0">
                <a:ea typeface="Times New Roman" panose="02020603050405020304" pitchFamily="18" charset="0"/>
              </a:rPr>
              <a:t>священномученика земли Марийской Николая </a:t>
            </a:r>
            <a:r>
              <a:rPr lang="ru-RU" sz="3600" dirty="0" err="1">
                <a:ea typeface="Times New Roman" panose="02020603050405020304" pitchFamily="18" charset="0"/>
              </a:rPr>
              <a:t>Рюрикова</a:t>
            </a:r>
            <a:r>
              <a:rPr lang="ru-RU" sz="3600" dirty="0" smtClean="0">
                <a:ea typeface="Times New Roman" panose="02020603050405020304" pitchFamily="18" charset="0"/>
              </a:rPr>
              <a:t>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3600" dirty="0"/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ea typeface="Times New Roman" panose="02020603050405020304" pitchFamily="18" charset="0"/>
              </a:rPr>
              <a:t>    Задачи</a:t>
            </a:r>
            <a:r>
              <a:rPr lang="ru-RU" sz="3600" dirty="0">
                <a:ea typeface="Times New Roman" panose="02020603050405020304" pitchFamily="18" charset="0"/>
              </a:rPr>
              <a:t>:</a:t>
            </a:r>
            <a:endParaRPr lang="ru-RU" sz="3600" dirty="0"/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ea typeface="Times New Roman" panose="02020603050405020304" pitchFamily="18" charset="0"/>
              </a:rPr>
              <a:t>- собрать материал о моем прапрадеде;</a:t>
            </a:r>
            <a:endParaRPr lang="ru-RU" sz="3600" dirty="0"/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ea typeface="Times New Roman" panose="02020603050405020304" pitchFamily="18" charset="0"/>
              </a:rPr>
              <a:t>- изучить родословие моего прапрадеда;</a:t>
            </a:r>
            <a:endParaRPr lang="ru-RU" sz="3600" dirty="0"/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ea typeface="Times New Roman" panose="02020603050405020304" pitchFamily="18" charset="0"/>
              </a:rPr>
              <a:t>- обобщить полученные данные;</a:t>
            </a:r>
            <a:endParaRPr lang="ru-RU" sz="3600" dirty="0"/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ea typeface="Times New Roman" panose="02020603050405020304" pitchFamily="18" charset="0"/>
              </a:rPr>
              <a:t>- сохранить память о прапрадеде для потомков;</a:t>
            </a:r>
            <a:endParaRPr lang="ru-RU" sz="3600" dirty="0"/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ea typeface="Times New Roman" panose="02020603050405020304" pitchFamily="18" charset="0"/>
              </a:rPr>
              <a:t>- поделиться интересной информацией со сверстниками.</a:t>
            </a:r>
            <a:endParaRPr lang="ru-RU" sz="3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90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fff22bf6042264042328f01ba5cd6a6b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62456" y="719596"/>
            <a:ext cx="3995928" cy="59356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0" y="11709"/>
            <a:ext cx="1219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Николай </a:t>
            </a:r>
            <a:r>
              <a:rPr lang="ru-RU" sz="4000" dirty="0" err="1" smtClean="0"/>
              <a:t>Рюриков</a:t>
            </a:r>
            <a:r>
              <a:rPr lang="ru-RU" sz="4000" dirty="0" smtClean="0"/>
              <a:t> (1884-1943)</a:t>
            </a:r>
            <a:endParaRPr lang="ru-RU" sz="4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416" y="719595"/>
            <a:ext cx="4025606" cy="593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57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7432" y="0"/>
            <a:ext cx="112766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В 1905 году Николай окончил Нижегородскую Духовную семинарию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368" y="1435608"/>
            <a:ext cx="8613648" cy="519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71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3600" dirty="0" smtClean="0"/>
              <a:t>Николай </a:t>
            </a:r>
            <a:r>
              <a:rPr lang="ru-RU" sz="3600" dirty="0" err="1"/>
              <a:t>Рюриков</a:t>
            </a:r>
            <a:r>
              <a:rPr lang="ru-RU" sz="3600" dirty="0"/>
              <a:t> преподавал Закон Божий в церковно-приходских школах </a:t>
            </a:r>
            <a:r>
              <a:rPr lang="ru-RU" sz="3600" dirty="0" smtClean="0"/>
              <a:t>Нижегородской </a:t>
            </a:r>
            <a:r>
              <a:rPr lang="ru-RU" sz="3600" dirty="0"/>
              <a:t>губернии. </a:t>
            </a:r>
            <a:endParaRPr lang="ru-RU" sz="3600" dirty="0" smtClean="0"/>
          </a:p>
          <a:p>
            <a:pPr algn="just">
              <a:buNone/>
            </a:pPr>
            <a:r>
              <a:rPr lang="ru-RU" sz="3600" dirty="0" smtClean="0"/>
              <a:t>1910 год - священник </a:t>
            </a:r>
            <a:r>
              <a:rPr lang="ru-RU" sz="3600" dirty="0"/>
              <a:t>в </a:t>
            </a:r>
            <a:r>
              <a:rPr lang="ru-RU" sz="3600" dirty="0" err="1" smtClean="0"/>
              <a:t>Макарьевском</a:t>
            </a:r>
            <a:r>
              <a:rPr lang="ru-RU" sz="3600" dirty="0" smtClean="0"/>
              <a:t> </a:t>
            </a:r>
            <a:r>
              <a:rPr lang="ru-RU" sz="3600" dirty="0" err="1" smtClean="0"/>
              <a:t>Желтоводском</a:t>
            </a:r>
            <a:r>
              <a:rPr lang="ru-RU" sz="3600" dirty="0" smtClean="0"/>
              <a:t> женском монастыре.</a:t>
            </a:r>
          </a:p>
          <a:p>
            <a:pPr algn="just">
              <a:buNone/>
            </a:pPr>
            <a:r>
              <a:rPr lang="ru-RU" sz="3600" dirty="0" smtClean="0"/>
              <a:t>1911 год - переведен </a:t>
            </a:r>
            <a:r>
              <a:rPr lang="ru-RU" sz="3600" dirty="0"/>
              <a:t>в Троицкий собор города Горбатова Павловского уезда Нижегородской </a:t>
            </a:r>
            <a:r>
              <a:rPr lang="ru-RU" sz="3600" dirty="0" smtClean="0"/>
              <a:t>губернии.</a:t>
            </a:r>
          </a:p>
          <a:p>
            <a:pPr algn="just">
              <a:buNone/>
            </a:pPr>
            <a:r>
              <a:rPr lang="ru-RU" sz="3600" dirty="0" smtClean="0"/>
              <a:t>1917-1927 годы - настоятель Троицкого собора.</a:t>
            </a:r>
            <a:endParaRPr lang="ru-RU" sz="3600" dirty="0"/>
          </a:p>
        </p:txBody>
      </p:sp>
      <p:pic>
        <p:nvPicPr>
          <p:cNvPr id="3" name="Рисунок 2" descr="mp_88_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713" y="3849625"/>
            <a:ext cx="4436943" cy="28056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13904_90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808" y="3849624"/>
            <a:ext cx="4282440" cy="28056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755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456432" y="95887"/>
            <a:ext cx="873556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b="1" dirty="0" smtClean="0">
                <a:cs typeface="Calibri" panose="020F0502020204030204" pitchFamily="34" charset="0"/>
              </a:rPr>
              <a:t>          НАГРАДЫ</a:t>
            </a:r>
          </a:p>
          <a:p>
            <a:pPr>
              <a:spcAft>
                <a:spcPts val="0"/>
              </a:spcAft>
            </a:pPr>
            <a:r>
              <a:rPr lang="ru-RU" sz="3600" dirty="0" smtClean="0">
                <a:cs typeface="Calibri" panose="020F0502020204030204" pitchFamily="34" charset="0"/>
              </a:rPr>
              <a:t>1911 </a:t>
            </a:r>
            <a:r>
              <a:rPr lang="ru-RU" sz="3600" dirty="0">
                <a:cs typeface="Calibri" panose="020F0502020204030204" pitchFamily="34" charset="0"/>
              </a:rPr>
              <a:t>г. - </a:t>
            </a:r>
            <a:r>
              <a:rPr lang="ru-RU" sz="3600" dirty="0">
                <a:ea typeface="Times New Roman" panose="02020603050405020304" pitchFamily="18" charset="0"/>
                <a:cs typeface="Calibri" panose="020F0502020204030204" pitchFamily="34" charset="0"/>
              </a:rPr>
              <a:t>медаль «В память 25-летия церковно-приходских школ»</a:t>
            </a:r>
            <a:endParaRPr lang="ru-RU" sz="3600" dirty="0"/>
          </a:p>
          <a:p>
            <a:pPr>
              <a:spcAft>
                <a:spcPts val="0"/>
              </a:spcAft>
            </a:pPr>
            <a:r>
              <a:rPr lang="ru-RU" sz="3600" dirty="0">
                <a:ea typeface="Times New Roman" panose="02020603050405020304" pitchFamily="18" charset="0"/>
                <a:cs typeface="Calibri" panose="020F0502020204030204" pitchFamily="34" charset="0"/>
              </a:rPr>
              <a:t>09.05.1912 г. - право ношения набедренника за ревностные труды на ниве Христовой</a:t>
            </a:r>
            <a:endParaRPr lang="ru-RU" sz="3600" dirty="0"/>
          </a:p>
          <a:p>
            <a:pPr>
              <a:spcAft>
                <a:spcPts val="0"/>
              </a:spcAft>
            </a:pPr>
            <a:r>
              <a:rPr lang="ru-RU" sz="3600" dirty="0">
                <a:ea typeface="Times New Roman" panose="02020603050405020304" pitchFamily="18" charset="0"/>
                <a:cs typeface="Calibri" panose="020F0502020204030204" pitchFamily="34" charset="0"/>
              </a:rPr>
              <a:t>1913 г. - медаль «В память 300-летия царствования Дома Романовых»</a:t>
            </a:r>
            <a:endParaRPr lang="ru-RU" sz="3600" dirty="0"/>
          </a:p>
          <a:p>
            <a:pPr>
              <a:spcAft>
                <a:spcPts val="0"/>
              </a:spcAft>
            </a:pPr>
            <a:r>
              <a:rPr lang="ru-RU" sz="3600" dirty="0">
                <a:ea typeface="Times New Roman" panose="02020603050405020304" pitchFamily="18" charset="0"/>
                <a:cs typeface="Calibri" panose="020F0502020204030204" pitchFamily="34" charset="0"/>
              </a:rPr>
              <a:t>05.04.1916 г. - право ношения скуфьи</a:t>
            </a:r>
            <a:endParaRPr lang="ru-RU" sz="3600" dirty="0"/>
          </a:p>
          <a:p>
            <a:pPr>
              <a:spcAft>
                <a:spcPts val="0"/>
              </a:spcAft>
            </a:pPr>
            <a:r>
              <a:rPr lang="ru-RU" sz="3600" dirty="0">
                <a:ea typeface="Times New Roman" panose="02020603050405020304" pitchFamily="18" charset="0"/>
                <a:cs typeface="Calibri" panose="020F0502020204030204" pitchFamily="34" charset="0"/>
              </a:rPr>
              <a:t>1919 г. - право ношения камилавки, награжден к празднику Пасхи</a:t>
            </a:r>
            <a:endParaRPr lang="ru-RU" sz="3600" dirty="0"/>
          </a:p>
          <a:p>
            <a:pPr>
              <a:spcAft>
                <a:spcPts val="0"/>
              </a:spcAft>
            </a:pPr>
            <a:r>
              <a:rPr lang="ru-RU" sz="3600" dirty="0">
                <a:ea typeface="Times New Roman" panose="02020603050405020304" pitchFamily="18" charset="0"/>
                <a:cs typeface="Calibri" panose="020F0502020204030204" pitchFamily="34" charset="0"/>
              </a:rPr>
              <a:t>1936 г. – право ношения палицы</a:t>
            </a:r>
            <a:endParaRPr lang="ru-RU" sz="3600" dirty="0"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4" y="3492278"/>
            <a:ext cx="2706886" cy="32462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4" y="233047"/>
            <a:ext cx="2706886" cy="3259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00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296" y="-74063"/>
            <a:ext cx="12006072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 smtClean="0">
                <a:cs typeface="Calibri" panose="020F0502020204030204" pitchFamily="34" charset="0"/>
              </a:rPr>
              <a:t>ПРЕСЛЕДОВАНИЯ</a:t>
            </a:r>
          </a:p>
          <a:p>
            <a:pPr>
              <a:spcAft>
                <a:spcPts val="0"/>
              </a:spcAft>
            </a:pPr>
            <a:r>
              <a:rPr lang="ru-RU" sz="3200" dirty="0" smtClean="0">
                <a:cs typeface="Calibri" panose="020F0502020204030204" pitchFamily="34" charset="0"/>
              </a:rPr>
              <a:t>29.07.1927 </a:t>
            </a:r>
            <a:r>
              <a:rPr lang="ru-RU" sz="3200" dirty="0">
                <a:cs typeface="Calibri" panose="020F0502020204030204" pitchFamily="34" charset="0"/>
              </a:rPr>
              <a:t>- арестован Нижегородским губернским отделом ОГПУ по ложному обвинению в контрреволюционной агитации против советской власти</a:t>
            </a:r>
            <a:endParaRPr lang="ru-RU" sz="3200" dirty="0"/>
          </a:p>
          <a:p>
            <a:pPr>
              <a:spcAft>
                <a:spcPts val="0"/>
              </a:spcAft>
            </a:pPr>
            <a:r>
              <a:rPr lang="ru-RU" sz="3200" dirty="0">
                <a:cs typeface="Calibri" panose="020F0502020204030204" pitchFamily="34" charset="0"/>
              </a:rPr>
              <a:t>04.11.1927 </a:t>
            </a:r>
            <a:r>
              <a:rPr lang="ru-RU" sz="3200" dirty="0" smtClean="0">
                <a:cs typeface="Calibri" panose="020F0502020204030204" pitchFamily="34" charset="0"/>
              </a:rPr>
              <a:t>- осужден </a:t>
            </a:r>
            <a:r>
              <a:rPr lang="ru-RU" sz="3200" dirty="0">
                <a:cs typeface="Calibri" panose="020F0502020204030204" pitchFamily="34" charset="0"/>
              </a:rPr>
              <a:t>Особым совещанием при коллегии ОГПУ на 3 года ссылки</a:t>
            </a:r>
            <a:endParaRPr lang="ru-RU" sz="3200" dirty="0"/>
          </a:p>
          <a:p>
            <a:pPr>
              <a:spcAft>
                <a:spcPts val="0"/>
              </a:spcAft>
            </a:pPr>
            <a:r>
              <a:rPr lang="ru-RU" sz="3200" dirty="0">
                <a:cs typeface="Calibri" panose="020F0502020204030204" pitchFamily="34" charset="0"/>
              </a:rPr>
              <a:t>с </a:t>
            </a:r>
            <a:r>
              <a:rPr lang="ru-RU" sz="3200" dirty="0" smtClean="0">
                <a:cs typeface="Calibri" panose="020F0502020204030204" pitchFamily="34" charset="0"/>
              </a:rPr>
              <a:t>04.11.1927 - находился </a:t>
            </a:r>
            <a:r>
              <a:rPr lang="ru-RU" sz="3200" dirty="0">
                <a:cs typeface="Calibri" panose="020F0502020204030204" pitchFamily="34" charset="0"/>
              </a:rPr>
              <a:t>в ссылке в </a:t>
            </a:r>
            <a:r>
              <a:rPr lang="ru-RU" sz="3200" dirty="0" err="1">
                <a:cs typeface="Calibri" panose="020F0502020204030204" pitchFamily="34" charset="0"/>
              </a:rPr>
              <a:t>Приангарском</a:t>
            </a:r>
            <a:r>
              <a:rPr lang="ru-RU" sz="3200" dirty="0">
                <a:cs typeface="Calibri" panose="020F0502020204030204" pitchFamily="34" charset="0"/>
              </a:rPr>
              <a:t> </a:t>
            </a:r>
            <a:r>
              <a:rPr lang="ru-RU" sz="3200" dirty="0" smtClean="0">
                <a:cs typeface="Calibri" panose="020F0502020204030204" pitchFamily="34" charset="0"/>
              </a:rPr>
              <a:t>районе </a:t>
            </a:r>
            <a:r>
              <a:rPr lang="ru-RU" sz="3200" dirty="0" err="1">
                <a:cs typeface="Calibri" panose="020F0502020204030204" pitchFamily="34" charset="0"/>
              </a:rPr>
              <a:t>Канского</a:t>
            </a:r>
            <a:r>
              <a:rPr lang="ru-RU" sz="3200" dirty="0">
                <a:cs typeface="Calibri" panose="020F0502020204030204" pitchFamily="34" charset="0"/>
              </a:rPr>
              <a:t> округа Восточно-Сибирского края</a:t>
            </a:r>
            <a:endParaRPr lang="ru-RU" sz="3200" dirty="0"/>
          </a:p>
          <a:p>
            <a:pPr>
              <a:spcAft>
                <a:spcPts val="0"/>
              </a:spcAft>
            </a:pPr>
            <a:r>
              <a:rPr lang="ru-RU" sz="3200" dirty="0" smtClean="0">
                <a:cs typeface="Calibri" panose="020F0502020204030204" pitchFamily="34" charset="0"/>
              </a:rPr>
              <a:t>29.09.1937 - арестован </a:t>
            </a:r>
            <a:r>
              <a:rPr lang="ru-RU" sz="3200" dirty="0" err="1">
                <a:cs typeface="Calibri" panose="020F0502020204030204" pitchFamily="34" charset="0"/>
              </a:rPr>
              <a:t>Горномарийским</a:t>
            </a:r>
            <a:r>
              <a:rPr lang="ru-RU" sz="3200" dirty="0">
                <a:cs typeface="Calibri" panose="020F0502020204030204" pitchFamily="34" charset="0"/>
              </a:rPr>
              <a:t> районным отделом/отделением (РО) НКВД</a:t>
            </a:r>
            <a:endParaRPr lang="ru-RU" sz="3200" dirty="0"/>
          </a:p>
          <a:p>
            <a:pPr>
              <a:spcAft>
                <a:spcPts val="0"/>
              </a:spcAft>
            </a:pPr>
            <a:r>
              <a:rPr lang="ru-RU" sz="3200" dirty="0" smtClean="0">
                <a:cs typeface="Calibri" panose="020F0502020204030204" pitchFamily="34" charset="0"/>
              </a:rPr>
              <a:t>29.09.1937 </a:t>
            </a:r>
            <a:r>
              <a:rPr lang="ru-RU" sz="3200" dirty="0">
                <a:cs typeface="Calibri" panose="020F0502020204030204" pitchFamily="34" charset="0"/>
              </a:rPr>
              <a:t>– </a:t>
            </a:r>
            <a:r>
              <a:rPr lang="ru-RU" sz="3200" dirty="0" smtClean="0">
                <a:cs typeface="Calibri" panose="020F0502020204030204" pitchFamily="34" charset="0"/>
              </a:rPr>
              <a:t>08.10.1937 - находился </a:t>
            </a:r>
            <a:r>
              <a:rPr lang="ru-RU" sz="3200" dirty="0">
                <a:cs typeface="Calibri" panose="020F0502020204030204" pitchFamily="34" charset="0"/>
              </a:rPr>
              <a:t>в заключении в тюрьме г. Козьмодемьянска</a:t>
            </a:r>
            <a:endParaRPr lang="ru-RU" sz="3200" dirty="0"/>
          </a:p>
          <a:p>
            <a:pPr>
              <a:spcAft>
                <a:spcPts val="0"/>
              </a:spcAft>
            </a:pPr>
            <a:r>
              <a:rPr lang="ru-RU" sz="3200" dirty="0">
                <a:cs typeface="Calibri" panose="020F0502020204030204" pitchFamily="34" charset="0"/>
              </a:rPr>
              <a:t>8.10.1937 - </a:t>
            </a:r>
            <a:r>
              <a:rPr lang="ru-RU" sz="3200" dirty="0" smtClean="0">
                <a:cs typeface="Calibri" panose="020F0502020204030204" pitchFamily="34" charset="0"/>
              </a:rPr>
              <a:t>осужден </a:t>
            </a:r>
            <a:r>
              <a:rPr lang="ru-RU" sz="3200" dirty="0">
                <a:cs typeface="Calibri" panose="020F0502020204030204" pitchFamily="34" charset="0"/>
              </a:rPr>
              <a:t>тройкой при НКВД Марийской АССР на 10 лет заключения в исправительно-трудовой лагерь (ИТЛ)</a:t>
            </a:r>
            <a:endParaRPr lang="ru-RU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9557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008" y="938861"/>
            <a:ext cx="388492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/>
              <a:t>3 </a:t>
            </a:r>
            <a:r>
              <a:rPr lang="ru-RU" sz="3600" dirty="0" smtClean="0"/>
              <a:t>года </a:t>
            </a:r>
            <a:r>
              <a:rPr lang="ru-RU" sz="3600" dirty="0"/>
              <a:t>ссылки, </a:t>
            </a:r>
            <a:r>
              <a:rPr lang="ru-RU" sz="3600" dirty="0" smtClean="0"/>
              <a:t>в </a:t>
            </a:r>
            <a:r>
              <a:rPr lang="ru-RU" sz="3600" dirty="0" err="1"/>
              <a:t>Приангарском</a:t>
            </a:r>
            <a:r>
              <a:rPr lang="ru-RU" sz="3600" dirty="0"/>
              <a:t> районе </a:t>
            </a:r>
            <a:r>
              <a:rPr lang="ru-RU" sz="3600" dirty="0" err="1"/>
              <a:t>Канского</a:t>
            </a:r>
            <a:r>
              <a:rPr lang="ru-RU" sz="3600" dirty="0"/>
              <a:t> округа Восточно-Сибирского края. </a:t>
            </a:r>
            <a:r>
              <a:rPr lang="ru-RU" sz="3600" dirty="0" smtClean="0"/>
              <a:t>Судьбу </a:t>
            </a:r>
            <a:r>
              <a:rPr lang="ru-RU" sz="3600" dirty="0"/>
              <a:t>своего супруга разделила и матушка Ольга Георгиевна.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719" y="332482"/>
            <a:ext cx="3958183" cy="62976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934" y="329184"/>
            <a:ext cx="3986888" cy="629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18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329" y="0"/>
            <a:ext cx="119698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dirty="0" smtClean="0">
                <a:cs typeface="Calibri" panose="020F0502020204030204" pitchFamily="34" charset="0"/>
              </a:rPr>
              <a:t>08.10.1937 </a:t>
            </a:r>
            <a:r>
              <a:rPr lang="ru-RU" sz="3600" dirty="0">
                <a:cs typeface="Calibri" panose="020F0502020204030204" pitchFamily="34" charset="0"/>
              </a:rPr>
              <a:t>- осужден тройкой при НКВД Марийской АССР на 10 лет заключения в исправительно-трудовой </a:t>
            </a:r>
            <a:r>
              <a:rPr lang="ru-RU" sz="3600" dirty="0" smtClean="0">
                <a:cs typeface="Calibri" panose="020F0502020204030204" pitchFamily="34" charset="0"/>
              </a:rPr>
              <a:t>лагерь.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44" y="1200329"/>
            <a:ext cx="11713464" cy="554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44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428</Words>
  <Application>Microsoft Office PowerPoint</Application>
  <PresentationFormat>Широкоэкранный</PresentationFormat>
  <Paragraphs>44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Муниципальное бюджетное общеобразовательное учреждение  «Средняя общеобразовательная школа № 19 г. Йошкар-Олы  с  углублённым изучением отдельных предметов»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 «Средняя общеобразовательная школа № 19 г. Йошкар-Олы  с  углублённым изучением отдельных предметов» </dc:title>
  <dc:creator>Nout2</dc:creator>
  <cp:lastModifiedBy>Nout2</cp:lastModifiedBy>
  <cp:revision>50</cp:revision>
  <cp:lastPrinted>2022-04-17T17:56:35Z</cp:lastPrinted>
  <dcterms:created xsi:type="dcterms:W3CDTF">2022-03-09T23:36:37Z</dcterms:created>
  <dcterms:modified xsi:type="dcterms:W3CDTF">2024-10-26T10:36:17Z</dcterms:modified>
</cp:coreProperties>
</file>