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74" r:id="rId2"/>
    <p:sldId id="271" r:id="rId3"/>
    <p:sldId id="257" r:id="rId4"/>
    <p:sldId id="258" r:id="rId5"/>
    <p:sldId id="263" r:id="rId6"/>
    <p:sldId id="260" r:id="rId7"/>
    <p:sldId id="264" r:id="rId8"/>
    <p:sldId id="265" r:id="rId9"/>
    <p:sldId id="270" r:id="rId10"/>
    <p:sldId id="266" r:id="rId11"/>
    <p:sldId id="273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6512F9-A3F0-49D1-96FC-EDE0898AE984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4418EE-F7C3-4D7F-91FB-E639E33A59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872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F316329C-BB15-431A-8248-CE2A98DA64A5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169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00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5244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0052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47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9102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6927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500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7256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0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474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56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762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527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91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978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329C-BB15-431A-8248-CE2A98DA64A5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61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316329C-BB15-431A-8248-CE2A98DA64A5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CA51FA9-DB5D-4A14-9744-90907B3CC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16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1_&#1040;&#1091;&#1076;&#1080;&#1088;&#1086;&#1074;&#1072;&#1085;&#1080;&#1077;\7_&#1050;&#1086;&#1084;&#1072;&#1088;&#1086;&#1074;&#1072;_Class%20CD_mp3\53%20English%207%20Class%20CD_.mp3" TargetMode="Externa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microsoft.com/office/2007/relationships/hdphoto" Target="../media/hdphoto9.wdp"/><Relationship Id="rId3" Type="http://schemas.microsoft.com/office/2007/relationships/hdphoto" Target="../media/hdphoto4.wdp"/><Relationship Id="rId7" Type="http://schemas.microsoft.com/office/2007/relationships/hdphoto" Target="../media/hdphoto6.wdp"/><Relationship Id="rId12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microsoft.com/office/2007/relationships/hdphoto" Target="../media/hdphoto8.wdp"/><Relationship Id="rId5" Type="http://schemas.microsoft.com/office/2007/relationships/hdphoto" Target="../media/hdphoto5.wdp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9CA9657-B075-4329-B4C9-E7F94163F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Урок 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4FFEE23-014A-4258-9649-A3A92F8071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4" descr="Картинки по запросу Школьная доска png">
            <a:extLst>
              <a:ext uri="{FF2B5EF4-FFF2-40B4-BE49-F238E27FC236}">
                <a16:creationId xmlns:a16="http://schemas.microsoft.com/office/drawing/2014/main" id="{BC4B424B-ACA2-4E68-B08A-4208902738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3" r="1934" b="6333"/>
          <a:stretch/>
        </p:blipFill>
        <p:spPr bwMode="auto">
          <a:xfrm>
            <a:off x="552091" y="410843"/>
            <a:ext cx="11059064" cy="588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6BA470E-3070-49BD-BD0F-F39A95D3E531}"/>
              </a:ext>
            </a:extLst>
          </p:cNvPr>
          <p:cNvSpPr/>
          <p:nvPr/>
        </p:nvSpPr>
        <p:spPr>
          <a:xfrm>
            <a:off x="1613140" y="935078"/>
            <a:ext cx="876443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Garamond"/>
              <a:ea typeface="+mn-ea"/>
              <a:cs typeface="+mn-cs"/>
            </a:endParaRPr>
          </a:p>
          <a:p>
            <a:pPr lvl="0" algn="ctr">
              <a:defRPr/>
            </a:pPr>
            <a:r>
              <a:rPr lang="ru-RU" sz="6000" b="1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Урок </a:t>
            </a:r>
          </a:p>
          <a:p>
            <a:pPr lvl="0" algn="ctr">
              <a:defRPr/>
            </a:pPr>
            <a:r>
              <a:rPr lang="ru-RU" sz="6000" b="1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английского </a:t>
            </a:r>
            <a:r>
              <a:rPr kumimoji="0" lang="ru-RU" sz="6000" b="1" i="0" u="none" strike="noStrike" kern="1200" cap="none" spc="0" normalizeH="0" baseline="0" noProof="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Garamond"/>
              </a:rPr>
              <a:t>языка</a:t>
            </a:r>
          </a:p>
          <a:p>
            <a:pPr lvl="0" algn="ctr">
              <a:defRPr/>
            </a:pPr>
            <a:r>
              <a:rPr lang="ru-RU" sz="3600" b="1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aramond"/>
              </a:rPr>
              <a:t>7 класс</a:t>
            </a:r>
            <a:endParaRPr kumimoji="0" lang="ru-RU" sz="3600" b="1" i="0" u="none" strike="noStrike" kern="1200" cap="none" spc="0" normalizeH="0" baseline="0" noProof="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Garamond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835CC49-6979-4D57-968E-A48A0C751388}"/>
              </a:ext>
            </a:extLst>
          </p:cNvPr>
          <p:cNvSpPr/>
          <p:nvPr/>
        </p:nvSpPr>
        <p:spPr>
          <a:xfrm>
            <a:off x="7090913" y="4752624"/>
            <a:ext cx="39465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ru-RU" sz="4000" b="1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Березова Л.А.</a:t>
            </a:r>
            <a:endParaRPr kumimoji="0" lang="ru-RU" sz="4000" b="1" i="0" u="none" strike="noStrike" kern="1200" cap="none" spc="0" normalizeH="0" baseline="0" noProof="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341794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295402" y="982132"/>
            <a:ext cx="9601196" cy="1303867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solidFill>
                  <a:srgbClr val="8238B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 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81979" y="1856508"/>
            <a:ext cx="10307931" cy="232756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Оформить рассказ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«Мои удивительные каникулы»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eventful 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holiday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eventful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чреватый последствиями, полный событий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6-конечная звезда 6"/>
          <p:cNvSpPr/>
          <p:nvPr/>
        </p:nvSpPr>
        <p:spPr>
          <a:xfrm>
            <a:off x="6428509" y="3366654"/>
            <a:ext cx="138546" cy="166255"/>
          </a:xfrm>
          <a:prstGeom prst="star6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6-конечная звезда 7"/>
          <p:cNvSpPr/>
          <p:nvPr/>
        </p:nvSpPr>
        <p:spPr>
          <a:xfrm>
            <a:off x="789709" y="4862945"/>
            <a:ext cx="138546" cy="166255"/>
          </a:xfrm>
          <a:prstGeom prst="star6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1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1" y="0"/>
            <a:ext cx="1746556" cy="222088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65783" y="2220884"/>
            <a:ext cx="10369029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  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could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write about my eventual holiday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2 - ….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paragraphs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получилось написать о невероятных каникулах 2…. абзаца)</a:t>
            </a:r>
            <a:endParaRPr lang="en-US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surprised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(меня удивило…)</a:t>
            </a:r>
          </a:p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I’d like …    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(мне захотелось …)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737519" y="413823"/>
            <a:ext cx="4482456" cy="169579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99155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МАРИНА\Изображения\1\школа\0_8936a_6e620516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08" y="636602"/>
            <a:ext cx="10791645" cy="547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21170" y="2212742"/>
            <a:ext cx="5658927" cy="1323439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pPr algn="ctr"/>
            <a:r>
              <a:rPr lang="en-US" sz="4000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Comic Sans MS" pitchFamily="66" charset="0"/>
              </a:rPr>
              <a:t>Thank you for your working</a:t>
            </a:r>
            <a:endParaRPr lang="ru-RU" sz="4000" i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7030A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35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8136" y="382773"/>
            <a:ext cx="10688127" cy="1303867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words can you use to describe the picture?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50584" y="1574498"/>
            <a:ext cx="8313785" cy="4434020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61245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Картинки по запросу Школьная доска 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3" r="1934" b="6333"/>
          <a:stretch/>
        </p:blipFill>
        <p:spPr bwMode="auto">
          <a:xfrm>
            <a:off x="707366" y="497194"/>
            <a:ext cx="9825487" cy="588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7426" y="1391173"/>
            <a:ext cx="740299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Garamond"/>
              <a:ea typeface="+mn-ea"/>
              <a:cs typeface="+mn-cs"/>
            </a:endParaRPr>
          </a:p>
          <a:p>
            <a:pPr lvl="0" algn="ctr">
              <a:defRPr/>
            </a:pPr>
            <a:r>
              <a:rPr lang="en-US" sz="6000" b="1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My Amazing  Holiday</a:t>
            </a:r>
            <a:endParaRPr kumimoji="0" lang="ru-RU" sz="6000" b="1" i="0" u="none" strike="noStrike" kern="1200" cap="none" spc="0" normalizeH="0" baseline="0" noProof="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Garamond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9240424" y="2850701"/>
            <a:ext cx="2803878" cy="3527529"/>
            <a:chOff x="8386763" y="1694378"/>
            <a:chExt cx="3457575" cy="416242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2204" r="9917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386763" y="1694378"/>
              <a:ext cx="3457575" cy="4162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8" name="Picture 10" descr="Картинки по запросу мел 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38820">
              <a:off x="8449213" y="2858641"/>
              <a:ext cx="565961" cy="2448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9988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Картинки по запросу стикер зеленый 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7148" y="566356"/>
            <a:ext cx="10433306" cy="467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Картинки по запросу успех в школ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281" y="4178279"/>
            <a:ext cx="2738055" cy="1812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7148" y="422694"/>
            <a:ext cx="10299940" cy="3523664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8238BA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600" b="1" dirty="0">
                <a:solidFill>
                  <a:srgbClr val="8238BA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8238BA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3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Aim:</a:t>
            </a:r>
            <a:r>
              <a:rPr lang="en-US" sz="5300" dirty="0">
                <a:solidFill>
                  <a:srgbClr val="8238B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write a narrative after reading a model and practicing how to use sequencing words </a:t>
            </a:r>
            <a:br>
              <a:rPr lang="ru-RU" sz="5300" dirty="0">
                <a:solidFill>
                  <a:srgbClr val="8238B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100" b="1" dirty="0">
                <a:solidFill>
                  <a:srgbClr val="8238BA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8238BA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</a:t>
            </a:r>
            <a:endParaRPr lang="ru-RU" sz="3100" b="1" dirty="0">
              <a:solidFill>
                <a:srgbClr val="8238BA"/>
              </a:solidFill>
            </a:endParaRPr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662" r="975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29857">
            <a:off x="454609" y="287359"/>
            <a:ext cx="520938" cy="95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825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4293" y="1124975"/>
            <a:ext cx="9317621" cy="5170890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3" name="53 English 7 Class CD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97526" y="5548744"/>
            <a:ext cx="471055" cy="471055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794293" y="76889"/>
            <a:ext cx="7608499" cy="130333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>
                <a:solidFill>
                  <a:srgbClr val="8238BA"/>
                </a:solidFill>
                <a:cs typeface="Times New Roman" panose="02020603050405020304" pitchFamily="18" charset="0"/>
              </a:rPr>
              <a:t>       Listen and check the text</a:t>
            </a:r>
            <a:endParaRPr lang="ru-RU" sz="3600" b="1" dirty="0">
              <a:solidFill>
                <a:srgbClr val="8238B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52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6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440611" y="292550"/>
            <a:ext cx="10067028" cy="130333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>
                <a:solidFill>
                  <a:srgbClr val="8238BA"/>
                </a:solidFill>
                <a:cs typeface="Times New Roman" panose="02020603050405020304" pitchFamily="18" charset="0"/>
              </a:rPr>
              <a:t>       Writing dossier.  A narrative about a holiday</a:t>
            </a:r>
            <a:endParaRPr lang="ru-RU" sz="3600" b="1" dirty="0">
              <a:solidFill>
                <a:srgbClr val="8238BA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6762" y="1595887"/>
            <a:ext cx="10774394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u="sng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Writing plan</a:t>
            </a:r>
          </a:p>
          <a:p>
            <a:pPr lvl="0" algn="ctr">
              <a:defRPr/>
            </a:pPr>
            <a:endParaRPr lang="en-US" sz="1400" dirty="0">
              <a:ln>
                <a:solidFill>
                  <a:srgbClr val="B53A31">
                    <a:lumMod val="50000"/>
                  </a:srgbClr>
                </a:solidFill>
              </a:ln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Think about an eventful holiday you have had or invent one. (Make some short notes).</a:t>
            </a:r>
          </a:p>
          <a:p>
            <a:pPr lvl="0"/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Write (organize) your story in 4 short paragraphs using the model</a:t>
            </a:r>
          </a:p>
          <a:p>
            <a:pPr marL="342900" lvl="0" indent="-342900">
              <a:buFontTx/>
              <a:buChar char="-"/>
            </a:pPr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introductory paragraph</a:t>
            </a:r>
          </a:p>
          <a:p>
            <a:pPr marL="342900" lvl="0" indent="-342900">
              <a:buFontTx/>
              <a:buChar char="-"/>
            </a:pPr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 main paragraphs</a:t>
            </a:r>
          </a:p>
          <a:p>
            <a:pPr marL="342900" lvl="0" indent="-342900">
              <a:buFontTx/>
              <a:buChar char="-"/>
            </a:pPr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concluding paragraph</a:t>
            </a:r>
          </a:p>
          <a:p>
            <a:pPr lvl="0"/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Use sequencing words (</a:t>
            </a:r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srgbClr val="DB120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day, then, later, in the end</a:t>
            </a:r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srgbClr val="8238B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srgbClr val="8238B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lvl="0"/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Check your writing (spelling, verb forms) and write your final version.</a:t>
            </a:r>
          </a:p>
        </p:txBody>
      </p:sp>
      <p:pic>
        <p:nvPicPr>
          <p:cNvPr id="5" name="Picture 2" descr="Картинки по запросу подготовка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89"/>
          <a:stretch/>
        </p:blipFill>
        <p:spPr bwMode="auto">
          <a:xfrm>
            <a:off x="582014" y="815698"/>
            <a:ext cx="1683382" cy="92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155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23529" y="326779"/>
            <a:ext cx="3165161" cy="974673"/>
          </a:xfrm>
          <a:prstGeom prst="round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группе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11688" y="2271861"/>
            <a:ext cx="1196550" cy="1210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7850" y="3265271"/>
            <a:ext cx="1174282" cy="1245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320" r="35400"/>
          <a:stretch/>
        </p:blipFill>
        <p:spPr bwMode="auto">
          <a:xfrm flipH="1">
            <a:off x="10110608" y="3909169"/>
            <a:ext cx="1703555" cy="133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885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11" y="3686649"/>
            <a:ext cx="1411567" cy="1313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12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7362">
            <a:off x="1651347" y="2650922"/>
            <a:ext cx="1082397" cy="1293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989" b="98876" l="0" r="974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11" y="2390984"/>
            <a:ext cx="1178764" cy="133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815520" y="1276989"/>
            <a:ext cx="665759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eventful </a:t>
            </a:r>
            <a:r>
              <a:rPr lang="ru-RU" sz="6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holiday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09455" y="2646218"/>
            <a:ext cx="6262254" cy="353943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en-US" sz="3200" dirty="0">
                <a:ln>
                  <a:solidFill>
                    <a:srgbClr val="B53A31">
                      <a:lumMod val="50000"/>
                    </a:srgbClr>
                  </a:solidFill>
                </a:ln>
                <a:latin typeface="Times New Roman" pitchFamily="18" charset="0"/>
                <a:cs typeface="Times New Roman" pitchFamily="18" charset="0"/>
              </a:rPr>
              <a:t>Write (organize) your story in 4 short paragraphs</a:t>
            </a:r>
            <a:r>
              <a:rPr lang="ru-RU" sz="3200" dirty="0">
                <a:ln>
                  <a:solidFill>
                    <a:srgbClr val="B53A31">
                      <a:lumMod val="50000"/>
                    </a:srgbClr>
                  </a:solidFill>
                </a:ln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dirty="0">
              <a:ln>
                <a:solidFill>
                  <a:srgbClr val="B53A31">
                    <a:lumMod val="50000"/>
                  </a:srgbClr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r>
              <a:rPr lang="ru-RU" sz="3200" dirty="0">
                <a:ln>
                  <a:solidFill>
                    <a:srgbClr val="B53A31">
                      <a:lumMod val="50000"/>
                    </a:srgbClr>
                  </a:solidFill>
                </a:ln>
                <a:latin typeface="Times New Roman" pitchFamily="18" charset="0"/>
                <a:cs typeface="Times New Roman" pitchFamily="18" charset="0"/>
              </a:rPr>
              <a:t>1)    </a:t>
            </a:r>
            <a:r>
              <a:rPr lang="en-US" sz="3200" dirty="0">
                <a:ln>
                  <a:solidFill>
                    <a:srgbClr val="B53A31">
                      <a:lumMod val="50000"/>
                    </a:srgbClr>
                  </a:solidFill>
                </a:ln>
                <a:latin typeface="Times New Roman" pitchFamily="18" charset="0"/>
                <a:cs typeface="Times New Roman" pitchFamily="18" charset="0"/>
              </a:rPr>
              <a:t>an introductory paragraph</a:t>
            </a:r>
          </a:p>
          <a:p>
            <a:pPr marL="342900" lvl="0" indent="-342900"/>
            <a:r>
              <a:rPr lang="ru-RU" sz="3200" dirty="0">
                <a:ln>
                  <a:solidFill>
                    <a:srgbClr val="B53A31">
                      <a:lumMod val="50000"/>
                    </a:srgbClr>
                  </a:solidFill>
                </a:ln>
                <a:latin typeface="Times New Roman" pitchFamily="18" charset="0"/>
                <a:cs typeface="Times New Roman" pitchFamily="18" charset="0"/>
              </a:rPr>
              <a:t>2-3)  </a:t>
            </a:r>
            <a:r>
              <a:rPr lang="en-US" sz="3200" dirty="0">
                <a:ln>
                  <a:solidFill>
                    <a:srgbClr val="B53A31">
                      <a:lumMod val="50000"/>
                    </a:srgbClr>
                  </a:solidFill>
                </a:ln>
                <a:latin typeface="Times New Roman" pitchFamily="18" charset="0"/>
                <a:cs typeface="Times New Roman" pitchFamily="18" charset="0"/>
              </a:rPr>
              <a:t>two main paragraphs</a:t>
            </a:r>
          </a:p>
          <a:p>
            <a:pPr marL="342900" lvl="0" indent="-342900"/>
            <a:r>
              <a:rPr lang="ru-RU" sz="3200" dirty="0">
                <a:ln>
                  <a:solidFill>
                    <a:srgbClr val="B53A31">
                      <a:lumMod val="50000"/>
                    </a:srgbClr>
                  </a:solidFill>
                </a:ln>
                <a:latin typeface="Times New Roman" pitchFamily="18" charset="0"/>
                <a:cs typeface="Times New Roman" pitchFamily="18" charset="0"/>
              </a:rPr>
              <a:t>4)   </a:t>
            </a:r>
            <a:r>
              <a:rPr lang="en-US" sz="3200" dirty="0">
                <a:ln>
                  <a:solidFill>
                    <a:srgbClr val="B53A31">
                      <a:lumMod val="50000"/>
                    </a:srgbClr>
                  </a:solidFill>
                </a:ln>
                <a:latin typeface="Times New Roman" pitchFamily="18" charset="0"/>
                <a:cs typeface="Times New Roman" pitchFamily="18" charset="0"/>
              </a:rPr>
              <a:t> a concluding paragraph</a:t>
            </a:r>
          </a:p>
          <a:p>
            <a:pPr lvl="0">
              <a:buFont typeface="Wingdings" pitchFamily="2" charset="2"/>
              <a:buChar char="Ø"/>
            </a:pPr>
            <a:r>
              <a:rPr lang="en-US" sz="3200" dirty="0">
                <a:ln>
                  <a:solidFill>
                    <a:srgbClr val="B53A31">
                      <a:lumMod val="50000"/>
                    </a:srgbClr>
                  </a:solidFill>
                </a:ln>
                <a:latin typeface="Times New Roman" pitchFamily="18" charset="0"/>
                <a:cs typeface="Times New Roman" pitchFamily="18" charset="0"/>
              </a:rPr>
              <a:t> Use sequencing words (one day, then, later, in the end + when, while).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02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295401" y="558032"/>
            <a:ext cx="9601196" cy="1303867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solidFill>
                  <a:srgbClr val="8238B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 the envelope when</a:t>
            </a:r>
            <a:r>
              <a:rPr lang="en-US" b="1" dirty="0">
                <a:solidFill>
                  <a:srgbClr val="8238BA"/>
                </a:solidFill>
                <a:cs typeface="Times New Roman" panose="02020603050405020304" pitchFamily="18" charset="0"/>
              </a:rPr>
              <a:t>…</a:t>
            </a:r>
            <a:endParaRPr lang="ru-RU" b="1" dirty="0">
              <a:solidFill>
                <a:srgbClr val="8238BA"/>
              </a:solidFill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8238BA"/>
                </a:solidFill>
                <a:cs typeface="Times New Roman" panose="02020603050405020304" pitchFamily="18" charset="0"/>
              </a:rPr>
              <a:t>(Открой конверт, когда ты…)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4" name="Picture 4" descr="Картинки по запросу стикеры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35" y="1861899"/>
            <a:ext cx="11809765" cy="4121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880734" y="2911284"/>
            <a:ext cx="10313446" cy="1718045"/>
            <a:chOff x="880734" y="2911284"/>
            <a:chExt cx="10313446" cy="171804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880734" y="3035810"/>
              <a:ext cx="1792463" cy="954107"/>
            </a:xfrm>
            <a:prstGeom prst="rect">
              <a:avLst/>
            </a:prstGeom>
            <a:noFill/>
          </p:spPr>
          <p:txBody>
            <a:bodyPr vert="horz" wrap="square" lIns="91440" tIns="45720" rIns="91440" bIns="45720">
              <a:spAutoFit/>
            </a:bodyPr>
            <a:lstStyle/>
            <a:p>
              <a:pPr algn="ctr"/>
              <a:r>
                <a:rPr lang="en-US" sz="2800" i="1" dirty="0">
                  <a:ln>
                    <a:solidFill>
                      <a:schemeClr val="accent3">
                        <a:lumMod val="50000"/>
                      </a:schemeClr>
                    </a:solidFill>
                  </a:ln>
                  <a:latin typeface="Comic Sans MS" pitchFamily="66" charset="0"/>
                </a:rPr>
                <a:t>You need to smile</a:t>
              </a:r>
              <a:endParaRPr lang="ru-RU" sz="2800" i="1" dirty="0">
                <a:ln>
                  <a:solidFill>
                    <a:schemeClr val="accent3">
                      <a:lumMod val="50000"/>
                    </a:schemeClr>
                  </a:solidFill>
                </a:ln>
                <a:latin typeface="Comic Sans MS" pitchFamily="66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069454" y="3459777"/>
              <a:ext cx="2011063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i="1" dirty="0">
                  <a:ln>
                    <a:solidFill>
                      <a:schemeClr val="accent3">
                        <a:lumMod val="50000"/>
                      </a:schemeClr>
                    </a:solidFill>
                  </a:ln>
                  <a:latin typeface="Comic Sans MS" pitchFamily="66" charset="0"/>
                </a:rPr>
                <a:t>You need luck</a:t>
              </a:r>
              <a:endParaRPr lang="ru-RU" sz="2800" i="1" dirty="0">
                <a:ln>
                  <a:solidFill>
                    <a:schemeClr val="accent3">
                      <a:lumMod val="50000"/>
                    </a:schemeClr>
                  </a:solidFill>
                </a:ln>
                <a:latin typeface="Comic Sans MS" pitchFamily="66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167956" y="3190894"/>
              <a:ext cx="201167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i="1" dirty="0">
                  <a:ln>
                    <a:solidFill>
                      <a:schemeClr val="accent3">
                        <a:lumMod val="50000"/>
                      </a:schemeClr>
                    </a:solidFill>
                  </a:ln>
                  <a:latin typeface="Comic Sans MS" pitchFamily="66" charset="0"/>
                </a:rPr>
                <a:t>You have a good day</a:t>
              </a:r>
              <a:endParaRPr lang="ru-RU" sz="2800" i="1" dirty="0">
                <a:ln>
                  <a:solidFill>
                    <a:schemeClr val="accent3">
                      <a:lumMod val="50000"/>
                    </a:schemeClr>
                  </a:solidFill>
                </a:ln>
                <a:latin typeface="Comic Sans MS" pitchFamily="66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7336962" y="2911284"/>
              <a:ext cx="1784464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i="1" dirty="0">
                  <a:ln>
                    <a:solidFill>
                      <a:schemeClr val="accent3">
                        <a:lumMod val="50000"/>
                      </a:schemeClr>
                    </a:solidFill>
                  </a:ln>
                  <a:latin typeface="Comic Sans MS" pitchFamily="66" charset="0"/>
                </a:rPr>
                <a:t>You feel  </a:t>
              </a:r>
            </a:p>
            <a:p>
              <a:pPr algn="ctr"/>
              <a:r>
                <a:rPr lang="en-US" sz="2800" i="1" dirty="0">
                  <a:ln>
                    <a:solidFill>
                      <a:schemeClr val="accent3">
                        <a:lumMod val="50000"/>
                      </a:schemeClr>
                    </a:solidFill>
                  </a:ln>
                  <a:latin typeface="Comic Sans MS" pitchFamily="66" charset="0"/>
                </a:rPr>
                <a:t>lonely</a:t>
              </a:r>
              <a:endParaRPr lang="ru-RU" sz="2800" i="1" dirty="0">
                <a:ln>
                  <a:solidFill>
                    <a:schemeClr val="accent3">
                      <a:lumMod val="50000"/>
                    </a:schemeClr>
                  </a:solidFill>
                </a:ln>
                <a:latin typeface="Comic Sans MS" pitchFamily="66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 flipH="1">
              <a:off x="9278754" y="3244334"/>
              <a:ext cx="191542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i="1" dirty="0">
                  <a:ln>
                    <a:solidFill>
                      <a:schemeClr val="accent3">
                        <a:lumMod val="50000"/>
                      </a:schemeClr>
                    </a:solidFill>
                  </a:ln>
                  <a:latin typeface="Comic Sans MS" pitchFamily="66" charset="0"/>
                </a:rPr>
                <a:t>You want to know a secret</a:t>
              </a:r>
              <a:endParaRPr lang="ru-RU" sz="2800" i="1" dirty="0">
                <a:ln>
                  <a:solidFill>
                    <a:schemeClr val="accent3">
                      <a:lumMod val="50000"/>
                    </a:schemeClr>
                  </a:solidFill>
                </a:ln>
                <a:latin typeface="Comic Sans MS" pitchFamily="66" charset="0"/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9442383" y="3035810"/>
            <a:ext cx="1751797" cy="17864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09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690829" y="611971"/>
            <a:ext cx="665759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eventful </a:t>
            </a:r>
            <a:r>
              <a:rPr lang="ru-RU" sz="6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holiday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50617" y="1546512"/>
            <a:ext cx="10774394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u="sng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Writing plan</a:t>
            </a:r>
          </a:p>
          <a:p>
            <a:pPr lvl="0" algn="ctr">
              <a:defRPr/>
            </a:pPr>
            <a:endParaRPr lang="en-US" sz="1400" dirty="0">
              <a:ln>
                <a:solidFill>
                  <a:srgbClr val="B53A31">
                    <a:lumMod val="50000"/>
                  </a:srgbClr>
                </a:solidFill>
              </a:ln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Think about an eventful holiday you have had or invent one. (Make some short notes).</a:t>
            </a:r>
          </a:p>
          <a:p>
            <a:pPr lvl="0"/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Write (organize) your story in 4 short paragraphs using the model</a:t>
            </a:r>
          </a:p>
          <a:p>
            <a:pPr marL="342900" lvl="0" indent="-342900">
              <a:buFontTx/>
              <a:buChar char="-"/>
            </a:pPr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introductory paragraph</a:t>
            </a:r>
          </a:p>
          <a:p>
            <a:pPr marL="342900" lvl="0" indent="-342900">
              <a:buFontTx/>
              <a:buChar char="-"/>
            </a:pPr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 main paragraphs</a:t>
            </a:r>
          </a:p>
          <a:p>
            <a:pPr marL="342900" lvl="0" indent="-342900">
              <a:buFontTx/>
              <a:buChar char="-"/>
            </a:pPr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concluding paragraph</a:t>
            </a:r>
          </a:p>
          <a:p>
            <a:pPr lvl="0"/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Use sequencing words (</a:t>
            </a:r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srgbClr val="DB120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day, then, later, in the end</a:t>
            </a:r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srgbClr val="8238B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srgbClr val="8238B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lvl="0"/>
            <a:r>
              <a:rPr lang="en-US" sz="2800" dirty="0">
                <a:ln>
                  <a:solidFill>
                    <a:srgbClr val="B53A31">
                      <a:lumMod val="50000"/>
                    </a:srgbClr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Check your writing (spelling, verb forms) and write your final version.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320" r="35400"/>
          <a:stretch/>
        </p:blipFill>
        <p:spPr bwMode="auto">
          <a:xfrm flipH="1">
            <a:off x="200025" y="600075"/>
            <a:ext cx="1703555" cy="133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794786" y="5858887"/>
            <a:ext cx="95664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eventful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чреватый последствиями, полный событий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6-конечная звезда 15"/>
          <p:cNvSpPr/>
          <p:nvPr/>
        </p:nvSpPr>
        <p:spPr>
          <a:xfrm>
            <a:off x="6476134" y="748145"/>
            <a:ext cx="138546" cy="166255"/>
          </a:xfrm>
          <a:prstGeom prst="star6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6-конечная звезда 16"/>
          <p:cNvSpPr/>
          <p:nvPr/>
        </p:nvSpPr>
        <p:spPr>
          <a:xfrm>
            <a:off x="761134" y="5948795"/>
            <a:ext cx="138546" cy="166255"/>
          </a:xfrm>
          <a:prstGeom prst="star6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02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</TotalTime>
  <Words>379</Words>
  <Application>Microsoft Office PowerPoint</Application>
  <PresentationFormat>Широкоэкранный</PresentationFormat>
  <Paragraphs>58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Comic Sans MS</vt:lpstr>
      <vt:lpstr>Garamond</vt:lpstr>
      <vt:lpstr>Times New Roman</vt:lpstr>
      <vt:lpstr>Wingdings</vt:lpstr>
      <vt:lpstr>Натуральные материалы</vt:lpstr>
      <vt:lpstr>Урок </vt:lpstr>
      <vt:lpstr>What words can you use to describe the picture?</vt:lpstr>
      <vt:lpstr>Презентация PowerPoint</vt:lpstr>
      <vt:lpstr>   Aim: to write a narrative after reading a model and practicing how to use sequencing words                                                      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LyudaBer</dc:creator>
  <cp:lastModifiedBy>LyudaPC</cp:lastModifiedBy>
  <cp:revision>44</cp:revision>
  <dcterms:created xsi:type="dcterms:W3CDTF">2019-02-13T13:48:09Z</dcterms:created>
  <dcterms:modified xsi:type="dcterms:W3CDTF">2021-04-08T15:55:03Z</dcterms:modified>
</cp:coreProperties>
</file>