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3"/>
    <p:sldId id="257" r:id="rId4"/>
    <p:sldId id="258" r:id="rId5"/>
    <p:sldId id="262" r:id="rId6"/>
    <p:sldId id="259" r:id="rId7"/>
    <p:sldId id="260" r:id="rId8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7" d="100"/>
          <a:sy n="117" d="100"/>
        </p:scale>
        <p:origin x="510" y="10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en-US" smtClean="0"/>
            </a:fld>
            <a:endParaRPr lang="en-US"/>
          </a:p>
        </p:txBody>
      </p:sp>
      <p:sp>
        <p:nvSpPr>
          <p:cNvPr id="4" name="Slide Image Placehoder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 Placeholder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4400" b="1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/>
              <a:t>Second level 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3750945"/>
            <a:ext cx="9843135" cy="811530"/>
          </a:xfrm>
        </p:spPr>
        <p:txBody>
          <a:bodyPr anchor="b">
            <a:noAutofit/>
          </a:bodyPr>
          <a:lstStyle>
            <a:lvl1pPr>
              <a:defRPr sz="6000">
                <a:effectLst/>
              </a:defRPr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 dirty="0" smtClean="0">
              <a:sym typeface="+mn-ea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effectLst/>
              </a:defRPr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kumimoji="0" lang="en-US" sz="28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 sz="4400"/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4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32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en-US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/>
          </a:p>
          <a:p>
            <a:pPr lvl="3"/>
            <a:r>
              <a:rPr lang="en-US" dirty="0" smtClean="0"/>
              <a:t>Fourth level</a:t>
            </a:r>
            <a:endParaRPr lang="en-US" dirty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fld id="{49AE70B2-8BF9-45C0-BB95-33D1B9D3A854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Calibri Light" panose="020F0302020204030204" pitchFamily="34" charset="0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None/>
        <a:defRPr sz="2800" b="0" kern="120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tags" Target="../tags/tag1.xml"/><Relationship Id="rId3" Type="http://schemas.microsoft.com/office/2007/relationships/media" Target="../media/media1.mp4"/><Relationship Id="rId2" Type="http://schemas.openxmlformats.org/officeDocument/2006/relationships/video" Target="../media/media1.mp4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hyperlink" Target="https://learningapps.org/display?v=pt0cqn97225" TargetMode="Externa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tags" Target="../tags/tag2.xml"/><Relationship Id="rId3" Type="http://schemas.microsoft.com/office/2007/relationships/media" Target="../media/media2.mp4"/><Relationship Id="rId2" Type="http://schemas.openxmlformats.org/officeDocument/2006/relationships/video" Target="../media/media2.mp4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Изображение 3"/>
          <p:cNvPicPr/>
          <p:nvPr/>
        </p:nvPicPr>
        <p:blipFill>
          <a:blip r:embed="rId1"/>
          <a:stretch>
            <a:fillRect/>
          </a:stretch>
        </p:blipFill>
        <p:spPr>
          <a:xfrm>
            <a:off x="635" y="0"/>
            <a:ext cx="12191365" cy="6858000"/>
          </a:xfrm>
          <a:prstGeom prst="rect">
            <a:avLst/>
          </a:prstGeom>
        </p:spPr>
      </p:pic>
      <p:pic>
        <p:nvPicPr>
          <p:cNvPr id="5" name="ochen_krasivyy_rolik_o_lyubvi_l_32_vlyublyonnye_pary_5178280446_V1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7145" y="0"/>
            <a:ext cx="1215771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Изображение 3"/>
          <p:cNvPicPr/>
          <p:nvPr/>
        </p:nvPicPr>
        <p:blipFill>
          <a:blip r:embed="rId1"/>
          <a:stretch>
            <a:fillRect/>
          </a:stretch>
        </p:blipFill>
        <p:spPr>
          <a:xfrm>
            <a:off x="635" y="0"/>
            <a:ext cx="12191365" cy="6858000"/>
          </a:xfrm>
          <a:prstGeom prst="rect">
            <a:avLst/>
          </a:prstGeom>
        </p:spPr>
      </p:pic>
      <p:sp>
        <p:nvSpPr>
          <p:cNvPr id="5" name="Текстовое поле 4"/>
          <p:cNvSpPr txBox="1"/>
          <p:nvPr/>
        </p:nvSpPr>
        <p:spPr>
          <a:xfrm>
            <a:off x="2738755" y="877570"/>
            <a:ext cx="7813675" cy="4231640"/>
          </a:xfrm>
          <a:prstGeom prst="rect">
            <a:avLst/>
          </a:prstGeom>
        </p:spPr>
        <p:txBody>
          <a:bodyPr>
            <a:noAutofit/>
          </a:bodyPr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 u="sng">
                <a:solidFill>
                  <a:srgbClr val="385623"/>
                </a:solidFill>
                <a:latin typeface="Monotype Corsiva" panose="03010101010201010101" charset="0"/>
                <a:ea typeface="SimSun" panose="02010600030101010101" pitchFamily="2" charset="-122"/>
                <a:cs typeface="Monotype Corsiva" panose="03010101010201010101" charset="0"/>
              </a:rPr>
              <a:t>Цель урока:</a:t>
            </a:r>
            <a:r>
              <a:rPr lang="en-US" altLang="zh-CN" sz="3000" b="1">
                <a:latin typeface="Monotype Corsiva" panose="03010101010201010101" charset="0"/>
                <a:ea typeface="SimSun" panose="02010600030101010101" pitchFamily="2" charset="-122"/>
                <a:cs typeface="Monotype Corsiva" panose="03010101010201010101" charset="0"/>
              </a:rPr>
              <a:t> </a:t>
            </a:r>
            <a:r>
              <a:rPr lang="ru-RU" altLang="en-US" sz="3000">
                <a:latin typeface="Monotype Corsiva" panose="03010101010201010101" charset="0"/>
                <a:ea typeface="SimSun" panose="02010600030101010101" pitchFamily="2" charset="-122"/>
                <a:cs typeface="Monotype Corsiva" panose="03010101010201010101" charset="0"/>
              </a:rPr>
              <a:t>___________</a:t>
            </a:r>
            <a:r>
              <a:rPr lang="en-US" altLang="zh-CN" sz="3000" b="1">
                <a:latin typeface="Monotype Corsiva" panose="03010101010201010101" charset="0"/>
                <a:ea typeface="SimSun" panose="02010600030101010101" pitchFamily="2" charset="-122"/>
                <a:cs typeface="Monotype Corsiva" panose="03010101010201010101" charset="0"/>
              </a:rPr>
              <a:t>с любовной лирикой </a:t>
            </a:r>
            <a:br>
              <a:rPr lang="en-US" altLang="zh-CN" sz="3000" b="1">
                <a:latin typeface="Monotype Corsiva" panose="03010101010201010101" charset="0"/>
                <a:ea typeface="SimSun" panose="02010600030101010101" pitchFamily="2" charset="-122"/>
                <a:cs typeface="Monotype Corsiva" panose="03010101010201010101" charset="0"/>
              </a:rPr>
            </a:br>
            <a:r>
              <a:rPr lang="en-US" altLang="zh-CN" sz="3000" b="1">
                <a:latin typeface="Monotype Corsiva" panose="03010101010201010101" charset="0"/>
                <a:ea typeface="SimSun" panose="02010600030101010101" pitchFamily="2" charset="-122"/>
                <a:cs typeface="Monotype Corsiva" panose="03010101010201010101" charset="0"/>
              </a:rPr>
              <a:t>А.С. Пушкина, погрузившись в атмосферу жизни  и  творчества поэта, </a:t>
            </a:r>
            <a:r>
              <a:rPr lang="ru-RU" altLang="en-US" sz="3000">
                <a:latin typeface="Monotype Corsiva" panose="03010101010201010101" charset="0"/>
                <a:ea typeface="SimSun" panose="02010600030101010101" pitchFamily="2" charset="-122"/>
                <a:cs typeface="Monotype Corsiva" panose="03010101010201010101" charset="0"/>
                <a:sym typeface="+mn-ea"/>
              </a:rPr>
              <a:t>___________ </a:t>
            </a:r>
            <a:r>
              <a:rPr lang="en-US" altLang="zh-CN" sz="3000" b="1">
                <a:latin typeface="Monotype Corsiva" panose="03010101010201010101" charset="0"/>
                <a:ea typeface="SimSun" panose="02010600030101010101" pitchFamily="2" charset="-122"/>
                <a:cs typeface="Monotype Corsiva" panose="03010101010201010101" charset="0"/>
              </a:rPr>
              <a:t>стихи разных периодов, чтобы </a:t>
            </a:r>
            <a:r>
              <a:rPr lang="ru-RU" altLang="en-US" sz="3000" b="1">
                <a:latin typeface="Monotype Corsiva" panose="03010101010201010101" charset="0"/>
                <a:ea typeface="SimSun" panose="02010600030101010101" pitchFamily="2" charset="-122"/>
                <a:cs typeface="Monotype Corsiva" panose="03010101010201010101" charset="0"/>
              </a:rPr>
              <a:t>проследить </a:t>
            </a:r>
            <a:r>
              <a:rPr lang="ru-RU" altLang="en-US" sz="3000">
                <a:latin typeface="Monotype Corsiva" panose="03010101010201010101" charset="0"/>
                <a:ea typeface="SimSun" panose="02010600030101010101" pitchFamily="2" charset="-122"/>
                <a:cs typeface="Monotype Corsiva" panose="03010101010201010101" charset="0"/>
                <a:sym typeface="+mn-ea"/>
              </a:rPr>
              <a:t>___________ </a:t>
            </a:r>
            <a:r>
              <a:rPr lang="en-US" altLang="zh-CN" sz="3000" b="1">
                <a:latin typeface="Monotype Corsiva" panose="03010101010201010101" charset="0"/>
                <a:ea typeface="SimSun" panose="02010600030101010101" pitchFamily="2" charset="-122"/>
                <a:cs typeface="Monotype Corsiva" panose="03010101010201010101" charset="0"/>
              </a:rPr>
              <a:t> темы </a:t>
            </a:r>
            <a:r>
              <a:rPr lang="ru-RU" altLang="en-US" sz="3000" b="1">
                <a:latin typeface="Monotype Corsiva" panose="03010101010201010101" charset="0"/>
                <a:ea typeface="SimSun" panose="02010600030101010101" pitchFamily="2" charset="-122"/>
                <a:cs typeface="Monotype Corsiva" panose="03010101010201010101" charset="0"/>
              </a:rPr>
              <a:t>любви  </a:t>
            </a:r>
            <a:r>
              <a:rPr lang="en-US" altLang="zh-CN" sz="3000" b="1">
                <a:latin typeface="Monotype Corsiva" panose="03010101010201010101" charset="0"/>
                <a:ea typeface="SimSun" panose="02010600030101010101" pitchFamily="2" charset="-122"/>
                <a:cs typeface="Monotype Corsiva" panose="03010101010201010101" charset="0"/>
              </a:rPr>
              <a:t>в творчестве</a:t>
            </a:r>
            <a:r>
              <a:rPr lang="ru-RU" altLang="en-US" sz="3000" b="1">
                <a:latin typeface="Monotype Corsiva" panose="03010101010201010101" charset="0"/>
                <a:ea typeface="SimSun" panose="02010600030101010101" pitchFamily="2" charset="-122"/>
                <a:cs typeface="Monotype Corsiva" panose="03010101010201010101" charset="0"/>
              </a:rPr>
              <a:t> поэта</a:t>
            </a:r>
            <a:r>
              <a:rPr lang="en-US" altLang="zh-CN" sz="3000" b="1">
                <a:latin typeface="Monotype Corsiva" panose="03010101010201010101" charset="0"/>
                <a:ea typeface="SimSun" panose="02010600030101010101" pitchFamily="2" charset="-122"/>
                <a:cs typeface="Monotype Corsiva" panose="03010101010201010101" charset="0"/>
              </a:rPr>
              <a:t>.</a:t>
            </a:r>
            <a:endParaRPr lang="en-US" altLang="zh-CN" sz="3000" b="1">
              <a:latin typeface="Monotype Corsiva" panose="03010101010201010101" charset="0"/>
              <a:ea typeface="SimSun" panose="02010600030101010101" pitchFamily="2" charset="-122"/>
              <a:cs typeface="Monotype Corsiva" panose="03010101010201010101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5" name="Изображение 4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sp>
        <p:nvSpPr>
          <p:cNvPr id="6" name="Текстовое поле 5"/>
          <p:cNvSpPr txBox="1"/>
          <p:nvPr/>
        </p:nvSpPr>
        <p:spPr>
          <a:xfrm>
            <a:off x="3206115" y="1555750"/>
            <a:ext cx="56622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ru-RU">
                <a:hlinkClick r:id="rId2" action="ppaction://hlinkfile"/>
              </a:rPr>
              <a:t>https://learningapps.org/display?v=pt0cqn97225</a:t>
            </a:r>
            <a:endParaRPr lang="en-US" alt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5" name="Изображение 4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10" name="90_a_s_pushkin_ya_pomnyu_chudnoe_mgnovene_chitaet_yuriy_solom_V1">
            <a:hlinkClick r:id="" action="ppaction://media"/>
          </p:cNvPr>
          <p:cNvPicPr/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786890" y="1047750"/>
            <a:ext cx="8449310" cy="5115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 vol="100000">
                <p:cTn id="2" fill="hold" display="1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5" name="Изображение 4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sp>
        <p:nvSpPr>
          <p:cNvPr id="6" name="Текстовое поле 5"/>
          <p:cNvSpPr txBox="1"/>
          <p:nvPr/>
        </p:nvSpPr>
        <p:spPr>
          <a:xfrm>
            <a:off x="3556000" y="423545"/>
            <a:ext cx="5080000" cy="572770"/>
          </a:xfrm>
          <a:prstGeom prst="rect">
            <a:avLst/>
          </a:prstGeom>
        </p:spPr>
        <p:txBody>
          <a:bodyPr>
            <a:noAutofit/>
          </a:bodyPr>
          <a:p>
            <a:pPr marL="0" indent="0" algn="ctr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i="0">
                <a:latin typeface="Cambria" panose="02040503050406030204"/>
                <a:ea typeface="SimSun" panose="02010600030101010101" pitchFamily="2" charset="-122"/>
              </a:rPr>
              <a:t>(Встаньте прямо, руки вдоль тела)</a:t>
            </a:r>
            <a:endParaRPr lang="en-US" altLang="zh-CN" sz="1600" b="1" i="0">
              <a:latin typeface="Cambria" panose="02040503050406030204"/>
              <a:ea typeface="SimSun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i="0">
                <a:latin typeface="Cambria" panose="02040503050406030204"/>
                <a:ea typeface="SimSun" panose="02010600030101010101" pitchFamily="2" charset="-122"/>
              </a:rPr>
              <a:t> </a:t>
            </a:r>
            <a:endParaRPr lang="en-US" altLang="zh-CN" sz="1600" b="1" i="0">
              <a:latin typeface="Cambria" panose="02040503050406030204"/>
              <a:ea typeface="SimSun" panose="02010600030101010101" pitchFamily="2" charset="-122"/>
            </a:endParaRPr>
          </a:p>
        </p:txBody>
      </p:sp>
      <p:graphicFrame>
        <p:nvGraphicFramePr>
          <p:cNvPr id="7" name="Таблица 6"/>
          <p:cNvGraphicFramePr/>
          <p:nvPr/>
        </p:nvGraphicFramePr>
        <p:xfrm>
          <a:off x="2826385" y="1022350"/>
          <a:ext cx="6772275" cy="5486400"/>
        </p:xfrm>
        <a:graphic>
          <a:graphicData uri="http://schemas.openxmlformats.org/drawingml/2006/table">
            <a:tbl>
              <a:tblPr/>
              <a:tblGrid>
                <a:gridCol w="3276600"/>
                <a:gridCol w="3495675"/>
              </a:tblGrid>
              <a:tr h="754380">
                <a:tc>
                  <a:txBody>
                    <a:bodyPr/>
                    <a:p>
                      <a:pPr mar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500" b="0" i="1">
                          <a:latin typeface="Cambria" panose="02040503050406030204"/>
                          <a:ea typeface="SimSun" panose="02010600030101010101" pitchFamily="2" charset="-122"/>
                        </a:rPr>
                        <a:t>Я вас любил</a:t>
                      </a:r>
                      <a:endParaRPr lang="en-US" altLang="zh-CN" sz="1500" b="0" i="1">
                        <a:latin typeface="Cambria" panose="02040503050406030204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500" b="1" i="0">
                          <a:solidFill>
                            <a:srgbClr val="2F5496"/>
                          </a:solidFill>
                          <a:latin typeface="Cambria" panose="02040503050406030204"/>
                          <a:ea typeface="SimSun" panose="02010600030101010101" pitchFamily="2" charset="-122"/>
                        </a:rPr>
                        <a:t>Рука к себе</a:t>
                      </a:r>
                      <a:endParaRPr lang="en-US" altLang="zh-CN" sz="1500" b="1" i="0">
                        <a:solidFill>
                          <a:srgbClr val="2F5496"/>
                        </a:solidFill>
                        <a:latin typeface="Cambria" panose="02040503050406030204"/>
                        <a:ea typeface="SimSun" panose="02010600030101010101" pitchFamily="2" charset="-122"/>
                      </a:endParaRPr>
                    </a:p>
                    <a:p>
                      <a:pPr mar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500" b="1" i="0">
                          <a:solidFill>
                            <a:srgbClr val="2F5496"/>
                          </a:solidFill>
                          <a:latin typeface="Cambria" panose="02040503050406030204"/>
                          <a:ea typeface="SimSun" panose="02010600030101010101" pitchFamily="2" charset="-122"/>
                        </a:rPr>
                        <a:t>От себя</a:t>
                      </a:r>
                      <a:endParaRPr lang="en-US" altLang="zh-CN" sz="1500" b="1" i="0">
                        <a:solidFill>
                          <a:srgbClr val="2F5496"/>
                        </a:solidFill>
                        <a:latin typeface="Cambria" panose="02040503050406030204"/>
                        <a:ea typeface="SimSun" panose="02010600030101010101" pitchFamily="2" charset="-122"/>
                      </a:endParaRPr>
                    </a:p>
                    <a:p>
                      <a:pPr mar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500" b="1" i="0">
                          <a:solidFill>
                            <a:srgbClr val="2F5496"/>
                          </a:solidFill>
                          <a:latin typeface="Cambria" panose="02040503050406030204"/>
                          <a:ea typeface="SimSun" panose="02010600030101010101" pitchFamily="2" charset="-122"/>
                        </a:rPr>
                        <a:t>Легкий поклон</a:t>
                      </a:r>
                      <a:endParaRPr lang="en-US" altLang="zh-CN" sz="1500" b="1" i="0">
                        <a:solidFill>
                          <a:srgbClr val="2F5496"/>
                        </a:solidFill>
                        <a:latin typeface="Cambria" panose="02040503050406030204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502920">
                <a:tc>
                  <a:txBody>
                    <a:bodyPr/>
                    <a:p>
                      <a:pPr mar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500" b="0" i="1">
                          <a:latin typeface="Cambria" panose="02040503050406030204"/>
                          <a:ea typeface="SimSun" panose="02010600030101010101" pitchFamily="2" charset="-122"/>
                        </a:rPr>
                        <a:t>Любовь еще, быть может</a:t>
                      </a:r>
                      <a:endParaRPr lang="en-US" altLang="zh-CN" sz="1500" b="0" i="1">
                        <a:latin typeface="Cambria" panose="02040503050406030204"/>
                        <a:ea typeface="SimSun" panose="02010600030101010101" pitchFamily="2" charset="-122"/>
                      </a:endParaRPr>
                    </a:p>
                    <a:p>
                      <a:pPr mar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500" b="0" i="1">
                          <a:latin typeface="Cambria" panose="02040503050406030204"/>
                          <a:ea typeface="SimSun" panose="02010600030101010101" pitchFamily="2" charset="-122"/>
                        </a:rPr>
                        <a:t> </a:t>
                      </a:r>
                      <a:endParaRPr lang="en-US" altLang="zh-CN" sz="1500" b="0" i="1">
                        <a:latin typeface="Cambria" panose="02040503050406030204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500" b="1" i="0">
                          <a:solidFill>
                            <a:srgbClr val="2F5496"/>
                          </a:solidFill>
                          <a:latin typeface="Cambria" panose="02040503050406030204"/>
                          <a:ea typeface="SimSun" panose="02010600030101010101" pitchFamily="2" charset="-122"/>
                        </a:rPr>
                        <a:t>Руки медленно поднять вверх через стороны</a:t>
                      </a:r>
                      <a:endParaRPr lang="en-US" altLang="zh-CN" sz="1500" b="1" i="0">
                        <a:solidFill>
                          <a:srgbClr val="2F5496"/>
                        </a:solidFill>
                        <a:latin typeface="Cambria" panose="02040503050406030204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251460">
                <a:tc>
                  <a:txBody>
                    <a:bodyPr/>
                    <a:p>
                      <a:pPr mar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500" b="0" i="1">
                          <a:latin typeface="Cambria" panose="02040503050406030204"/>
                          <a:ea typeface="SimSun" panose="02010600030101010101" pitchFamily="2" charset="-122"/>
                        </a:rPr>
                        <a:t>В душе моей угасла не совсем…</a:t>
                      </a:r>
                      <a:endParaRPr lang="en-US" altLang="zh-CN" sz="1500" b="0" i="1">
                        <a:latin typeface="Cambria" panose="02040503050406030204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500" b="1" i="0">
                          <a:solidFill>
                            <a:srgbClr val="2F5496"/>
                          </a:solidFill>
                          <a:latin typeface="Cambria" panose="02040503050406030204"/>
                          <a:ea typeface="SimSun" panose="02010600030101010101" pitchFamily="2" charset="-122"/>
                        </a:rPr>
                        <a:t> Сложить на груди</a:t>
                      </a:r>
                      <a:endParaRPr lang="en-US" altLang="zh-CN" sz="1500" b="1" i="0">
                        <a:solidFill>
                          <a:srgbClr val="2F5496"/>
                        </a:solidFill>
                        <a:latin typeface="Cambria" panose="02040503050406030204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502920">
                <a:tc>
                  <a:txBody>
                    <a:bodyPr/>
                    <a:p>
                      <a:pPr mar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500" b="0" i="1">
                          <a:latin typeface="Cambria" panose="02040503050406030204"/>
                          <a:ea typeface="SimSun" panose="02010600030101010101" pitchFamily="2" charset="-122"/>
                        </a:rPr>
                        <a:t>Но пусть она вас больше </a:t>
                      </a:r>
                      <a:endParaRPr lang="en-US" altLang="zh-CN" sz="1500" b="0" i="1">
                        <a:latin typeface="Cambria" panose="02040503050406030204"/>
                        <a:ea typeface="SimSun" panose="02010600030101010101" pitchFamily="2" charset="-122"/>
                      </a:endParaRPr>
                    </a:p>
                    <a:p>
                      <a:pPr mar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500" b="0" i="1">
                          <a:latin typeface="Cambria" panose="02040503050406030204"/>
                          <a:ea typeface="SimSun" panose="02010600030101010101" pitchFamily="2" charset="-122"/>
                        </a:rPr>
                        <a:t>не тревожит</a:t>
                      </a:r>
                      <a:endParaRPr lang="en-US" altLang="zh-CN" sz="1500" b="0" i="1">
                        <a:latin typeface="Cambria" panose="02040503050406030204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500" b="1" i="0">
                          <a:solidFill>
                            <a:srgbClr val="2F5496"/>
                          </a:solidFill>
                          <a:latin typeface="Cambria" panose="02040503050406030204"/>
                          <a:ea typeface="SimSun" panose="02010600030101010101" pitchFamily="2" charset="-122"/>
                        </a:rPr>
                        <a:t>Медленно опустить руки</a:t>
                      </a:r>
                      <a:endParaRPr lang="en-US" altLang="zh-CN" sz="1500" b="1" i="0">
                        <a:solidFill>
                          <a:srgbClr val="2F5496"/>
                        </a:solidFill>
                        <a:latin typeface="Cambria" panose="02040503050406030204"/>
                        <a:ea typeface="SimSun" panose="02010600030101010101" pitchFamily="2" charset="-122"/>
                      </a:endParaRPr>
                    </a:p>
                    <a:p>
                      <a:pPr mar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500" b="1" i="0">
                          <a:solidFill>
                            <a:srgbClr val="2F5496"/>
                          </a:solidFill>
                          <a:latin typeface="Cambria" panose="02040503050406030204"/>
                          <a:ea typeface="SimSun" panose="02010600030101010101" pitchFamily="2" charset="-122"/>
                        </a:rPr>
                        <a:t> </a:t>
                      </a:r>
                      <a:endParaRPr lang="en-US" altLang="zh-CN" sz="1500" b="1" i="0">
                        <a:solidFill>
                          <a:srgbClr val="2F5496"/>
                        </a:solidFill>
                        <a:latin typeface="Cambria" panose="02040503050406030204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251460">
                <a:tc>
                  <a:txBody>
                    <a:bodyPr/>
                    <a:p>
                      <a:pPr mar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500" b="0" i="1">
                          <a:latin typeface="Cambria" panose="02040503050406030204"/>
                          <a:ea typeface="SimSun" panose="02010600030101010101" pitchFamily="2" charset="-122"/>
                        </a:rPr>
                        <a:t>Я не хочу печалить вас ничем</a:t>
                      </a:r>
                      <a:endParaRPr lang="en-US" altLang="zh-CN" sz="1500" b="0" i="1">
                        <a:latin typeface="Cambria" panose="02040503050406030204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500" b="1" i="0">
                          <a:solidFill>
                            <a:srgbClr val="2F5496"/>
                          </a:solidFill>
                          <a:latin typeface="Cambria" panose="02040503050406030204"/>
                          <a:ea typeface="SimSun" panose="02010600030101010101" pitchFamily="2" charset="-122"/>
                        </a:rPr>
                        <a:t>Повороты головы из стороны в сторону</a:t>
                      </a:r>
                      <a:endParaRPr lang="en-US" altLang="zh-CN" sz="1500" b="1" i="0">
                        <a:solidFill>
                          <a:srgbClr val="2F5496"/>
                        </a:solidFill>
                        <a:latin typeface="Cambria" panose="02040503050406030204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251460">
                <a:tc>
                  <a:txBody>
                    <a:bodyPr/>
                    <a:p>
                      <a:pPr mar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500" b="0" i="1">
                          <a:latin typeface="Cambria" panose="02040503050406030204"/>
                          <a:ea typeface="SimSun" panose="02010600030101010101" pitchFamily="2" charset="-122"/>
                        </a:rPr>
                        <a:t>Я вас любил безмолвно, безнадежно</a:t>
                      </a:r>
                      <a:endParaRPr lang="en-US" altLang="zh-CN" sz="1500" b="0" i="1">
                        <a:latin typeface="Cambria" panose="02040503050406030204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500" b="1" i="0">
                          <a:solidFill>
                            <a:srgbClr val="2F5496"/>
                          </a:solidFill>
                          <a:latin typeface="Cambria" panose="02040503050406030204"/>
                          <a:ea typeface="SimSun" panose="02010600030101010101" pitchFamily="2" charset="-122"/>
                        </a:rPr>
                        <a:t> Шаги назад</a:t>
                      </a:r>
                      <a:endParaRPr lang="en-US" altLang="zh-CN" sz="1500" b="1" i="0">
                        <a:solidFill>
                          <a:srgbClr val="2F5496"/>
                        </a:solidFill>
                        <a:latin typeface="Cambria" panose="02040503050406030204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251460">
                <a:tc>
                  <a:txBody>
                    <a:bodyPr/>
                    <a:p>
                      <a:pPr mar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500" b="0" i="1">
                          <a:latin typeface="Cambria" panose="02040503050406030204"/>
                          <a:ea typeface="SimSun" panose="02010600030101010101" pitchFamily="2" charset="-122"/>
                        </a:rPr>
                        <a:t>То робостью, то ревностью томим</a:t>
                      </a:r>
                      <a:endParaRPr lang="en-US" altLang="zh-CN" sz="1500" b="0" i="1">
                        <a:latin typeface="Cambria" panose="02040503050406030204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500" b="1" i="0">
                          <a:solidFill>
                            <a:srgbClr val="2F5496"/>
                          </a:solidFill>
                          <a:latin typeface="Cambria" panose="02040503050406030204"/>
                          <a:ea typeface="SimSun" panose="02010600030101010101" pitchFamily="2" charset="-122"/>
                        </a:rPr>
                        <a:t> Шаги вперед</a:t>
                      </a:r>
                      <a:endParaRPr lang="en-US" altLang="zh-CN" sz="1500" b="1" i="0">
                        <a:solidFill>
                          <a:srgbClr val="2F5496"/>
                        </a:solidFill>
                        <a:latin typeface="Cambria" panose="02040503050406030204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251460">
                <a:tc>
                  <a:txBody>
                    <a:bodyPr/>
                    <a:p>
                      <a:pPr mar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500" b="0" i="1">
                          <a:latin typeface="Cambria" panose="02040503050406030204"/>
                          <a:ea typeface="SimSun" panose="02010600030101010101" pitchFamily="2" charset="-122"/>
                        </a:rPr>
                        <a:t>Я вас любил так искренно, так нежно,</a:t>
                      </a:r>
                      <a:endParaRPr lang="en-US" altLang="zh-CN" sz="1500" b="0" i="1">
                        <a:latin typeface="Cambria" panose="02040503050406030204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500" b="1" i="0">
                          <a:solidFill>
                            <a:srgbClr val="2F5496"/>
                          </a:solidFill>
                          <a:latin typeface="Cambria" panose="02040503050406030204"/>
                          <a:ea typeface="SimSun" panose="02010600030101010101" pitchFamily="2" charset="-122"/>
                        </a:rPr>
                        <a:t>Повороты  головы</a:t>
                      </a:r>
                      <a:endParaRPr lang="en-US" altLang="zh-CN" sz="1500" b="1" i="0">
                        <a:solidFill>
                          <a:srgbClr val="2F5496"/>
                        </a:solidFill>
                        <a:latin typeface="Cambria" panose="02040503050406030204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502920">
                <a:tc>
                  <a:txBody>
                    <a:bodyPr/>
                    <a:p>
                      <a:pPr mar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500" b="0" i="1">
                          <a:latin typeface="Cambria" panose="02040503050406030204"/>
                          <a:ea typeface="SimSun" panose="02010600030101010101" pitchFamily="2" charset="-122"/>
                        </a:rPr>
                        <a:t>Как дай вам Бог любимой быть другим. </a:t>
                      </a:r>
                      <a:endParaRPr lang="en-US" altLang="zh-CN" sz="1500" b="0" i="1">
                        <a:latin typeface="Cambria" panose="02040503050406030204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500" b="1" i="0">
                          <a:solidFill>
                            <a:srgbClr val="2F5496"/>
                          </a:solidFill>
                          <a:latin typeface="Cambria" panose="02040503050406030204"/>
                          <a:ea typeface="SimSun" panose="02010600030101010101" pitchFamily="2" charset="-122"/>
                        </a:rPr>
                        <a:t>Руки медленно поднять вверх через стороны, сложить, поставить перед собой</a:t>
                      </a:r>
                      <a:endParaRPr lang="en-US" altLang="zh-CN" sz="1500" b="1" i="0">
                        <a:solidFill>
                          <a:srgbClr val="2F5496"/>
                        </a:solidFill>
                        <a:latin typeface="Cambria" panose="02040503050406030204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5" name="Изображение 4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sp>
        <p:nvSpPr>
          <p:cNvPr id="4" name="Текстовое поле 3"/>
          <p:cNvSpPr txBox="1"/>
          <p:nvPr/>
        </p:nvSpPr>
        <p:spPr>
          <a:xfrm>
            <a:off x="2809240" y="584200"/>
            <a:ext cx="7712710" cy="4183380"/>
          </a:xfrm>
          <a:prstGeom prst="rect">
            <a:avLst/>
          </a:prstGeom>
        </p:spPr>
        <p:txBody>
          <a:bodyPr>
            <a:noAutofit/>
          </a:bodyPr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500" b="1" i="0">
                <a:solidFill>
                  <a:srgbClr val="C00000"/>
                </a:solidFill>
                <a:latin typeface="Monotype Corsiva" panose="03010101010201010101" charset="0"/>
                <a:ea typeface="SimSun" panose="02010600030101010101" pitchFamily="2" charset="-122"/>
                <a:cs typeface="Monotype Corsiva" panose="03010101010201010101" charset="0"/>
              </a:rPr>
              <a:t>Информация о домашнем задании:</a:t>
            </a:r>
            <a:endParaRPr lang="en-US" altLang="zh-CN" sz="2500" b="1" i="0">
              <a:solidFill>
                <a:srgbClr val="C00000"/>
              </a:solidFill>
              <a:latin typeface="Monotype Corsiva" panose="03010101010201010101" charset="0"/>
              <a:ea typeface="SimSun" panose="02010600030101010101" pitchFamily="2" charset="-122"/>
              <a:cs typeface="Monotype Corsiva" panose="03010101010201010101" charset="0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500" b="1" i="0">
                <a:solidFill>
                  <a:srgbClr val="C00000"/>
                </a:solidFill>
                <a:latin typeface="Cambria" panose="02040503050406030204"/>
                <a:ea typeface="SimSun" panose="02010600030101010101" pitchFamily="2" charset="-122"/>
              </a:rPr>
              <a:t> </a:t>
            </a:r>
            <a:r>
              <a:rPr lang="en-US" altLang="zh-CN" sz="2500" b="1" i="0">
                <a:latin typeface="Monotype Corsiva" panose="03010101010201010101" charset="0"/>
                <a:ea typeface="SimSun" panose="02010600030101010101" pitchFamily="2" charset="-122"/>
                <a:cs typeface="Monotype Corsiva" panose="03010101010201010101" charset="0"/>
              </a:rPr>
              <a:t>1</a:t>
            </a:r>
            <a:r>
              <a:rPr lang="ru-RU" altLang="en-US" sz="2500" b="1" i="0">
                <a:latin typeface="Monotype Corsiva" panose="03010101010201010101" charset="0"/>
                <a:ea typeface="SimSun" panose="02010600030101010101" pitchFamily="2" charset="-122"/>
                <a:cs typeface="Monotype Corsiva" panose="03010101010201010101" charset="0"/>
              </a:rPr>
              <a:t>.</a:t>
            </a:r>
            <a:r>
              <a:rPr lang="en-US" altLang="zh-CN" sz="2500" b="1" i="0">
                <a:latin typeface="Monotype Corsiva" panose="03010101010201010101" charset="0"/>
                <a:ea typeface="SimSun" panose="02010600030101010101" pitchFamily="2" charset="-122"/>
                <a:cs typeface="Monotype Corsiva" panose="03010101010201010101" charset="0"/>
              </a:rPr>
              <a:t> </a:t>
            </a:r>
            <a:r>
              <a:rPr lang="ru-RU" altLang="en-US" sz="2500" b="1" i="0">
                <a:latin typeface="Monotype Corsiva" panose="03010101010201010101" charset="0"/>
                <a:ea typeface="SimSun" panose="02010600030101010101" pitchFamily="2" charset="-122"/>
                <a:cs typeface="Monotype Corsiva" panose="03010101010201010101" charset="0"/>
              </a:rPr>
              <a:t>Ознакомиться с дополнительными материалами из РТ;</a:t>
            </a:r>
            <a:endParaRPr lang="en-US" altLang="zh-CN" sz="2500" b="1" i="0">
              <a:latin typeface="Monotype Corsiva" panose="03010101010201010101" charset="0"/>
              <a:ea typeface="SimSun" panose="02010600030101010101" pitchFamily="2" charset="-122"/>
              <a:cs typeface="Monotype Corsiva" panose="03010101010201010101" charset="0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en-US" sz="2500" b="1" i="0">
                <a:latin typeface="Monotype Corsiva" panose="03010101010201010101" charset="0"/>
                <a:ea typeface="SimSun" panose="02010600030101010101" pitchFamily="2" charset="-122"/>
                <a:cs typeface="Monotype Corsiva" panose="03010101010201010101" charset="0"/>
              </a:rPr>
              <a:t>2. </a:t>
            </a:r>
            <a:r>
              <a:rPr lang="en-US" altLang="zh-CN" sz="2500" b="1" i="0">
                <a:latin typeface="Monotype Corsiva" panose="03010101010201010101" charset="0"/>
                <a:ea typeface="SimSun" panose="02010600030101010101" pitchFamily="2" charset="-122"/>
                <a:cs typeface="Monotype Corsiva" panose="03010101010201010101" charset="0"/>
              </a:rPr>
              <a:t>Выучить одно из стихотворений А.С. Пушкина, </a:t>
            </a:r>
            <a:r>
              <a:rPr lang="ru-RU" altLang="en-US" sz="2500" b="1" i="0">
                <a:latin typeface="Monotype Corsiva" panose="03010101010201010101" charset="0"/>
                <a:ea typeface="SimSun" panose="02010600030101010101" pitchFamily="2" charset="-122"/>
                <a:cs typeface="Monotype Corsiva" panose="03010101010201010101" charset="0"/>
              </a:rPr>
              <a:t>проанализирова</a:t>
            </a:r>
            <a:r>
              <a:rPr lang="en-US" altLang="zh-CN" sz="2500" b="1" i="0">
                <a:latin typeface="Monotype Corsiva" panose="03010101010201010101" charset="0"/>
                <a:ea typeface="SimSun" panose="02010600030101010101" pitchFamily="2" charset="-122"/>
                <a:cs typeface="Monotype Corsiva" panose="03010101010201010101" charset="0"/>
              </a:rPr>
              <a:t>нных сегодня на уроке</a:t>
            </a:r>
            <a:endParaRPr lang="en-US" altLang="zh-CN" sz="2500" b="1" i="0">
              <a:latin typeface="Monotype Corsiva" panose="03010101010201010101" charset="0"/>
              <a:ea typeface="SimSun" panose="02010600030101010101" pitchFamily="2" charset="-122"/>
              <a:cs typeface="Monotype Corsiva" panose="03010101010201010101" charset="0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en-US" sz="2500" b="1" i="0">
                <a:latin typeface="Monotype Corsiva" panose="03010101010201010101" charset="0"/>
                <a:ea typeface="SimSun" panose="02010600030101010101" pitchFamily="2" charset="-122"/>
                <a:cs typeface="Monotype Corsiva" panose="03010101010201010101" charset="0"/>
              </a:rPr>
              <a:t>3. </a:t>
            </a:r>
            <a:r>
              <a:rPr lang="en-US" altLang="zh-CN" sz="2500" b="1" i="0">
                <a:latin typeface="Monotype Corsiva" panose="03010101010201010101" charset="0"/>
                <a:ea typeface="SimSun" panose="02010600030101010101" pitchFamily="2" charset="-122"/>
                <a:cs typeface="Monotype Corsiva" panose="03010101010201010101" charset="0"/>
              </a:rPr>
              <a:t> </a:t>
            </a:r>
            <a:r>
              <a:rPr lang="ru-RU" altLang="en-US" sz="2500" b="1" i="0">
                <a:latin typeface="Monotype Corsiva" panose="03010101010201010101" charset="0"/>
                <a:ea typeface="SimSun" panose="02010600030101010101" pitchFamily="2" charset="-122"/>
                <a:cs typeface="Monotype Corsiva" panose="03010101010201010101" charset="0"/>
              </a:rPr>
              <a:t>На дополнительную отметку</a:t>
            </a:r>
            <a:r>
              <a:rPr lang="en-US" altLang="zh-CN" sz="2500" b="1" i="0">
                <a:latin typeface="Monotype Corsiva" panose="03010101010201010101" charset="0"/>
                <a:ea typeface="SimSun" panose="02010600030101010101" pitchFamily="2" charset="-122"/>
                <a:cs typeface="Monotype Corsiva" panose="03010101010201010101" charset="0"/>
              </a:rPr>
              <a:t>: Используя эмодзи, создайте эмоциональный рисунок  стихотворения</a:t>
            </a:r>
            <a:r>
              <a:rPr lang="ru-RU" altLang="en-US" sz="2500" b="1" i="0">
                <a:latin typeface="Monotype Corsiva" panose="03010101010201010101" charset="0"/>
                <a:ea typeface="SimSun" panose="02010600030101010101" pitchFamily="2" charset="-122"/>
                <a:cs typeface="Monotype Corsiva" panose="03010101010201010101" charset="0"/>
              </a:rPr>
              <a:t> любовной лирики:</a:t>
            </a:r>
            <a:br>
              <a:rPr lang="ru-RU" altLang="en-US" sz="2500" b="1" i="0">
                <a:latin typeface="Monotype Corsiva" panose="03010101010201010101" charset="0"/>
                <a:ea typeface="SimSun" panose="02010600030101010101" pitchFamily="2" charset="-122"/>
                <a:cs typeface="Monotype Corsiva" panose="03010101010201010101" charset="0"/>
              </a:rPr>
            </a:br>
            <a:r>
              <a:rPr lang="ru-RU" altLang="en-US" sz="2500" b="1" i="0">
                <a:latin typeface="Monotype Corsiva" panose="03010101010201010101" charset="0"/>
                <a:ea typeface="SimSun" panose="02010600030101010101" pitchFamily="2" charset="-122"/>
                <a:cs typeface="Monotype Corsiva" panose="03010101010201010101" charset="0"/>
              </a:rPr>
              <a:t> «Талисман», «На холмах Грузии лежит ночная мгла...», «Пустое вы сердечным ты....»</a:t>
            </a:r>
            <a:endParaRPr lang="ru-RU" altLang="en-US" sz="2500" b="1" i="0">
              <a:latin typeface="Monotype Corsiva" panose="03010101010201010101" charset="0"/>
              <a:ea typeface="SimSun" panose="02010600030101010101" pitchFamily="2" charset="-122"/>
              <a:cs typeface="Monotype Corsiva" panose="03010101010201010101" charset="0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en-US" sz="2500" b="0" i="0">
                <a:latin typeface="Cambria" panose="02040503050406030204"/>
                <a:ea typeface="SimSun" panose="02010600030101010101" pitchFamily="2" charset="-122"/>
              </a:rPr>
              <a:t>                           </a:t>
            </a:r>
            <a:endParaRPr lang="ru-RU" altLang="en-US" sz="2500" b="0" i="0">
              <a:latin typeface="Cambria" panose="02040503050406030204"/>
              <a:ea typeface="SimSun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MEDIACOVER_FLAG" val="1"/>
  <p:tag name="KSO_WM_UNIT_MEDIACOVER_BTN_STATE" val="1"/>
</p:tagLst>
</file>

<file path=ppt/tags/tag2.xml><?xml version="1.0" encoding="utf-8"?>
<p:tagLst xmlns:p="http://schemas.openxmlformats.org/presentationml/2006/main">
  <p:tag name="KSO_WM_MEDIACOVER_FLAG" val="1"/>
  <p:tag name="KSO_WM_UNIT_MEDIACOVER_BTN_STATE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1195</Words>
  <Application>WPS Presentation</Application>
  <PresentationFormat>宽屏</PresentationFormat>
  <Paragraphs>54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SimSun</vt:lpstr>
      <vt:lpstr>Wingdings</vt:lpstr>
      <vt:lpstr>Calibri Light</vt:lpstr>
      <vt:lpstr>Monotype Corsiva</vt:lpstr>
      <vt:lpstr>Cambria</vt:lpstr>
      <vt:lpstr>Microsoft YaHei</vt:lpstr>
      <vt:lpstr>Arial Unicode MS</vt:lpstr>
      <vt:lpstr>Calibri</vt:lpstr>
      <vt:lpstr>Bahnschrift SemiCondensed</vt:lpstr>
      <vt:lpstr>Bahnschrift SemiBold SemiCondensed</vt:lpstr>
      <vt:lpstr>Bahnschrift Light SemiCondensed</vt:lpstr>
      <vt:lpstr>Bahnschrift Light Condensed</vt:lpstr>
      <vt:lpstr>Bahnschrift SemiBold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Пользователь</cp:lastModifiedBy>
  <cp:revision>5</cp:revision>
  <dcterms:created xsi:type="dcterms:W3CDTF">2025-07-23T00:59:00Z</dcterms:created>
  <dcterms:modified xsi:type="dcterms:W3CDTF">2025-11-30T17:08:29Z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1049-12.2.0.23155</vt:lpwstr>
  </property>
  <property fmtid="{D5CDD505-2E9C-101B-9397-08002B2CF9AE}" pid="3" name="ICV">
    <vt:lpwstr>E9570D2E314C4FE9B5D2497FAA2293AB_13</vt:lpwstr>
  </property>
</Properties>
</file>