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9" r:id="rId3"/>
    <p:sldId id="298" r:id="rId4"/>
    <p:sldId id="264" r:id="rId5"/>
    <p:sldId id="266" r:id="rId6"/>
    <p:sldId id="291" r:id="rId7"/>
    <p:sldId id="265" r:id="rId8"/>
    <p:sldId id="263" r:id="rId9"/>
    <p:sldId id="268" r:id="rId10"/>
    <p:sldId id="296" r:id="rId11"/>
    <p:sldId id="267" r:id="rId12"/>
    <p:sldId id="295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</p:embeddedFont>
    <p:embeddedFont>
      <p:font typeface="等线 Light" panose="02010600030101010101" pitchFamily="2" charset="-122"/>
      <p:regular r:id="rId15"/>
    </p:embeddedFont>
    <p:embeddedFont>
      <p:font typeface="Gabriola" panose="04040605051002020D02" pitchFamily="82" charset="0"/>
      <p:regular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18" userDrawn="1">
          <p15:clr>
            <a:srgbClr val="A4A3A4"/>
          </p15:clr>
        </p15:guide>
        <p15:guide id="3" pos="7218" userDrawn="1">
          <p15:clr>
            <a:srgbClr val="A4A3A4"/>
          </p15:clr>
        </p15:guide>
        <p15:guide id="4" pos="45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春波 赵" initials="春波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06C"/>
    <a:srgbClr val="99FFCC"/>
    <a:srgbClr val="2A2625"/>
    <a:srgbClr val="F67654"/>
    <a:srgbClr val="0286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3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65" y="101"/>
      </p:cViewPr>
      <p:guideLst>
        <p:guide orient="horz" pos="2159"/>
        <p:guide pos="3818"/>
        <p:guide pos="7218"/>
        <p:guide pos="4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B1C-48B4-9491-CC7F912C766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B1C-48B4-9491-CC7F912C766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Занимаются спортом</c:v>
                </c:pt>
                <c:pt idx="1">
                  <c:v>Не занимаются спортом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27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44-4E16-A1AB-DB9C0435AA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964897575972608E-2"/>
          <c:y val="0.93153999257356845"/>
          <c:w val="0.93919224475283514"/>
          <c:h val="5.15877927534059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Виды спорта, которыми занимаются школьники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3F9-4236-BACB-58B1CECE86B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3F9-4236-BACB-58B1CECE86B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3F9-4236-BACB-58B1CECE86B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3F9-4236-BACB-58B1CECE86B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3F9-4236-BACB-58B1CECE86B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3F9-4236-BACB-58B1CECE86B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3F9-4236-BACB-58B1CECE86B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3F9-4236-BACB-58B1CECE86B5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3F9-4236-BACB-58B1CECE86B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плавание</c:v>
                </c:pt>
                <c:pt idx="1">
                  <c:v>велоспорт</c:v>
                </c:pt>
                <c:pt idx="2">
                  <c:v>баскелбол</c:v>
                </c:pt>
                <c:pt idx="3">
                  <c:v>волейбол</c:v>
                </c:pt>
                <c:pt idx="4">
                  <c:v>танцы</c:v>
                </c:pt>
                <c:pt idx="5">
                  <c:v>единоборства</c:v>
                </c:pt>
                <c:pt idx="6">
                  <c:v>гимнастика</c:v>
                </c:pt>
                <c:pt idx="7">
                  <c:v>хоккей</c:v>
                </c:pt>
                <c:pt idx="8">
                  <c:v>лыжный спорт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  <c:pt idx="6">
                  <c:v>2</c:v>
                </c:pt>
                <c:pt idx="7">
                  <c:v>6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B4-4166-AECA-19E0F81367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春秋广告/盗版必究        原创来源：http://chn.docer.com/works?userid=199329941#!/work_time"/>
          <p:cNvSpPr>
            <a:spLocks noGrp="1"/>
          </p:cNvSpPr>
          <p:nvPr>
            <p:ph type="pic" sz="quarter" idx="10"/>
          </p:nvPr>
        </p:nvSpPr>
        <p:spPr>
          <a:xfrm>
            <a:off x="695324" y="2753359"/>
            <a:ext cx="3091992" cy="1810910"/>
          </a:xfrm>
          <a:custGeom>
            <a:avLst/>
            <a:gdLst>
              <a:gd name="connsiteX0" fmla="*/ 0 w 3091992"/>
              <a:gd name="connsiteY0" fmla="*/ 0 h 1810910"/>
              <a:gd name="connsiteX1" fmla="*/ 3091992 w 3091992"/>
              <a:gd name="connsiteY1" fmla="*/ 0 h 1810910"/>
              <a:gd name="connsiteX2" fmla="*/ 3091992 w 3091992"/>
              <a:gd name="connsiteY2" fmla="*/ 1810910 h 1810910"/>
              <a:gd name="connsiteX3" fmla="*/ 0 w 3091992"/>
              <a:gd name="connsiteY3" fmla="*/ 1810910 h 181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992" h="1810910">
                <a:moveTo>
                  <a:pt x="0" y="0"/>
                </a:moveTo>
                <a:lnTo>
                  <a:pt x="3091992" y="0"/>
                </a:lnTo>
                <a:lnTo>
                  <a:pt x="3091992" y="1810910"/>
                </a:lnTo>
                <a:lnTo>
                  <a:pt x="0" y="18109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2" name="稻壳儿春秋广告/盗版必究        原创来源：http://chn.docer.com/works?userid=199329941#!/work_time"/>
          <p:cNvSpPr>
            <a:spLocks noGrp="1"/>
          </p:cNvSpPr>
          <p:nvPr>
            <p:ph type="pic" sz="quarter" idx="11"/>
          </p:nvPr>
        </p:nvSpPr>
        <p:spPr>
          <a:xfrm>
            <a:off x="8404681" y="2753359"/>
            <a:ext cx="3091992" cy="1810910"/>
          </a:xfrm>
          <a:custGeom>
            <a:avLst/>
            <a:gdLst>
              <a:gd name="connsiteX0" fmla="*/ 0 w 3091992"/>
              <a:gd name="connsiteY0" fmla="*/ 0 h 1810910"/>
              <a:gd name="connsiteX1" fmla="*/ 3091992 w 3091992"/>
              <a:gd name="connsiteY1" fmla="*/ 0 h 1810910"/>
              <a:gd name="connsiteX2" fmla="*/ 3091992 w 3091992"/>
              <a:gd name="connsiteY2" fmla="*/ 1810910 h 1810910"/>
              <a:gd name="connsiteX3" fmla="*/ 0 w 3091992"/>
              <a:gd name="connsiteY3" fmla="*/ 1810910 h 181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992" h="1810910">
                <a:moveTo>
                  <a:pt x="0" y="0"/>
                </a:moveTo>
                <a:lnTo>
                  <a:pt x="3091992" y="0"/>
                </a:lnTo>
                <a:lnTo>
                  <a:pt x="3091992" y="1810910"/>
                </a:lnTo>
                <a:lnTo>
                  <a:pt x="0" y="18109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C519-839C-453F-84A3-C3D2935476E8}" type="datetimeFigureOut">
              <a:rPr lang="zh-CN" altLang="en-US" smtClean="0"/>
              <a:t>2025/6/12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A939-DD6A-4E34-B614-19C610E30E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96000" y="394405"/>
            <a:ext cx="10800000" cy="792000"/>
          </a:xfrm>
        </p:spPr>
        <p:txBody>
          <a:bodyPr/>
          <a:lstStyle>
            <a:lvl1pPr algn="ctr"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r>
              <a:rPr lang="en-US"/>
              <a:t>Date Area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春秋广告/盗版必究        原创来源：http://chn.docer.com/works?userid=199329941#!/work_time"/>
          <p:cNvSpPr>
            <a:spLocks noGrp="1"/>
          </p:cNvSpPr>
          <p:nvPr>
            <p:ph type="pic" sz="quarter" idx="10"/>
          </p:nvPr>
        </p:nvSpPr>
        <p:spPr>
          <a:xfrm>
            <a:off x="-1" y="1594687"/>
            <a:ext cx="3840480" cy="4231937"/>
          </a:xfrm>
          <a:custGeom>
            <a:avLst/>
            <a:gdLst>
              <a:gd name="connsiteX0" fmla="*/ 0 w 3840480"/>
              <a:gd name="connsiteY0" fmla="*/ 0 h 4231937"/>
              <a:gd name="connsiteX1" fmla="*/ 3840480 w 3840480"/>
              <a:gd name="connsiteY1" fmla="*/ 0 h 4231937"/>
              <a:gd name="connsiteX2" fmla="*/ 3840480 w 3840480"/>
              <a:gd name="connsiteY2" fmla="*/ 4231937 h 4231937"/>
              <a:gd name="connsiteX3" fmla="*/ 0 w 3840480"/>
              <a:gd name="connsiteY3" fmla="*/ 4231937 h 423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0480" h="4231937">
                <a:moveTo>
                  <a:pt x="0" y="0"/>
                </a:moveTo>
                <a:lnTo>
                  <a:pt x="3840480" y="0"/>
                </a:lnTo>
                <a:lnTo>
                  <a:pt x="3840480" y="4231937"/>
                </a:lnTo>
                <a:lnTo>
                  <a:pt x="0" y="42319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1B7C7-535E-4E94-B1E9-46A4B2AB559A}" type="datetimeFigureOut">
              <a:rPr lang="zh-CN" altLang="en-US" smtClean="0"/>
              <a:t>2025/6/12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D6754-BD22-46CA-AAC9-FDCA2715F4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春秋广告/盗版必究        原创来源：http://chn.docer.com/works?userid=199329941#!/work_time"/>
          <p:cNvSpPr/>
          <p:nvPr/>
        </p:nvSpPr>
        <p:spPr>
          <a:xfrm rot="2700000">
            <a:off x="-4834255" y="1384935"/>
            <a:ext cx="8677910" cy="4966335"/>
          </a:xfrm>
          <a:prstGeom prst="roundRect">
            <a:avLst/>
          </a:prstGeom>
          <a:solidFill>
            <a:srgbClr val="0B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/>
          <p:nvPr/>
        </p:nvSpPr>
        <p:spPr>
          <a:xfrm rot="2700000">
            <a:off x="3668105" y="4637763"/>
            <a:ext cx="1087184" cy="1087184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稻壳儿春秋广告/盗版必究        原创来源：http://chn.docer.com/works?userid=199329941#!/work_time"/>
          <p:cNvSpPr/>
          <p:nvPr/>
        </p:nvSpPr>
        <p:spPr>
          <a:xfrm rot="2700000">
            <a:off x="6628765" y="-1722755"/>
            <a:ext cx="4839970" cy="2998470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/>
          <p:nvPr/>
        </p:nvSpPr>
        <p:spPr>
          <a:xfrm rot="2700000">
            <a:off x="8129905" y="-1896745"/>
            <a:ext cx="4700905" cy="3714115"/>
          </a:xfrm>
          <a:prstGeom prst="roundRect">
            <a:avLst/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/>
          <p:nvPr/>
        </p:nvSpPr>
        <p:spPr>
          <a:xfrm rot="2700000">
            <a:off x="3400571" y="2610630"/>
            <a:ext cx="606728" cy="606728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4568190" y="1687195"/>
            <a:ext cx="2207895" cy="1929130"/>
          </a:xfrm>
          <a:custGeom>
            <a:avLst/>
            <a:gdLst>
              <a:gd name="connisteX0" fmla="*/ 1099684 w 2093892"/>
              <a:gd name="connsiteY0" fmla="*/ 49876 h 1909192"/>
              <a:gd name="connisteX1" fmla="*/ 37964 w 2093892"/>
              <a:gd name="connsiteY1" fmla="*/ 621376 h 1909192"/>
              <a:gd name="connisteX2" fmla="*/ 491354 w 2093892"/>
              <a:gd name="connsiteY2" fmla="*/ 1877406 h 1909192"/>
              <a:gd name="connisteX3" fmla="*/ 2029324 w 2093892"/>
              <a:gd name="connsiteY3" fmla="*/ 1328766 h 1909192"/>
              <a:gd name="connisteX4" fmla="*/ 1634354 w 2093892"/>
              <a:gd name="connsiteY4" fmla="*/ 217516 h 1909192"/>
              <a:gd name="connisteX5" fmla="*/ 1099684 w 2093892"/>
              <a:gd name="connsiteY5" fmla="*/ 49876 h 190919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2093893" h="1909193">
                <a:moveTo>
                  <a:pt x="1099684" y="49877"/>
                </a:moveTo>
                <a:cubicBezTo>
                  <a:pt x="780279" y="130522"/>
                  <a:pt x="159884" y="255617"/>
                  <a:pt x="37964" y="621377"/>
                </a:cubicBezTo>
                <a:cubicBezTo>
                  <a:pt x="-83956" y="987137"/>
                  <a:pt x="93209" y="1735802"/>
                  <a:pt x="491354" y="1877407"/>
                </a:cubicBezTo>
                <a:cubicBezTo>
                  <a:pt x="889499" y="2019012"/>
                  <a:pt x="1800724" y="1660872"/>
                  <a:pt x="2029324" y="1328767"/>
                </a:cubicBezTo>
                <a:cubicBezTo>
                  <a:pt x="2257924" y="996662"/>
                  <a:pt x="1820409" y="473422"/>
                  <a:pt x="1634354" y="217517"/>
                </a:cubicBezTo>
                <a:cubicBezTo>
                  <a:pt x="1448299" y="-38388"/>
                  <a:pt x="1419089" y="-30768"/>
                  <a:pt x="1099684" y="49877"/>
                </a:cubicBezTo>
                <a:close/>
              </a:path>
            </a:pathLst>
          </a:custGeom>
          <a:solidFill>
            <a:srgbClr val="F67654"/>
          </a:solidFill>
          <a:ln>
            <a:solidFill>
              <a:srgbClr val="F6765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3" name="稻壳儿春秋广告/盗版必究        原创来源：http://chn.docer.com/works?userid=199329941#!/work_time"/>
          <p:cNvSpPr/>
          <p:nvPr/>
        </p:nvSpPr>
        <p:spPr>
          <a:xfrm rot="2700000">
            <a:off x="-3463370" y="3085103"/>
            <a:ext cx="4192504" cy="4192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 flipH="1">
            <a:off x="9699748" y="5743668"/>
            <a:ext cx="1796927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Droid Sans Fallback" panose="020B0502000000000001" pitchFamily="50" charset="-128"/>
                <a:cs typeface="Arial" panose="020B0604020202020204" pitchFamily="34" charset="0"/>
                <a:sym typeface="Arial" panose="020B0604020202020204" pitchFamily="34" charset="0"/>
              </a:rPr>
              <a:t>Reporter: Zhao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Droid Sans Fallback" panose="020B0502000000000001" pitchFamily="50" charset="-128"/>
                <a:cs typeface="Arial" panose="020B0604020202020204" pitchFamily="34" charset="0"/>
                <a:sym typeface="Arial" panose="020B0604020202020204" pitchFamily="34" charset="0"/>
              </a:rPr>
              <a:t>Meimei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Полилиния 28"/>
          <p:cNvSpPr/>
          <p:nvPr/>
        </p:nvSpPr>
        <p:spPr>
          <a:xfrm rot="19500000">
            <a:off x="4872355" y="1882140"/>
            <a:ext cx="1516380" cy="1539240"/>
          </a:xfrm>
          <a:custGeom>
            <a:avLst/>
            <a:gdLst>
              <a:gd name="connisteX0" fmla="*/ 609904 w 1474572"/>
              <a:gd name="connsiteY0" fmla="*/ 57333 h 1518760"/>
              <a:gd name="connisteX1" fmla="*/ 383209 w 1474572"/>
              <a:gd name="connsiteY1" fmla="*/ 103688 h 1518760"/>
              <a:gd name="connisteX2" fmla="*/ 96824 w 1474572"/>
              <a:gd name="connsiteY2" fmla="*/ 308158 h 1518760"/>
              <a:gd name="connisteX3" fmla="*/ 4114 w 1474572"/>
              <a:gd name="connsiteY3" fmla="*/ 499293 h 1518760"/>
              <a:gd name="connisteX4" fmla="*/ 23164 w 1474572"/>
              <a:gd name="connsiteY4" fmla="*/ 704398 h 1518760"/>
              <a:gd name="connisteX5" fmla="*/ 28244 w 1474572"/>
              <a:gd name="connsiteY5" fmla="*/ 1113338 h 1518760"/>
              <a:gd name="connisteX6" fmla="*/ 260654 w 1474572"/>
              <a:gd name="connsiteY6" fmla="*/ 1430203 h 1518760"/>
              <a:gd name="connisteX7" fmla="*/ 910259 w 1474572"/>
              <a:gd name="connsiteY7" fmla="*/ 1503863 h 1518760"/>
              <a:gd name="connisteX8" fmla="*/ 1406829 w 1474572"/>
              <a:gd name="connsiteY8" fmla="*/ 1249863 h 1518760"/>
              <a:gd name="connisteX9" fmla="*/ 1447469 w 1474572"/>
              <a:gd name="connsiteY9" fmla="*/ 759008 h 1518760"/>
              <a:gd name="connisteX10" fmla="*/ 1311579 w 1474572"/>
              <a:gd name="connsiteY10" fmla="*/ 300538 h 1518760"/>
              <a:gd name="connisteX11" fmla="*/ 956614 w 1474572"/>
              <a:gd name="connsiteY11" fmla="*/ 16693 h 1518760"/>
              <a:gd name="connisteX12" fmla="*/ 609904 w 1474572"/>
              <a:gd name="connsiteY12" fmla="*/ 57333 h 15187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1474572" h="1518761">
                <a:moveTo>
                  <a:pt x="609905" y="57334"/>
                </a:moveTo>
                <a:cubicBezTo>
                  <a:pt x="494970" y="74479"/>
                  <a:pt x="486080" y="53524"/>
                  <a:pt x="383210" y="103689"/>
                </a:cubicBezTo>
                <a:cubicBezTo>
                  <a:pt x="280340" y="153854"/>
                  <a:pt x="172390" y="228784"/>
                  <a:pt x="96825" y="308159"/>
                </a:cubicBezTo>
                <a:cubicBezTo>
                  <a:pt x="21260" y="387534"/>
                  <a:pt x="18720" y="419919"/>
                  <a:pt x="4115" y="499294"/>
                </a:cubicBezTo>
                <a:cubicBezTo>
                  <a:pt x="-10490" y="578669"/>
                  <a:pt x="18085" y="581844"/>
                  <a:pt x="23165" y="704399"/>
                </a:cubicBezTo>
                <a:cubicBezTo>
                  <a:pt x="28245" y="826954"/>
                  <a:pt x="-19380" y="967924"/>
                  <a:pt x="28245" y="1113339"/>
                </a:cubicBezTo>
                <a:cubicBezTo>
                  <a:pt x="75870" y="1258754"/>
                  <a:pt x="84125" y="1352099"/>
                  <a:pt x="260655" y="1430204"/>
                </a:cubicBezTo>
                <a:cubicBezTo>
                  <a:pt x="437185" y="1508309"/>
                  <a:pt x="681025" y="1540059"/>
                  <a:pt x="910260" y="1503864"/>
                </a:cubicBezTo>
                <a:cubicBezTo>
                  <a:pt x="1139495" y="1467669"/>
                  <a:pt x="1299515" y="1399089"/>
                  <a:pt x="1406830" y="1249864"/>
                </a:cubicBezTo>
                <a:cubicBezTo>
                  <a:pt x="1514145" y="1100639"/>
                  <a:pt x="1466520" y="948874"/>
                  <a:pt x="1447470" y="759009"/>
                </a:cubicBezTo>
                <a:cubicBezTo>
                  <a:pt x="1428420" y="569144"/>
                  <a:pt x="1410005" y="449129"/>
                  <a:pt x="1311580" y="300539"/>
                </a:cubicBezTo>
                <a:cubicBezTo>
                  <a:pt x="1213155" y="151949"/>
                  <a:pt x="1096950" y="65589"/>
                  <a:pt x="956615" y="16694"/>
                </a:cubicBezTo>
                <a:cubicBezTo>
                  <a:pt x="816280" y="-32201"/>
                  <a:pt x="724840" y="40189"/>
                  <a:pt x="609905" y="5733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pic>
        <p:nvPicPr>
          <p:cNvPr id="2" name="Изображение 1"/>
          <p:cNvPicPr/>
          <p:nvPr/>
        </p:nvPicPr>
        <p:blipFill>
          <a:blip r:embed="rId2"/>
          <a:srcRect l="-1905" t="-5426" r="-2524" b="-14959"/>
          <a:stretch>
            <a:fillRect/>
          </a:stretch>
        </p:blipFill>
        <p:spPr>
          <a:xfrm>
            <a:off x="4160734" y="800015"/>
            <a:ext cx="3022806" cy="3369913"/>
          </a:xfrm>
          <a:prstGeom prst="ellipse">
            <a:avLst/>
          </a:prstGeom>
        </p:spPr>
      </p:pic>
      <p:sp>
        <p:nvSpPr>
          <p:cNvPr id="6" name="稻壳儿春秋广告/盗版必究        原创来源：http://chn.docer.com/works?userid=199329941#!/work_time"/>
          <p:cNvSpPr/>
          <p:nvPr/>
        </p:nvSpPr>
        <p:spPr>
          <a:xfrm rot="1260000">
            <a:off x="7686040" y="3857625"/>
            <a:ext cx="5280660" cy="5185410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zh-CN" dirty="0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稻壳儿春秋广告/盗版必究        原创来源：http://chn.docer.com/works?userid=199329941#!/work_time"/>
          <p:cNvSpPr/>
          <p:nvPr/>
        </p:nvSpPr>
        <p:spPr>
          <a:xfrm rot="1560000">
            <a:off x="8207375" y="4704715"/>
            <a:ext cx="4680585" cy="36709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04165" y="194310"/>
            <a:ext cx="62953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6700"/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Муниципальное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</a:t>
            </a:r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бюджетное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</a:t>
            </a:r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общеобразовательное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</a:t>
            </a:r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учреждение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/>
              <a:ea typeface="SimSun" panose="02010600030101010101" pitchFamily="2" charset="-122"/>
            </a:endParaRPr>
          </a:p>
          <a:p>
            <a:pPr algn="ctr" defTabSz="266700"/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«</a:t>
            </a:r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Средняя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</a:t>
            </a:r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образовательная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</a:t>
            </a:r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школа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</a:t>
            </a: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№ 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39 </a:t>
            </a:r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имени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П.Н. </a:t>
            </a:r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Самусенко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»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4133215" y="3662680"/>
            <a:ext cx="3117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6700"/>
            <a:endParaRPr lang="ru-RU" altLang="zh-CN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/>
              <a:ea typeface="SimSun" panose="02010600030101010101" pitchFamily="2" charset="-122"/>
            </a:endParaRPr>
          </a:p>
          <a:p>
            <a:pPr algn="ctr" defTabSz="266700"/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Тема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: «</a:t>
            </a: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Спорт в жизни школьника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»</a:t>
            </a: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8300085" y="4900295"/>
            <a:ext cx="3261360" cy="2106295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 defTabSz="266700"/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Выполнил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: </a:t>
            </a:r>
          </a:p>
          <a:p>
            <a:pPr algn="r" defTabSz="266700"/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Трофимова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</a:t>
            </a:r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Елена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</a:t>
            </a:r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Анатольевна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/>
              <a:ea typeface="SimSun" panose="02010600030101010101" pitchFamily="2" charset="-122"/>
            </a:endParaRP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4595495" y="6520815"/>
            <a:ext cx="2069465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6700"/>
            <a:r>
              <a:rPr lang="en-US" altLang="zh-CN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Братск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202</a:t>
            </a: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5</a:t>
            </a: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 г.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C0DAB-1CF1-D00B-3B81-F25991321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3DB1F379-429B-93C6-32A1-E19DC92AA318}"/>
              </a:ext>
            </a:extLst>
          </p:cNvPr>
          <p:cNvSpPr/>
          <p:nvPr/>
        </p:nvSpPr>
        <p:spPr>
          <a:xfrm rot="2700000">
            <a:off x="-1731977" y="-6371380"/>
            <a:ext cx="6909795" cy="6909793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3DF813B8-BD78-5BBC-7D3D-B0B72E387856}"/>
              </a:ext>
            </a:extLst>
          </p:cNvPr>
          <p:cNvSpPr/>
          <p:nvPr/>
        </p:nvSpPr>
        <p:spPr>
          <a:xfrm rot="2700000">
            <a:off x="9156887" y="5149643"/>
            <a:ext cx="4281463" cy="4531335"/>
          </a:xfrm>
          <a:prstGeom prst="roundRect">
            <a:avLst/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B7F96336-6C90-C496-7082-B5A8E83CCC3E}"/>
              </a:ext>
            </a:extLst>
          </p:cNvPr>
          <p:cNvSpPr/>
          <p:nvPr/>
        </p:nvSpPr>
        <p:spPr>
          <a:xfrm rot="2700000">
            <a:off x="-862416" y="-5614059"/>
            <a:ext cx="5405015" cy="60380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F1705DCF-58ED-F5AB-DD98-04BA2E8E964E}"/>
              </a:ext>
            </a:extLst>
          </p:cNvPr>
          <p:cNvSpPr/>
          <p:nvPr/>
        </p:nvSpPr>
        <p:spPr>
          <a:xfrm rot="2700000">
            <a:off x="153085" y="-3307273"/>
            <a:ext cx="3374012" cy="3374012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974D96FA-690C-5B22-297F-EBDCE85CC323}"/>
              </a:ext>
            </a:extLst>
          </p:cNvPr>
          <p:cNvSpPr/>
          <p:nvPr/>
        </p:nvSpPr>
        <p:spPr>
          <a:xfrm rot="2700000">
            <a:off x="9830838" y="5465171"/>
            <a:ext cx="2441174" cy="3935425"/>
          </a:xfrm>
          <a:prstGeom prst="roundRect">
            <a:avLst>
              <a:gd name="adj" fmla="val 132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2F968F-6836-3C9B-714E-B25029456DD4}"/>
              </a:ext>
            </a:extLst>
          </p:cNvPr>
          <p:cNvSpPr txBox="1"/>
          <p:nvPr/>
        </p:nvSpPr>
        <p:spPr>
          <a:xfrm>
            <a:off x="3397623" y="510987"/>
            <a:ext cx="81668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Виды спорта, которыми занимаются школьники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02299AF3-BF00-A61A-E975-9A63CCE957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353515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0862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稻壳儿春秋广告/盗版必究        原创来源：http://chn.docer.com/works?userid=199329941#!/work_time"/>
          <p:cNvSpPr/>
          <p:nvPr/>
        </p:nvSpPr>
        <p:spPr>
          <a:xfrm>
            <a:off x="10606842" y="6001428"/>
            <a:ext cx="1585158" cy="856572"/>
          </a:xfrm>
          <a:custGeom>
            <a:avLst/>
            <a:gdLst>
              <a:gd name="connsiteX0" fmla="*/ 982227 w 1585158"/>
              <a:gd name="connsiteY0" fmla="*/ 1 h 856572"/>
              <a:gd name="connsiteX1" fmla="*/ 1196736 w 1585158"/>
              <a:gd name="connsiteY1" fmla="*/ 88853 h 856572"/>
              <a:gd name="connsiteX2" fmla="*/ 1585158 w 1585158"/>
              <a:gd name="connsiteY2" fmla="*/ 477276 h 856572"/>
              <a:gd name="connsiteX3" fmla="*/ 1585158 w 1585158"/>
              <a:gd name="connsiteY3" fmla="*/ 856572 h 856572"/>
              <a:gd name="connsiteX4" fmla="*/ 0 w 1585158"/>
              <a:gd name="connsiteY4" fmla="*/ 856572 h 856572"/>
              <a:gd name="connsiteX5" fmla="*/ 767718 w 1585158"/>
              <a:gd name="connsiteY5" fmla="*/ 88853 h 856572"/>
              <a:gd name="connsiteX6" fmla="*/ 982227 w 1585158"/>
              <a:gd name="connsiteY6" fmla="*/ 1 h 85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5158" h="856572">
                <a:moveTo>
                  <a:pt x="982227" y="1"/>
                </a:moveTo>
                <a:cubicBezTo>
                  <a:pt x="1059864" y="0"/>
                  <a:pt x="1137501" y="29618"/>
                  <a:pt x="1196736" y="88853"/>
                </a:cubicBezTo>
                <a:lnTo>
                  <a:pt x="1585158" y="477276"/>
                </a:lnTo>
                <a:lnTo>
                  <a:pt x="1585158" y="856572"/>
                </a:lnTo>
                <a:lnTo>
                  <a:pt x="0" y="856572"/>
                </a:lnTo>
                <a:lnTo>
                  <a:pt x="767718" y="88853"/>
                </a:lnTo>
                <a:cubicBezTo>
                  <a:pt x="826953" y="29618"/>
                  <a:pt x="904590" y="0"/>
                  <a:pt x="982227" y="1"/>
                </a:cubicBezTo>
                <a:close/>
              </a:path>
            </a:pathLst>
          </a:cu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732406-3363-F070-65B9-7C25BBE102B6}"/>
              </a:ext>
            </a:extLst>
          </p:cNvPr>
          <p:cNvSpPr txBox="1"/>
          <p:nvPr/>
        </p:nvSpPr>
        <p:spPr>
          <a:xfrm>
            <a:off x="4016188" y="1262698"/>
            <a:ext cx="7655859" cy="5193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ADLaM Display" panose="020F0502020204030204" pitchFamily="2" charset="0"/>
                <a:cs typeface="Times New Roman" panose="02020603050405020304" pitchFamily="18" charset="0"/>
              </a:rPr>
              <a:t>В заключение хочется отметить, что физическая активность — это неотъемлемая часть жизни школьника, которая напрямую влияет на его успеваемость, эмоциональное состояние и социальное развитие. Регулярные занятия спортом улучшают когнитивные способности, помогают бороться со стрессом и способствуют развитию важных социальных навыков.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ADLaM Display" panose="020F0502020204030204" pitchFamily="2" charset="0"/>
                <a:cs typeface="Times New Roman" panose="02020603050405020304" pitchFamily="18" charset="0"/>
              </a:rPr>
              <a:t>Регулярные тренировки помогают подростку расти крепким и сильным, сохранять правильную осанку и меньше болеть. Спорт также закаляет и характер подростка. Тренировки развивают волю, стремление к победе, уверенность в себе, учат принимать поражения и регулировать свои эмоции.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ADLaM Display" panose="020F0502020204030204" pitchFamily="2" charset="0"/>
                <a:cs typeface="Times New Roman" panose="02020603050405020304" pitchFamily="18" charset="0"/>
              </a:rPr>
              <a:t>Спорт играет неоценимую роль в жизни ребёнка. Он укрепляет здоровье, развивает физические способности и способствует формированию важных личностных качеств. Дети, которые регулярно занимаются спортом, учатся дисциплине, усидчивости и взаимодействию с другими, что помогает им успешно справляться с задачами в школе и во взрослой жизни.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FAED92-4EC7-78A4-9974-3B7FB1160D33}"/>
              </a:ext>
            </a:extLst>
          </p:cNvPr>
          <p:cNvSpPr txBox="1"/>
          <p:nvPr/>
        </p:nvSpPr>
        <p:spPr>
          <a:xfrm>
            <a:off x="2587240" y="274243"/>
            <a:ext cx="6097424" cy="579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ADLaM Display" panose="020F0502020204030204" pitchFamily="2" charset="0"/>
                <a:cs typeface="Times New Roman" panose="02020603050405020304" pitchFamily="18" charset="0"/>
              </a:rPr>
              <a:t>Заключение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ADLaM Display" panose="020F0502020204030204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A8866EBC-CAF3-497F-A272-7B5B30915D8F}"/>
              </a:ext>
            </a:extLst>
          </p:cNvPr>
          <p:cNvSpPr/>
          <p:nvPr/>
        </p:nvSpPr>
        <p:spPr>
          <a:xfrm rot="2700000">
            <a:off x="10879654" y="6500746"/>
            <a:ext cx="1087184" cy="1087184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E899B124-76BC-A67F-48BC-637AC99E3A7E}"/>
              </a:ext>
            </a:extLst>
          </p:cNvPr>
          <p:cNvSpPr/>
          <p:nvPr/>
        </p:nvSpPr>
        <p:spPr>
          <a:xfrm rot="2700000">
            <a:off x="-602279" y="-3080775"/>
            <a:ext cx="2852106" cy="4061719"/>
          </a:xfrm>
          <a:prstGeom prst="roundRect">
            <a:avLst/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6BEA521B-E448-EEDF-736D-38574D3C7823}"/>
              </a:ext>
            </a:extLst>
          </p:cNvPr>
          <p:cNvSpPr/>
          <p:nvPr/>
        </p:nvSpPr>
        <p:spPr>
          <a:xfrm rot="2700000">
            <a:off x="-862629" y="-2156164"/>
            <a:ext cx="2428097" cy="250656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29EE159B-1AE0-2794-A3E2-5A3CF110D656}"/>
              </a:ext>
            </a:extLst>
          </p:cNvPr>
          <p:cNvSpPr/>
          <p:nvPr/>
        </p:nvSpPr>
        <p:spPr>
          <a:xfrm rot="2700000">
            <a:off x="11017044" y="206203"/>
            <a:ext cx="647420" cy="648400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39FF6E95-806F-DD23-D000-750F4443DA23}"/>
              </a:ext>
            </a:extLst>
          </p:cNvPr>
          <p:cNvSpPr/>
          <p:nvPr/>
        </p:nvSpPr>
        <p:spPr>
          <a:xfrm rot="2700000">
            <a:off x="11648408" y="680857"/>
            <a:ext cx="1087184" cy="1087184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41548AD-244E-2C0A-46CA-7E290E4666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9015" b="19015"/>
          <a:stretch>
            <a:fillRect/>
          </a:stretch>
        </p:blipFill>
        <p:spPr>
          <a:xfrm>
            <a:off x="170329" y="1688559"/>
            <a:ext cx="3670150" cy="42319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1679A0D5-D925-C41C-8B2C-9D0AA99364CF}"/>
              </a:ext>
            </a:extLst>
          </p:cNvPr>
          <p:cNvSpPr/>
          <p:nvPr/>
        </p:nvSpPr>
        <p:spPr>
          <a:xfrm rot="2700000">
            <a:off x="1207288" y="-1967190"/>
            <a:ext cx="3033945" cy="3286460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稻壳儿春秋广告/盗版必究        原创来源：http://chn.docer.com/works?userid=199329941#!/work_time"/>
          <p:cNvSpPr/>
          <p:nvPr/>
        </p:nvSpPr>
        <p:spPr>
          <a:xfrm rot="2700000">
            <a:off x="-3760224" y="1771782"/>
            <a:ext cx="7586615" cy="4966314"/>
          </a:xfrm>
          <a:prstGeom prst="roundRect">
            <a:avLst/>
          </a:prstGeom>
          <a:solidFill>
            <a:srgbClr val="0B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/>
          <p:nvPr/>
        </p:nvSpPr>
        <p:spPr>
          <a:xfrm rot="2700000">
            <a:off x="3668105" y="4637763"/>
            <a:ext cx="1087184" cy="1087184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稻壳儿春秋广告/盗版必究        原创来源：http://chn.docer.com/works?userid=199329941#!/work_time"/>
          <p:cNvSpPr/>
          <p:nvPr/>
        </p:nvSpPr>
        <p:spPr>
          <a:xfrm rot="2700000">
            <a:off x="7268178" y="-1457931"/>
            <a:ext cx="4090860" cy="2998690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/>
          <p:nvPr/>
        </p:nvSpPr>
        <p:spPr>
          <a:xfrm rot="2700000">
            <a:off x="8972401" y="-1548003"/>
            <a:ext cx="3713986" cy="3713985"/>
          </a:xfrm>
          <a:prstGeom prst="roundRect">
            <a:avLst/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/>
          <p:nvPr/>
        </p:nvSpPr>
        <p:spPr>
          <a:xfrm rot="2700000">
            <a:off x="9563212" y="4695984"/>
            <a:ext cx="2798021" cy="3974730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稻壳儿春秋广告/盗版必究        原创来源：http://chn.docer.com/works?userid=199329941#!/work_time"/>
          <p:cNvSpPr/>
          <p:nvPr/>
        </p:nvSpPr>
        <p:spPr>
          <a:xfrm rot="2700000">
            <a:off x="-3463370" y="3085103"/>
            <a:ext cx="4192504" cy="4192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C13B1B2F-F0E1-8B4A-FA05-39DC7F41B281}"/>
              </a:ext>
            </a:extLst>
          </p:cNvPr>
          <p:cNvSpPr/>
          <p:nvPr/>
        </p:nvSpPr>
        <p:spPr>
          <a:xfrm rot="2700000">
            <a:off x="9524449" y="5847428"/>
            <a:ext cx="4192504" cy="4192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0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7A579710-6356-BABB-22F5-A7D41876E6FE}"/>
              </a:ext>
            </a:extLst>
          </p:cNvPr>
          <p:cNvSpPr/>
          <p:nvPr/>
        </p:nvSpPr>
        <p:spPr>
          <a:xfrm rot="2700000">
            <a:off x="9676849" y="5999828"/>
            <a:ext cx="4192504" cy="4192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1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8215AF96-83ED-7C38-9CE2-F3BDAF4FC6B7}"/>
              </a:ext>
            </a:extLst>
          </p:cNvPr>
          <p:cNvSpPr/>
          <p:nvPr/>
        </p:nvSpPr>
        <p:spPr>
          <a:xfrm rot="2700000">
            <a:off x="628008" y="-3831941"/>
            <a:ext cx="4192504" cy="4192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C3A2315-0A0F-4EDB-B8DD-F4ED92431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372" y="830384"/>
            <a:ext cx="5297981" cy="6027616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Благодарим за внимание!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E2EA8E8-B857-C750-E1D9-6C66578DC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0081" y="349051"/>
            <a:ext cx="8213197" cy="6159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稻壳儿春秋广告/盗版必究        原创来源：http://chn.docer.com/works?userid=199329941#!/work_time"/>
          <p:cNvSpPr/>
          <p:nvPr/>
        </p:nvSpPr>
        <p:spPr>
          <a:xfrm rot="2700000">
            <a:off x="7850505" y="-4201795"/>
            <a:ext cx="6910070" cy="6866255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/>
          <p:nvPr/>
        </p:nvSpPr>
        <p:spPr>
          <a:xfrm rot="2700000">
            <a:off x="6060528" y="5087900"/>
            <a:ext cx="7486472" cy="7486467"/>
          </a:xfrm>
          <a:prstGeom prst="roundRect">
            <a:avLst>
              <a:gd name="adj" fmla="val 12033"/>
            </a:avLst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 rot="3000000">
            <a:off x="8153267" y="-4503822"/>
            <a:ext cx="6909795" cy="69097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稻壳儿春秋广告/盗版必究        原创来源：http://chn.docer.com/works?userid=199329941#!/work_time"/>
          <p:cNvSpPr/>
          <p:nvPr/>
        </p:nvSpPr>
        <p:spPr>
          <a:xfrm rot="2760000">
            <a:off x="8494395" y="-3103245"/>
            <a:ext cx="5074920" cy="4438015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2700000">
            <a:off x="-123825" y="-1609725"/>
            <a:ext cx="2486660" cy="2806065"/>
          </a:xfrm>
          <a:prstGeom prst="roundRect">
            <a:avLst/>
          </a:prstGeom>
          <a:solidFill>
            <a:srgbClr val="0B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2428875" y="1030941"/>
            <a:ext cx="6222365" cy="484534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266700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ОГЛАВЛЕНИЕ</a:t>
            </a:r>
            <a:endParaRPr lang="en-US" altLang="zh-CN" sz="1600" dirty="0">
              <a:solidFill>
                <a:schemeClr val="accent1">
                  <a:lumMod val="50000"/>
                </a:schemeClr>
              </a:solidFill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  <a:p>
            <a:pPr algn="just" defTabSz="266700">
              <a:lnSpc>
                <a:spcPct val="150000"/>
              </a:lnSpc>
            </a:pP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ВВЕДЕНИЕ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ОСНОВНАЯ ЧАСТЬ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- Что такое спорт?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- Особенности физического развития детей школьного возраста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- Виды спорта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- Влияние физической активности на успеваемость школьников 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ИССЛЕДОВАНИЕ ЗАИНТЕРЕСОВАННОСТИ ДЕТЕЙ СПОРТОМ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ЗАКЛЮЧЕНИЕ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E909F9-5DEC-853B-BFA8-3514A1DC1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64EC87BA-9DE4-9AB2-70E2-A5F146E0BCB7}"/>
              </a:ext>
            </a:extLst>
          </p:cNvPr>
          <p:cNvSpPr/>
          <p:nvPr/>
        </p:nvSpPr>
        <p:spPr>
          <a:xfrm rot="2700000">
            <a:off x="7850505" y="-4201795"/>
            <a:ext cx="6910070" cy="6866255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D7AA2838-9A29-BDDD-7E07-0C1B4ED51A0D}"/>
              </a:ext>
            </a:extLst>
          </p:cNvPr>
          <p:cNvSpPr/>
          <p:nvPr/>
        </p:nvSpPr>
        <p:spPr>
          <a:xfrm rot="2700000">
            <a:off x="6060528" y="5087900"/>
            <a:ext cx="7486472" cy="7486467"/>
          </a:xfrm>
          <a:prstGeom prst="roundRect">
            <a:avLst>
              <a:gd name="adj" fmla="val 12033"/>
            </a:avLst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412EBBA7-0781-7ABF-C478-C606CADAB981}"/>
              </a:ext>
            </a:extLst>
          </p:cNvPr>
          <p:cNvSpPr/>
          <p:nvPr/>
        </p:nvSpPr>
        <p:spPr>
          <a:xfrm rot="3000000">
            <a:off x="8153267" y="-4503822"/>
            <a:ext cx="6909795" cy="69097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F3DD6845-557E-8370-F59E-0B870FA30BBE}"/>
              </a:ext>
            </a:extLst>
          </p:cNvPr>
          <p:cNvSpPr/>
          <p:nvPr/>
        </p:nvSpPr>
        <p:spPr>
          <a:xfrm rot="2760000">
            <a:off x="8494395" y="-3103245"/>
            <a:ext cx="5074920" cy="4438015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D2657601-EE23-6C3A-3599-DF5D17E3B4FD}"/>
              </a:ext>
            </a:extLst>
          </p:cNvPr>
          <p:cNvSpPr/>
          <p:nvPr/>
        </p:nvSpPr>
        <p:spPr>
          <a:xfrm rot="2700000">
            <a:off x="-123825" y="-1609725"/>
            <a:ext cx="2486660" cy="2806065"/>
          </a:xfrm>
          <a:prstGeom prst="roundRect">
            <a:avLst/>
          </a:prstGeom>
          <a:solidFill>
            <a:srgbClr val="0B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Текстовое поле 2">
            <a:extLst>
              <a:ext uri="{FF2B5EF4-FFF2-40B4-BE49-F238E27FC236}">
                <a16:creationId xmlns:a16="http://schemas.microsoft.com/office/drawing/2014/main" id="{B7ECB31E-B47C-A931-F22B-A38585F2E00A}"/>
              </a:ext>
            </a:extLst>
          </p:cNvPr>
          <p:cNvSpPr txBox="1"/>
          <p:nvPr/>
        </p:nvSpPr>
        <p:spPr>
          <a:xfrm>
            <a:off x="2428875" y="1030941"/>
            <a:ext cx="6222365" cy="484534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266700">
              <a:lnSpc>
                <a:spcPct val="150000"/>
              </a:lnSpc>
            </a:pPr>
            <a:endParaRPr lang="ru-RU" altLang="zh-CN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C9A6B7-986F-4F28-58DF-1B8040C93507}"/>
              </a:ext>
            </a:extLst>
          </p:cNvPr>
          <p:cNvSpPr txBox="1"/>
          <p:nvPr/>
        </p:nvSpPr>
        <p:spPr>
          <a:xfrm>
            <a:off x="519953" y="2026023"/>
            <a:ext cx="881230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«Гимнастика, физические упражнения, ходьба должны прочно войти в повседневный быт каждого, кто хочет сохранить работоспособность, здоровье, полноценную и радостную жизнь» </a:t>
            </a: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Гиппократ</a:t>
            </a:r>
          </a:p>
        </p:txBody>
      </p:sp>
    </p:spTree>
    <p:extLst>
      <p:ext uri="{BB962C8B-B14F-4D97-AF65-F5344CB8AC3E}">
        <p14:creationId xmlns:p14="http://schemas.microsoft.com/office/powerpoint/2010/main" val="3472361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稻壳儿春秋广告/盗版必究        原创来源：http://chn.docer.com/works?userid=199329941#!/work_time"/>
          <p:cNvSpPr/>
          <p:nvPr/>
        </p:nvSpPr>
        <p:spPr>
          <a:xfrm rot="2700000">
            <a:off x="-414655" y="-2117090"/>
            <a:ext cx="2486660" cy="2806065"/>
          </a:xfrm>
          <a:prstGeom prst="roundRect">
            <a:avLst>
              <a:gd name="adj" fmla="val 10103"/>
            </a:avLst>
          </a:prstGeom>
          <a:solidFill>
            <a:srgbClr val="0B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/>
          <p:nvPr/>
        </p:nvSpPr>
        <p:spPr>
          <a:xfrm>
            <a:off x="719455" y="-121285"/>
            <a:ext cx="1432560" cy="758825"/>
          </a:xfrm>
          <a:custGeom>
            <a:avLst/>
            <a:gdLst>
              <a:gd name="connsiteX0" fmla="*/ 0 w 838222"/>
              <a:gd name="connsiteY0" fmla="*/ 0 h 419110"/>
              <a:gd name="connsiteX1" fmla="*/ 838222 w 838222"/>
              <a:gd name="connsiteY1" fmla="*/ 0 h 419110"/>
              <a:gd name="connsiteX2" fmla="*/ 806157 w 838222"/>
              <a:gd name="connsiteY2" fmla="*/ 77411 h 419110"/>
              <a:gd name="connsiteX3" fmla="*/ 496522 w 838222"/>
              <a:gd name="connsiteY3" fmla="*/ 387046 h 419110"/>
              <a:gd name="connsiteX4" fmla="*/ 341700 w 838222"/>
              <a:gd name="connsiteY4" fmla="*/ 387046 h 419110"/>
              <a:gd name="connsiteX5" fmla="*/ 32065 w 838222"/>
              <a:gd name="connsiteY5" fmla="*/ 77411 h 419110"/>
              <a:gd name="connsiteX6" fmla="*/ 0 w 838222"/>
              <a:gd name="connsiteY6" fmla="*/ 0 h 41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2" h="419110">
                <a:moveTo>
                  <a:pt x="0" y="0"/>
                </a:moveTo>
                <a:lnTo>
                  <a:pt x="838222" y="0"/>
                </a:lnTo>
                <a:cubicBezTo>
                  <a:pt x="838222" y="28017"/>
                  <a:pt x="827534" y="56035"/>
                  <a:pt x="806157" y="77411"/>
                </a:cubicBezTo>
                <a:lnTo>
                  <a:pt x="496522" y="387046"/>
                </a:lnTo>
                <a:cubicBezTo>
                  <a:pt x="453769" y="429799"/>
                  <a:pt x="384453" y="429799"/>
                  <a:pt x="341700" y="387046"/>
                </a:cubicBezTo>
                <a:lnTo>
                  <a:pt x="32065" y="77411"/>
                </a:lnTo>
                <a:cubicBezTo>
                  <a:pt x="10689" y="56035"/>
                  <a:pt x="0" y="28017"/>
                  <a:pt x="0" y="0"/>
                </a:cubicBezTo>
                <a:close/>
              </a:path>
            </a:pathLst>
          </a:cu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/>
          <p:nvPr/>
        </p:nvSpPr>
        <p:spPr>
          <a:xfrm>
            <a:off x="-2291483" y="5509560"/>
            <a:ext cx="3838930" cy="2602865"/>
          </a:xfrm>
          <a:custGeom>
            <a:avLst/>
            <a:gdLst>
              <a:gd name="connsiteX0" fmla="*/ 982227 w 1585158"/>
              <a:gd name="connsiteY0" fmla="*/ 1 h 856572"/>
              <a:gd name="connsiteX1" fmla="*/ 1196736 w 1585158"/>
              <a:gd name="connsiteY1" fmla="*/ 88853 h 856572"/>
              <a:gd name="connsiteX2" fmla="*/ 1585158 w 1585158"/>
              <a:gd name="connsiteY2" fmla="*/ 477276 h 856572"/>
              <a:gd name="connsiteX3" fmla="*/ 1585158 w 1585158"/>
              <a:gd name="connsiteY3" fmla="*/ 856572 h 856572"/>
              <a:gd name="connsiteX4" fmla="*/ 0 w 1585158"/>
              <a:gd name="connsiteY4" fmla="*/ 856572 h 856572"/>
              <a:gd name="connsiteX5" fmla="*/ 767718 w 1585158"/>
              <a:gd name="connsiteY5" fmla="*/ 88853 h 856572"/>
              <a:gd name="connsiteX6" fmla="*/ 982227 w 1585158"/>
              <a:gd name="connsiteY6" fmla="*/ 1 h 85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5158" h="856572">
                <a:moveTo>
                  <a:pt x="982227" y="1"/>
                </a:moveTo>
                <a:cubicBezTo>
                  <a:pt x="1059864" y="0"/>
                  <a:pt x="1137501" y="29618"/>
                  <a:pt x="1196736" y="88853"/>
                </a:cubicBezTo>
                <a:lnTo>
                  <a:pt x="1585158" y="477276"/>
                </a:lnTo>
                <a:lnTo>
                  <a:pt x="1585158" y="856572"/>
                </a:lnTo>
                <a:lnTo>
                  <a:pt x="0" y="856572"/>
                </a:lnTo>
                <a:lnTo>
                  <a:pt x="767718" y="88853"/>
                </a:lnTo>
                <a:cubicBezTo>
                  <a:pt x="826953" y="29618"/>
                  <a:pt x="904590" y="0"/>
                  <a:pt x="982227" y="1"/>
                </a:cubicBezTo>
                <a:close/>
              </a:path>
            </a:pathLst>
          </a:cu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4039684" y="829478"/>
            <a:ext cx="7694497" cy="31661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 defTabSz="266700">
              <a:lnSpc>
                <a:spcPct val="150000"/>
              </a:lnSpc>
            </a:pPr>
            <a:r>
              <a:rPr lang="ru-RU" altLang="zh-CN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Актуальность</a:t>
            </a:r>
            <a:r>
              <a:rPr lang="ru-RU" altLang="zh-CN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 заключается в том, что сегодня высокий темп современной жизни и высокий уровень компьютерных технологий, которые зачастую «засасывают» детей часами и сутками сидеть без движения перед экранами. У ребят снижается иммунитет, учащаются заболевания, искривляются позвоночники. Вместо того, чтобы заниматься спортом, играть на свежем воздухе в активные игры: футбол, бадминтон, волейбол с друзьями или кататься на скейтборде или велосипеде, ребенок сидит по нескольку часов подряд перед экраном монитора, иногда неподвижно застыв в одной позе.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Объект исследования: </a:t>
            </a:r>
            <a:r>
              <a:rPr lang="ru-RU" altLang="zh-CN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спортивная жизнь подрастающего поколения.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Цель: </a:t>
            </a:r>
            <a:r>
              <a:rPr lang="ru-RU" altLang="zh-CN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привлечь внимание детей к активному образу жизни.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Задачи: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• Изучить теоретическую часть вопроса;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• Исследовать отношение детей к спорту среди учащихся;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• Проанализировать отношение детей школьного возраста к спорту;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• Выявить наиболее востребованные направления в спорте среди </a:t>
            </a:r>
          </a:p>
          <a:p>
            <a:pPr algn="just" defTabSz="266700">
              <a:lnSpc>
                <a:spcPct val="150000"/>
              </a:lnSpc>
            </a:pPr>
            <a:r>
              <a:rPr lang="ru-RU" altLang="zh-CN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/>
                <a:ea typeface="SimSun" panose="02010600030101010101" pitchFamily="2" charset="-122"/>
              </a:rPr>
              <a:t>подростков.</a:t>
            </a:r>
          </a:p>
        </p:txBody>
      </p:sp>
      <p:sp>
        <p:nvSpPr>
          <p:cNvPr id="8" name="稻壳儿春秋广告/盗版必究        原创来源：http://chn.docer.com/works?userid=199329941#!/work_time"/>
          <p:cNvSpPr/>
          <p:nvPr/>
        </p:nvSpPr>
        <p:spPr>
          <a:xfrm rot="2700000">
            <a:off x="64770" y="-2209800"/>
            <a:ext cx="2588260" cy="2369820"/>
          </a:xfrm>
          <a:prstGeom prst="roundRect">
            <a:avLst>
              <a:gd name="adj" fmla="val 12033"/>
            </a:avLst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/>
          <p:nvPr/>
        </p:nvSpPr>
        <p:spPr>
          <a:xfrm rot="2700000">
            <a:off x="8249285" y="4468495"/>
            <a:ext cx="3801110" cy="5947410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稻壳儿春秋广告/盗版必究        原创来源：http://chn.docer.com/works?userid=199329941#!/work_time"/>
          <p:cNvSpPr/>
          <p:nvPr/>
        </p:nvSpPr>
        <p:spPr>
          <a:xfrm rot="2700000">
            <a:off x="9017635" y="5985510"/>
            <a:ext cx="2264410" cy="2216785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E0FE9384-7E67-DC75-7817-B0BAD2A45CDF}"/>
              </a:ext>
            </a:extLst>
          </p:cNvPr>
          <p:cNvSpPr/>
          <p:nvPr/>
        </p:nvSpPr>
        <p:spPr>
          <a:xfrm rot="3000000">
            <a:off x="-1286710" y="6382316"/>
            <a:ext cx="2523788" cy="22536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6C02FA-547B-B686-49F5-68BB7FE8D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47" y="990527"/>
            <a:ext cx="2729948" cy="4853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4193708-5D41-CBD2-9508-A6390C765CAE}"/>
              </a:ext>
            </a:extLst>
          </p:cNvPr>
          <p:cNvSpPr txBox="1"/>
          <p:nvPr/>
        </p:nvSpPr>
        <p:spPr>
          <a:xfrm>
            <a:off x="0" y="346850"/>
            <a:ext cx="5870961" cy="1992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>
              <a:lnSpc>
                <a:spcPct val="150000"/>
              </a:lnSpc>
              <a:tabLst>
                <a:tab pos="198120" algn="l"/>
              </a:tabLs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Что такое спорт?</a:t>
            </a:r>
          </a:p>
          <a:p>
            <a:pPr lvl="1" algn="just">
              <a:lnSpc>
                <a:spcPct val="150000"/>
              </a:lnSpc>
              <a:tabLst>
                <a:tab pos="198120" algn="l"/>
              </a:tabLs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Спорт – это сила, здоровье, успех и хорошее времяпровождение, помогает завести новые знакомства, даже помогает определиться с выбором будущей профессии. Многие остаются в спорте и продолжают в нем свою карьеру, добиваясь огромных успехов, даже на мировом уровне.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0721D3-4809-604B-BC08-B37224A1EF6C}"/>
              </a:ext>
            </a:extLst>
          </p:cNvPr>
          <p:cNvSpPr txBox="1"/>
          <p:nvPr/>
        </p:nvSpPr>
        <p:spPr>
          <a:xfrm>
            <a:off x="5372101" y="3816087"/>
            <a:ext cx="5870961" cy="26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6365" algn="just">
              <a:lnSpc>
                <a:spcPct val="150000"/>
              </a:lnSpc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Helvetica" panose="020B0604020202020204" pitchFamily="34" charset="0"/>
              </a:rPr>
              <a:t>Спорт, начиная от физкультуры и оздоровительных упражнений и до олимпийских видов, где на первые места выходит ежедневная неотъемлемая часть жизни любого человека:</a:t>
            </a:r>
          </a:p>
          <a:p>
            <a:pPr marL="254000" indent="126365" algn="just">
              <a:lnSpc>
                <a:spcPct val="150000"/>
              </a:lnSpc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Helvetica" panose="020B0604020202020204" pitchFamily="34" charset="0"/>
              </a:rPr>
              <a:t>•	формирует характер и силу воли.</a:t>
            </a:r>
          </a:p>
          <a:p>
            <a:pPr marL="254000" indent="126365" algn="just">
              <a:lnSpc>
                <a:spcPct val="150000"/>
              </a:lnSpc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Helvetica" panose="020B0604020202020204" pitchFamily="34" charset="0"/>
              </a:rPr>
              <a:t>•	ориентирует на успех, успешность.</a:t>
            </a:r>
          </a:p>
          <a:p>
            <a:pPr marL="254000" indent="126365" algn="just">
              <a:lnSpc>
                <a:spcPct val="150000"/>
              </a:lnSpc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Helvetica" panose="020B0604020202020204" pitchFamily="34" charset="0"/>
              </a:rPr>
              <a:t>•	дисциплинирует и помогает в организации грамотного досуга.</a:t>
            </a:r>
          </a:p>
          <a:p>
            <a:pPr marL="254000" indent="126365" algn="just">
              <a:lnSpc>
                <a:spcPct val="150000"/>
              </a:lnSpc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Helvetica" panose="020B0604020202020204" pitchFamily="34" charset="0"/>
              </a:rPr>
              <a:t>•	укрепляет здоровье – физическое, психическое, эмоциональное, нравственное.</a:t>
            </a:r>
          </a:p>
        </p:txBody>
      </p:sp>
      <p:sp>
        <p:nvSpPr>
          <p:cNvPr id="2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D1EE3E44-B258-2527-A086-161915B1EE20}"/>
              </a:ext>
            </a:extLst>
          </p:cNvPr>
          <p:cNvSpPr/>
          <p:nvPr/>
        </p:nvSpPr>
        <p:spPr>
          <a:xfrm rot="2700000">
            <a:off x="196437" y="-2362471"/>
            <a:ext cx="2588260" cy="2369820"/>
          </a:xfrm>
          <a:prstGeom prst="roundRect">
            <a:avLst>
              <a:gd name="adj" fmla="val 12033"/>
            </a:avLst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56E883D0-F98C-B5AA-237F-F98BF498A557}"/>
              </a:ext>
            </a:extLst>
          </p:cNvPr>
          <p:cNvSpPr/>
          <p:nvPr/>
        </p:nvSpPr>
        <p:spPr>
          <a:xfrm rot="2700000">
            <a:off x="-260022" y="-2462278"/>
            <a:ext cx="2486660" cy="2806065"/>
          </a:xfrm>
          <a:prstGeom prst="roundRect">
            <a:avLst>
              <a:gd name="adj" fmla="val 10103"/>
            </a:avLst>
          </a:prstGeom>
          <a:solidFill>
            <a:srgbClr val="0B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DF18345C-41FD-E5FF-6FCA-089A36565CA0}"/>
              </a:ext>
            </a:extLst>
          </p:cNvPr>
          <p:cNvSpPr/>
          <p:nvPr/>
        </p:nvSpPr>
        <p:spPr>
          <a:xfrm rot="2700000">
            <a:off x="10356653" y="6265681"/>
            <a:ext cx="1926671" cy="1902971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E332BAA0-6D0C-2610-4D81-DAD511E9601E}"/>
              </a:ext>
            </a:extLst>
          </p:cNvPr>
          <p:cNvSpPr/>
          <p:nvPr/>
        </p:nvSpPr>
        <p:spPr>
          <a:xfrm rot="2700000">
            <a:off x="10968366" y="6524345"/>
            <a:ext cx="1001520" cy="1001520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BA6D606-1204-581F-9AFD-15DF8567F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445" y="312568"/>
            <a:ext cx="4368865" cy="327664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D883C68-DD9B-7794-4B49-A0AF46AC8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08" y="2667145"/>
            <a:ext cx="4797041" cy="35977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稻壳儿春秋广告/盗版必究        原创来源：http://chn.docer.com/works?userid=199329941#!/work_time"/>
          <p:cNvSpPr/>
          <p:nvPr/>
        </p:nvSpPr>
        <p:spPr>
          <a:xfrm rot="2700000">
            <a:off x="6585547" y="-6028850"/>
            <a:ext cx="6909795" cy="6909793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/>
          <p:nvPr/>
        </p:nvSpPr>
        <p:spPr>
          <a:xfrm rot="2700000">
            <a:off x="9536211" y="5834971"/>
            <a:ext cx="4506613" cy="4531335"/>
          </a:xfrm>
          <a:prstGeom prst="roundRect">
            <a:avLst/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 rot="2700000">
            <a:off x="7323223" y="-5262366"/>
            <a:ext cx="5405015" cy="60380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/>
          <p:nvPr/>
        </p:nvSpPr>
        <p:spPr>
          <a:xfrm rot="2700000">
            <a:off x="282673" y="-1307896"/>
            <a:ext cx="1142946" cy="2211736"/>
          </a:xfrm>
          <a:prstGeom prst="roundRect">
            <a:avLst/>
          </a:prstGeom>
          <a:solidFill>
            <a:srgbClr val="0B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稻壳儿春秋广告/盗版必究        原创来源：http://chn.docer.com/works?userid=199329941#!/work_time"/>
          <p:cNvSpPr/>
          <p:nvPr/>
        </p:nvSpPr>
        <p:spPr>
          <a:xfrm rot="2700000">
            <a:off x="7835237" y="-2744564"/>
            <a:ext cx="3374012" cy="3374012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C51DE1A0-FA22-48F5-1782-8C00345946BD}"/>
              </a:ext>
            </a:extLst>
          </p:cNvPr>
          <p:cNvSpPr/>
          <p:nvPr/>
        </p:nvSpPr>
        <p:spPr>
          <a:xfrm rot="2700000">
            <a:off x="10736136" y="6111641"/>
            <a:ext cx="2343788" cy="22862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0283D-37B2-3F2C-FF84-40279BC2F44F}"/>
              </a:ext>
            </a:extLst>
          </p:cNvPr>
          <p:cNvSpPr txBox="1"/>
          <p:nvPr/>
        </p:nvSpPr>
        <p:spPr>
          <a:xfrm>
            <a:off x="1864659" y="221106"/>
            <a:ext cx="5719482" cy="878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ct val="150000"/>
              </a:lnSpc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Особенности физического развития детей школьного возраста</a:t>
            </a:r>
            <a:endParaRPr lang="ru-RU" sz="11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BD8A46-5EFC-EC74-A867-0EF21DDD51BD}"/>
              </a:ext>
            </a:extLst>
          </p:cNvPr>
          <p:cNvSpPr txBox="1"/>
          <p:nvPr/>
        </p:nvSpPr>
        <p:spPr>
          <a:xfrm>
            <a:off x="564776" y="1464327"/>
            <a:ext cx="4589706" cy="5028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развитие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совокупность морфологических и функциональных свойств организма, который характеризует процесс его роста и развития. Физическое развитие является одним из ведущих критериев здоровья детей школьного возраста, так как оно тесно связано с интенсивностью процессов роста, половым созреванием, адаптационными резервами организма ребенка, с деятельностью эндокринной, нервной систем, обменом веществ и энергии.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6478D7-2122-9EDF-F7F6-984AC0A2A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3935" y="1464327"/>
            <a:ext cx="3207479" cy="51725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稻壳儿春秋广告/盗版必究        原创来源：http://chn.docer.com/works?userid=199329941#!/work_time"/>
          <p:cNvSpPr txBox="1"/>
          <p:nvPr/>
        </p:nvSpPr>
        <p:spPr>
          <a:xfrm>
            <a:off x="4335840" y="562464"/>
            <a:ext cx="3436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Виды спорта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C174ADD0-C94A-E1DE-8B74-18B425A4AFB7}"/>
              </a:ext>
            </a:extLst>
          </p:cNvPr>
          <p:cNvSpPr/>
          <p:nvPr/>
        </p:nvSpPr>
        <p:spPr>
          <a:xfrm rot="2700000">
            <a:off x="10769265" y="6380990"/>
            <a:ext cx="1932269" cy="1896038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7E7E320E-D58C-16C1-733E-3CD262CF0E82}"/>
              </a:ext>
            </a:extLst>
          </p:cNvPr>
          <p:cNvSpPr/>
          <p:nvPr/>
        </p:nvSpPr>
        <p:spPr>
          <a:xfrm rot="2700000">
            <a:off x="316532" y="-1544797"/>
            <a:ext cx="1142946" cy="2211736"/>
          </a:xfrm>
          <a:prstGeom prst="roundRect">
            <a:avLst/>
          </a:prstGeom>
          <a:solidFill>
            <a:srgbClr val="0B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6A1F577E-BCF7-C93F-14F6-7B484657D4BA}"/>
              </a:ext>
            </a:extLst>
          </p:cNvPr>
          <p:cNvSpPr/>
          <p:nvPr/>
        </p:nvSpPr>
        <p:spPr>
          <a:xfrm rot="2700000">
            <a:off x="415779" y="-1972690"/>
            <a:ext cx="1806290" cy="2311159"/>
          </a:xfrm>
          <a:prstGeom prst="roundRect">
            <a:avLst/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0E3B6453-846B-D29D-5A39-C3D4FF733FCE}"/>
              </a:ext>
            </a:extLst>
          </p:cNvPr>
          <p:cNvSpPr/>
          <p:nvPr/>
        </p:nvSpPr>
        <p:spPr>
          <a:xfrm rot="2700000">
            <a:off x="11054693" y="6684603"/>
            <a:ext cx="1538251" cy="1511003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A48157-418D-ABCB-36AD-9EEE8FC46E5D}"/>
              </a:ext>
            </a:extLst>
          </p:cNvPr>
          <p:cNvSpPr txBox="1"/>
          <p:nvPr/>
        </p:nvSpPr>
        <p:spPr>
          <a:xfrm>
            <a:off x="4335840" y="931796"/>
            <a:ext cx="355965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спорта – исторически сложившиеся в ходе их развития виды спортивной деятельности, сформировавшиеся как самостоятельные составляющие, например, легкая атлетика, футбол, баскетбол, плавание и т.д. В настоящее время в мире существует около 200 видов спорта, причем наблюдается постоянная тенденция к росту их числа и бурному развитию, появляются новые виды спортивной деятельности.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D6179F-CAC5-A2B3-4671-0A850ABC1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77" y="748219"/>
            <a:ext cx="2981146" cy="39748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D77998-7D95-7C68-2B26-B9AB923C3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5492" y="4864014"/>
            <a:ext cx="2571750" cy="17811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2BE33A-0CD0-28DD-98A8-89192ECD7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2590" y="4902113"/>
            <a:ext cx="2619375" cy="17430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125DD5-4A87-9087-6495-EC7263BDF0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8090" y="4902114"/>
            <a:ext cx="2628900" cy="17430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A1BC50-A3D0-77C7-7A7C-6542C83B73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0600" y="632961"/>
            <a:ext cx="2981962" cy="39741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445CCC48-59E2-B21A-7293-3CC62EC4B192}"/>
              </a:ext>
            </a:extLst>
          </p:cNvPr>
          <p:cNvSpPr/>
          <p:nvPr/>
        </p:nvSpPr>
        <p:spPr>
          <a:xfrm rot="2700000">
            <a:off x="9251999" y="-1246949"/>
            <a:ext cx="1636232" cy="1615358"/>
          </a:xfrm>
          <a:prstGeom prst="roundRect">
            <a:avLst/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C51FE2A0-7B5A-AA87-2B82-53E27748A41C}"/>
              </a:ext>
            </a:extLst>
          </p:cNvPr>
          <p:cNvSpPr/>
          <p:nvPr/>
        </p:nvSpPr>
        <p:spPr>
          <a:xfrm rot="2700000">
            <a:off x="10200833" y="-1193150"/>
            <a:ext cx="1493818" cy="1745976"/>
          </a:xfrm>
          <a:prstGeom prst="roundRect">
            <a:avLst/>
          </a:prstGeom>
          <a:solidFill>
            <a:srgbClr val="0B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D4793662-F6C2-E191-FC08-2BD8B71A9940}"/>
              </a:ext>
            </a:extLst>
          </p:cNvPr>
          <p:cNvSpPr/>
          <p:nvPr/>
        </p:nvSpPr>
        <p:spPr>
          <a:xfrm rot="2700000">
            <a:off x="-2593251" y="5585788"/>
            <a:ext cx="6909795" cy="6909793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8A12D0CE-C16F-61CB-5EEC-511D0667C192}"/>
              </a:ext>
            </a:extLst>
          </p:cNvPr>
          <p:cNvSpPr/>
          <p:nvPr/>
        </p:nvSpPr>
        <p:spPr>
          <a:xfrm rot="2700000">
            <a:off x="-2088625" y="5729407"/>
            <a:ext cx="5221335" cy="54876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5315A4-9FFF-4F6D-F6A1-4CC110B0AA02}"/>
              </a:ext>
            </a:extLst>
          </p:cNvPr>
          <p:cNvSpPr txBox="1"/>
          <p:nvPr/>
        </p:nvSpPr>
        <p:spPr>
          <a:xfrm>
            <a:off x="1864659" y="278103"/>
            <a:ext cx="69566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физической активности на успеваемость школьников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D6A2DD-A724-DC82-BD0A-F00167334C1E}"/>
              </a:ext>
            </a:extLst>
          </p:cNvPr>
          <p:cNvSpPr txBox="1"/>
          <p:nvPr/>
        </p:nvSpPr>
        <p:spPr>
          <a:xfrm>
            <a:off x="555812" y="2429435"/>
            <a:ext cx="37524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когнитивных функций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FA810A-F5F3-397D-FDA0-4F8A04C08C69}"/>
              </a:ext>
            </a:extLst>
          </p:cNvPr>
          <p:cNvSpPr txBox="1"/>
          <p:nvPr/>
        </p:nvSpPr>
        <p:spPr>
          <a:xfrm>
            <a:off x="439270" y="710342"/>
            <a:ext cx="117527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активность играет важную роль в жизни любого человека, особенно детей школьного возраста. В условиях современных образовательных программ, где дети проводят много времени за партой, вопрос о влиянии физической активности на успеваемость становится всё более актуальным. </a:t>
            </a:r>
          </a:p>
          <a:p>
            <a:pPr algn="just"/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DD4BC3-62C3-D2DA-F4EF-5933A229D755}"/>
              </a:ext>
            </a:extLst>
          </p:cNvPr>
          <p:cNvSpPr txBox="1"/>
          <p:nvPr/>
        </p:nvSpPr>
        <p:spPr>
          <a:xfrm>
            <a:off x="555812" y="2140998"/>
            <a:ext cx="88929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на память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83CC9B-790B-E18C-E944-E96B15D6A7FC}"/>
              </a:ext>
            </a:extLst>
          </p:cNvPr>
          <p:cNvSpPr txBox="1"/>
          <p:nvPr/>
        </p:nvSpPr>
        <p:spPr>
          <a:xfrm>
            <a:off x="555812" y="2792330"/>
            <a:ext cx="114568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стресса и улучшение настроения</a:t>
            </a:r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D55336-6D0C-80BB-4817-394D334C6068}"/>
              </a:ext>
            </a:extLst>
          </p:cNvPr>
          <p:cNvSpPr txBox="1"/>
          <p:nvPr/>
        </p:nvSpPr>
        <p:spPr>
          <a:xfrm>
            <a:off x="555812" y="3155469"/>
            <a:ext cx="38189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социальных навыков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5B5479A-8485-3F52-4316-1DCE4F898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204" y="2140999"/>
            <a:ext cx="6670473" cy="44388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春秋广告/盗版必究        原创来源：http://chn.docer.com/works?userid=199329941#!/work_time"/>
          <p:cNvSpPr/>
          <p:nvPr/>
        </p:nvSpPr>
        <p:spPr>
          <a:xfrm rot="2700000">
            <a:off x="-1426054" y="-454339"/>
            <a:ext cx="2852106" cy="2852106"/>
          </a:xfrm>
          <a:prstGeom prst="roundRect">
            <a:avLst/>
          </a:prstGeom>
          <a:solidFill>
            <a:srgbClr val="F67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稻壳儿春秋广告/盗版必究        原创来源：http://chn.docer.com/works?userid=199329941#!/work_time"/>
          <p:cNvSpPr/>
          <p:nvPr/>
        </p:nvSpPr>
        <p:spPr>
          <a:xfrm rot="2700000">
            <a:off x="483436" y="1400366"/>
            <a:ext cx="1001520" cy="1001520"/>
          </a:xfrm>
          <a:prstGeom prst="roundRect">
            <a:avLst/>
          </a:prstGeom>
          <a:solidFill>
            <a:srgbClr val="02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 rot="2700000">
            <a:off x="10126465" y="5924580"/>
            <a:ext cx="1866842" cy="1866842"/>
          </a:xfrm>
          <a:prstGeom prst="roundRect">
            <a:avLst/>
          </a:prstGeom>
          <a:solidFill>
            <a:srgbClr val="0B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/>
          <p:nvPr/>
        </p:nvSpPr>
        <p:spPr>
          <a:xfrm rot="2700000">
            <a:off x="11827658" y="5173601"/>
            <a:ext cx="728683" cy="728683"/>
          </a:xfrm>
          <a:prstGeom prst="roundRect">
            <a:avLst/>
          </a:prstGeom>
          <a:solidFill>
            <a:srgbClr val="2A2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/>
          <p:nvPr/>
        </p:nvSpPr>
        <p:spPr>
          <a:xfrm rot="2700000">
            <a:off x="10173779" y="6343738"/>
            <a:ext cx="1402844" cy="14028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Droid Sans Fallback" panose="020B0502000000000001" pitchFamily="50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677C3F-2F61-98FA-DCEE-17257C581FD5}"/>
              </a:ext>
            </a:extLst>
          </p:cNvPr>
          <p:cNvSpPr txBox="1"/>
          <p:nvPr/>
        </p:nvSpPr>
        <p:spPr>
          <a:xfrm>
            <a:off x="3048000" y="-31147"/>
            <a:ext cx="8382000" cy="752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1100" b="1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ИССЛЕДОВАНИЕ ЗАИНТЕРЕСОВАННОСТИ ДЕТЕЙ СПОРТОМ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5B4EAD-AA01-F4F7-6E69-9695943E3679}"/>
              </a:ext>
            </a:extLst>
          </p:cNvPr>
          <p:cNvSpPr txBox="1"/>
          <p:nvPr/>
        </p:nvSpPr>
        <p:spPr>
          <a:xfrm>
            <a:off x="9781187" y="5209093"/>
            <a:ext cx="2085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509"/>
                </a:solidFill>
                <a:effectLst/>
                <a:latin typeface="Times New Roman" panose="02020603050405020304" pitchFamily="18" charset="0"/>
                <a:ea typeface=""/>
              </a:rPr>
              <a:t> </a:t>
            </a:r>
            <a:endParaRPr lang="ru-RU" dirty="0"/>
          </a:p>
        </p:txBody>
      </p:sp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F5126128-6483-E8D6-BA5C-EAB40551BA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0142153"/>
              </p:ext>
            </p:extLst>
          </p:nvPr>
        </p:nvGraphicFramePr>
        <p:xfrm>
          <a:off x="2590800" y="1192943"/>
          <a:ext cx="8005482" cy="5340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704</Words>
  <Application>Microsoft Office PowerPoint</Application>
  <PresentationFormat>Широкоэкранный</PresentationFormat>
  <Paragraphs>54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Times New Roman</vt:lpstr>
      <vt:lpstr>等线 Light</vt:lpstr>
      <vt:lpstr>Calibri</vt:lpstr>
      <vt:lpstr>Gabriola</vt:lpstr>
      <vt:lpstr>等线</vt:lpstr>
      <vt:lpstr>Office 主题​​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春波 赵</dc:creator>
  <cp:lastModifiedBy>79834156366</cp:lastModifiedBy>
  <cp:revision>34</cp:revision>
  <dcterms:created xsi:type="dcterms:W3CDTF">2019-05-22T02:21:00Z</dcterms:created>
  <dcterms:modified xsi:type="dcterms:W3CDTF">2025-06-12T01:14:50Z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F8F517552ECC4BC1A3A2515DAD5C9BAA_11</vt:lpwstr>
  </property>
  <property fmtid="{D5CDD505-2E9C-101B-9397-08002B2CF9AE}" pid="3" name="KSOProductBuildVer">
    <vt:lpwstr>1049-12.2.0.18911</vt:lpwstr>
  </property>
</Properties>
</file>