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59" r:id="rId5"/>
    <p:sldId id="268" r:id="rId6"/>
    <p:sldId id="267" r:id="rId7"/>
    <p:sldId id="272" r:id="rId8"/>
    <p:sldId id="271" r:id="rId9"/>
    <p:sldId id="273" r:id="rId10"/>
    <p:sldId id="274" r:id="rId11"/>
    <p:sldId id="270" r:id="rId12"/>
    <p:sldId id="264" r:id="rId13"/>
    <p:sldId id="276" r:id="rId14"/>
    <p:sldId id="27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74DD47F9-EF7D-43BB-8B48-C70486EEB3A0}">
          <p14:sldIdLst>
            <p14:sldId id="256"/>
            <p14:sldId id="262"/>
            <p14:sldId id="257"/>
            <p14:sldId id="259"/>
            <p14:sldId id="268"/>
            <p14:sldId id="267"/>
            <p14:sldId id="272"/>
            <p14:sldId id="271"/>
            <p14:sldId id="273"/>
            <p14:sldId id="274"/>
            <p14:sldId id="270"/>
            <p14:sldId id="264"/>
            <p14:sldId id="276"/>
            <p14:sldId id="27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590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8E468-6A1D-4446-8508-1252D60527CE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C8559-8104-46E6-BB45-F5D9219329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26396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8E468-6A1D-4446-8508-1252D60527CE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C8559-8104-46E6-BB45-F5D9219329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94772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8E468-6A1D-4446-8508-1252D60527CE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C8559-8104-46E6-BB45-F5D9219329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9308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8E468-6A1D-4446-8508-1252D60527CE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C8559-8104-46E6-BB45-F5D9219329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7499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8E468-6A1D-4446-8508-1252D60527CE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C8559-8104-46E6-BB45-F5D9219329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092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8E468-6A1D-4446-8508-1252D60527CE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C8559-8104-46E6-BB45-F5D9219329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9617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8E468-6A1D-4446-8508-1252D60527CE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C8559-8104-46E6-BB45-F5D9219329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2098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8E468-6A1D-4446-8508-1252D60527CE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C8559-8104-46E6-BB45-F5D9219329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8695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8E468-6A1D-4446-8508-1252D60527CE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C8559-8104-46E6-BB45-F5D9219329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8122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8E468-6A1D-4446-8508-1252D60527CE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C8559-8104-46E6-BB45-F5D9219329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80673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8E468-6A1D-4446-8508-1252D60527CE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C8559-8104-46E6-BB45-F5D9219329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7693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58E468-6A1D-4446-8508-1252D60527CE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C8559-8104-46E6-BB45-F5D9219329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9882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Dmitriy\Desktop\&#1052;&#1054;\&#1050;&#1086;&#1087;&#1080;&#1103;%20&#1047;&#1080;&#1084;&#1091;&#1102;&#1097;&#1080;&#1077;%20&#1087;&#1090;&#1080;&#1094;&#1099;%20(&#1075;&#1086;&#1083;&#1086;&#1089;&#1072;)\&#1044;&#1103;&#1090;&#1077;&#1083;%201.mp3" TargetMode="Externa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34.png"/><Relationship Id="rId18" Type="http://schemas.openxmlformats.org/officeDocument/2006/relationships/image" Target="../media/image20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0.png"/><Relationship Id="rId12" Type="http://schemas.openxmlformats.org/officeDocument/2006/relationships/image" Target="../media/image33.jpeg"/><Relationship Id="rId17" Type="http://schemas.openxmlformats.org/officeDocument/2006/relationships/image" Target="../media/image37.gif"/><Relationship Id="rId2" Type="http://schemas.openxmlformats.org/officeDocument/2006/relationships/audio" Target="../media/media6.mp3"/><Relationship Id="rId16" Type="http://schemas.openxmlformats.org/officeDocument/2006/relationships/image" Target="../media/image36.png"/><Relationship Id="rId1" Type="http://schemas.microsoft.com/office/2007/relationships/media" Target="../media/media6.mp3"/><Relationship Id="rId6" Type="http://schemas.openxmlformats.org/officeDocument/2006/relationships/image" Target="../media/image29.png"/><Relationship Id="rId11" Type="http://schemas.microsoft.com/office/2007/relationships/hdphoto" Target="../media/hdphoto1.wdp"/><Relationship Id="rId5" Type="http://schemas.openxmlformats.org/officeDocument/2006/relationships/image" Target="../media/image28.jpeg"/><Relationship Id="rId15" Type="http://schemas.openxmlformats.org/officeDocument/2006/relationships/image" Target="../media/image35.png"/><Relationship Id="rId10" Type="http://schemas.openxmlformats.org/officeDocument/2006/relationships/image" Target="../media/image32.png"/><Relationship Id="rId4" Type="http://schemas.openxmlformats.org/officeDocument/2006/relationships/image" Target="../media/image27.png"/><Relationship Id="rId9" Type="http://schemas.openxmlformats.org/officeDocument/2006/relationships/image" Target="../media/image31.jpeg"/><Relationship Id="rId14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microsoft.com/office/2007/relationships/hdphoto" Target="../media/hdphoto3.wdp"/><Relationship Id="rId3" Type="http://schemas.microsoft.com/office/2007/relationships/hdphoto" Target="../media/hdphoto9.wdp"/><Relationship Id="rId7" Type="http://schemas.microsoft.com/office/2007/relationships/hdphoto" Target="../media/hdphoto4.wdp"/><Relationship Id="rId12" Type="http://schemas.openxmlformats.org/officeDocument/2006/relationships/image" Target="../media/image43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11" Type="http://schemas.microsoft.com/office/2007/relationships/hdphoto" Target="../media/hdphoto12.wdp"/><Relationship Id="rId5" Type="http://schemas.microsoft.com/office/2007/relationships/hdphoto" Target="../media/hdphoto10.wdp"/><Relationship Id="rId15" Type="http://schemas.microsoft.com/office/2007/relationships/hdphoto" Target="../media/hdphoto13.wdp"/><Relationship Id="rId10" Type="http://schemas.openxmlformats.org/officeDocument/2006/relationships/image" Target="../media/image42.png"/><Relationship Id="rId4" Type="http://schemas.openxmlformats.org/officeDocument/2006/relationships/image" Target="../media/image39.png"/><Relationship Id="rId9" Type="http://schemas.microsoft.com/office/2007/relationships/hdphoto" Target="../media/hdphoto11.wdp"/><Relationship Id="rId14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obzvonok.net/" TargetMode="Externa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freegrafica.ru/photoshop/kalendar/26058-zima.html" TargetMode="External"/><Relationship Id="rId4" Type="http://schemas.openxmlformats.org/officeDocument/2006/relationships/hyperlink" Target="http://images.yandex.ru/yandsearch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8.png"/><Relationship Id="rId18" Type="http://schemas.microsoft.com/office/2007/relationships/hdphoto" Target="../media/hdphoto8.wdp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12" Type="http://schemas.microsoft.com/office/2007/relationships/hdphoto" Target="../media/hdphoto5.wdp"/><Relationship Id="rId17" Type="http://schemas.openxmlformats.org/officeDocument/2006/relationships/image" Target="../media/image10.png"/><Relationship Id="rId2" Type="http://schemas.openxmlformats.org/officeDocument/2006/relationships/image" Target="../media/image2.png"/><Relationship Id="rId16" Type="http://schemas.microsoft.com/office/2007/relationships/hdphoto" Target="../media/hdphoto7.wdp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7.png"/><Relationship Id="rId5" Type="http://schemas.openxmlformats.org/officeDocument/2006/relationships/image" Target="../media/image4.png"/><Relationship Id="rId15" Type="http://schemas.openxmlformats.org/officeDocument/2006/relationships/image" Target="../media/image9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6.png"/><Relationship Id="rId14" Type="http://schemas.microsoft.com/office/2007/relationships/hdphoto" Target="../media/hdphoto6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2.pn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Dmitriy\Desktop\&#1052;&#1054;\&#1050;&#1086;&#1087;&#1080;&#1103;%20&#1047;&#1080;&#1084;&#1091;&#1102;&#1097;&#1080;&#1077;%20&#1087;&#1090;&#1080;&#1094;&#1099;%20(&#1075;&#1086;&#1083;&#1086;&#1089;&#1072;)\&#1089;&#1086;&#1088;&#1086;&#1082;&#1072;.wav" TargetMode="Externa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audio" Target="../media/media4.wav"/><Relationship Id="rId7" Type="http://schemas.openxmlformats.org/officeDocument/2006/relationships/image" Target="../media/image18.png"/><Relationship Id="rId2" Type="http://schemas.microsoft.com/office/2007/relationships/media" Target="../media/media4.wav"/><Relationship Id="rId1" Type="http://schemas.openxmlformats.org/officeDocument/2006/relationships/audio" Target="../media/audio1.wav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20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Dmitriy\Desktop\&#1052;&#1054;\&#1050;&#1086;&#1087;&#1080;&#1103;%20&#1047;&#1080;&#1084;&#1091;&#1102;&#1097;&#1080;&#1077;%20&#1087;&#1090;&#1080;&#1094;&#1099;%20(&#1075;&#1086;&#1083;&#1086;&#1089;&#1072;)\&#1074;&#1086;&#1088;&#1086;&#1073;&#1100;&#1080;.%201mp3%20(2).mp3" TargetMode="Externa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Dmitriy\Desktop\357869626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100" y="23351"/>
            <a:ext cx="9144000" cy="6811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975320" y="2073008"/>
            <a:ext cx="7193379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Презентация к </a:t>
            </a:r>
          </a:p>
          <a:p>
            <a:pPr algn="ctr"/>
            <a:r>
              <a:rPr lang="ru-RU" sz="36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r>
              <a:rPr lang="ru-RU" sz="3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рганизованно - образовательной </a:t>
            </a:r>
          </a:p>
          <a:p>
            <a:pPr algn="ctr"/>
            <a:r>
              <a:rPr lang="ru-RU" sz="3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деятельности </a:t>
            </a:r>
          </a:p>
          <a:p>
            <a:pPr algn="ctr"/>
            <a:r>
              <a:rPr lang="ru-RU" sz="3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Тема «ЗИМУЮЩИЕ ПТИЦЫ»</a:t>
            </a:r>
            <a:endParaRPr lang="ru-RU" sz="3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18453" y="231031"/>
            <a:ext cx="5437386" cy="13542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31550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МАДОУ «ДС № 4 «МОРОЗКО»</a:t>
            </a:r>
          </a:p>
          <a:p>
            <a:pPr algn="ctr"/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79634" y="2967335"/>
            <a:ext cx="275666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80112" y="5733256"/>
            <a:ext cx="279589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ru-RU" sz="2400" b="1" dirty="0" smtClean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Учитель-логопед</a:t>
            </a:r>
          </a:p>
          <a:p>
            <a:pPr algn="r"/>
            <a:r>
              <a:rPr lang="ru-RU" sz="2400" b="1" dirty="0" err="1" smtClean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Возывода</a:t>
            </a:r>
            <a:r>
              <a:rPr lang="ru-RU" sz="2400" b="1" dirty="0" smtClean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С.П</a:t>
            </a:r>
            <a:r>
              <a:rPr lang="ru-RU" sz="2400" b="1" dirty="0" smtClean="0">
                <a:ln w="31550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  <a:endParaRPr lang="ru-RU" sz="2400" b="1" cap="none" spc="0" dirty="0">
              <a:ln w="31550" cmpd="sng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0742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Documents and Settings\User\Рабочий стол\МО\птицы\djatel.jpg"/>
          <p:cNvPicPr>
            <a:picLocks noChangeAspect="1" noChangeArrowheads="1"/>
          </p:cNvPicPr>
          <p:nvPr/>
        </p:nvPicPr>
        <p:blipFill>
          <a:blip r:embed="rId3" cstate="print"/>
          <a:srcRect t="132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Дятел 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884368" y="587727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60"/>
          <p:cNvSpPr>
            <a:spLocks noChangeArrowheads="1"/>
          </p:cNvSpPr>
          <p:nvPr/>
        </p:nvSpPr>
        <p:spPr bwMode="auto">
          <a:xfrm>
            <a:off x="160206" y="80720"/>
            <a:ext cx="8856662" cy="620713"/>
          </a:xfrm>
          <a:prstGeom prst="triangle">
            <a:avLst>
              <a:gd name="adj" fmla="val 50000"/>
            </a:avLst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chemeClr val="tx2"/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52871" y="836712"/>
            <a:ext cx="0" cy="58326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2843808" y="701433"/>
            <a:ext cx="0" cy="61565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084168" y="836712"/>
            <a:ext cx="0" cy="61926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9016868" y="836712"/>
            <a:ext cx="0" cy="60212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60206" y="6669360"/>
            <a:ext cx="898379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52871" y="2358597"/>
            <a:ext cx="885666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160206" y="4653136"/>
            <a:ext cx="8856662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45"/>
          <p:cNvPicPr>
            <a:picLocks noChangeAspect="1" noChangeArrowheads="1"/>
          </p:cNvPicPr>
          <p:nvPr/>
        </p:nvPicPr>
        <p:blipFill>
          <a:blip r:embed="rId4" cstate="print">
            <a:lum bright="-90000" contrast="100000"/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9251" y="5110163"/>
            <a:ext cx="2592387" cy="1404937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5" descr="C:\Users\Dmitriy\Desktop\МО\i.jpg"/>
          <p:cNvPicPr>
            <a:picLocks noChangeAspect="1" noChangeArrowheads="1"/>
          </p:cNvPicPr>
          <p:nvPr/>
        </p:nvPicPr>
        <p:blipFill rotWithShape="1"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70" b="25806"/>
          <a:stretch/>
        </p:blipFill>
        <p:spPr bwMode="auto">
          <a:xfrm>
            <a:off x="6311702" y="2809319"/>
            <a:ext cx="2706922" cy="1567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69"/>
          <p:cNvPicPr>
            <a:picLocks noChangeAspect="1" noChangeArrowheads="1"/>
          </p:cNvPicPr>
          <p:nvPr/>
        </p:nvPicPr>
        <p:blipFill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4643438"/>
            <a:ext cx="1190625" cy="18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 rotWithShape="1">
          <a:blip r:embed="rId7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72167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543" t="16627" r="23488" b="26123"/>
          <a:stretch/>
        </p:blipFill>
        <p:spPr bwMode="auto">
          <a:xfrm>
            <a:off x="254322" y="815425"/>
            <a:ext cx="2556967" cy="1664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5599" y="693898"/>
            <a:ext cx="1586964" cy="1654426"/>
          </a:xfrm>
          <a:prstGeom prst="rect">
            <a:avLst/>
          </a:prstGeom>
        </p:spPr>
      </p:pic>
      <p:pic>
        <p:nvPicPr>
          <p:cNvPr id="24" name="Picture 5"/>
          <p:cNvPicPr>
            <a:picLocks noChangeAspect="1" noChangeArrowheads="1"/>
          </p:cNvPicPr>
          <p:nvPr/>
        </p:nvPicPr>
        <p:blipFill rotWithShape="1">
          <a:blip r:embed="rId10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59" t="8663" b="25937"/>
          <a:stretch/>
        </p:blipFill>
        <p:spPr bwMode="auto">
          <a:xfrm>
            <a:off x="6430845" y="836711"/>
            <a:ext cx="2388053" cy="1532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4978" y="2518443"/>
            <a:ext cx="1948206" cy="1948206"/>
          </a:xfrm>
          <a:prstGeom prst="rect">
            <a:avLst/>
          </a:prstGeom>
        </p:spPr>
      </p:pic>
      <p:pic>
        <p:nvPicPr>
          <p:cNvPr id="26" name="Picture 3" descr="C:\Users\Dmitriy\Desktop\МО\Сорока-28405.jpg"/>
          <p:cNvPicPr>
            <a:picLocks noChangeAspect="1" noChangeArrowheads="1"/>
          </p:cNvPicPr>
          <p:nvPr/>
        </p:nvPicPr>
        <p:blipFill rotWithShape="1">
          <a:blip r:embed="rId13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056" b="81503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9441"/>
          <a:stretch/>
        </p:blipFill>
        <p:spPr bwMode="auto">
          <a:xfrm>
            <a:off x="0" y="2353565"/>
            <a:ext cx="2918137" cy="2065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2" descr="image10"/>
          <p:cNvPicPr>
            <a:picLocks noChangeAspect="1" noChangeArrowheads="1"/>
          </p:cNvPicPr>
          <p:nvPr/>
        </p:nvPicPr>
        <p:blipFill>
          <a:blip r:embed="rId1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674" y="4894263"/>
            <a:ext cx="1728788" cy="137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6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9536" y="4803668"/>
            <a:ext cx="2817332" cy="1717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62" descr="image10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449" y="4894263"/>
            <a:ext cx="1728788" cy="137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6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4715042"/>
            <a:ext cx="1190625" cy="18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5"/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59" t="8663" b="25937"/>
          <a:stretch/>
        </p:blipFill>
        <p:spPr bwMode="auto">
          <a:xfrm>
            <a:off x="6450968" y="815359"/>
            <a:ext cx="2388053" cy="1532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4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72167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543" t="16627" r="23488" b="26123"/>
          <a:stretch/>
        </p:blipFill>
        <p:spPr bwMode="auto">
          <a:xfrm>
            <a:off x="218688" y="749620"/>
            <a:ext cx="2556967" cy="1664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7720" y="715250"/>
            <a:ext cx="1586964" cy="1654426"/>
          </a:xfrm>
          <a:prstGeom prst="rect">
            <a:avLst/>
          </a:prstGeom>
        </p:spPr>
      </p:pic>
      <p:pic>
        <p:nvPicPr>
          <p:cNvPr id="36" name="Picture 3" descr="C:\Users\Dmitriy\Desktop\МО\Сорока-28405.jp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056" b="81503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9441"/>
          <a:stretch/>
        </p:blipFill>
        <p:spPr bwMode="auto">
          <a:xfrm>
            <a:off x="0" y="2348324"/>
            <a:ext cx="2918137" cy="2065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5" descr="C:\Users\Dmitriy\Desktop\МО\i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70" b="25806"/>
          <a:stretch/>
        </p:blipFill>
        <p:spPr bwMode="auto">
          <a:xfrm>
            <a:off x="6409966" y="2861320"/>
            <a:ext cx="2706922" cy="1567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1724" y="2618842"/>
            <a:ext cx="1948206" cy="1948206"/>
          </a:xfrm>
          <a:prstGeom prst="rect">
            <a:avLst/>
          </a:prstGeom>
        </p:spPr>
      </p:pic>
      <p:sp>
        <p:nvSpPr>
          <p:cNvPr id="39" name="Rectangle 66"/>
          <p:cNvSpPr>
            <a:spLocks noChangeArrowheads="1"/>
          </p:cNvSpPr>
          <p:nvPr/>
        </p:nvSpPr>
        <p:spPr bwMode="auto">
          <a:xfrm>
            <a:off x="3198425" y="2492896"/>
            <a:ext cx="2520950" cy="2088231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3491880" y="2348880"/>
            <a:ext cx="19442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http://www.musical-sad.ru/_fr/1/4719279.gif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832" y="2652489"/>
            <a:ext cx="1806845" cy="1280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Zvuk-Barabannaya-drob_(muzofon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4957763" y="3766972"/>
            <a:ext cx="609600" cy="609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36641" y="3887106"/>
            <a:ext cx="1326645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МОЛОДЕЦ!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6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73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39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59" y="0"/>
            <a:ext cx="9144000" cy="6858000"/>
          </a:xfrm>
          <a:prstGeom prst="rect">
            <a:avLst/>
          </a:prstGeom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59" t="8663" b="25937"/>
          <a:stretch/>
        </p:blipFill>
        <p:spPr bwMode="auto">
          <a:xfrm>
            <a:off x="8313953" y="1412776"/>
            <a:ext cx="830047" cy="532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C:\Users\Dmitriy\Desktop\МО\Сорока-28405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056" b="81503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9441"/>
          <a:stretch/>
        </p:blipFill>
        <p:spPr bwMode="auto">
          <a:xfrm>
            <a:off x="611560" y="1916832"/>
            <a:ext cx="2463713" cy="156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524" b="89881" l="4000" r="97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988840"/>
            <a:ext cx="2893179" cy="216024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10" cstate="print">
            <a:lum bright="-20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72167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543" t="16627" r="23488" b="26123"/>
          <a:stretch/>
        </p:blipFill>
        <p:spPr bwMode="auto">
          <a:xfrm>
            <a:off x="0" y="3861048"/>
            <a:ext cx="1224136" cy="796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C:\Users\Dmitriy\Desktop\МО\i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9273" b="68092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170" b="25806"/>
          <a:stretch/>
        </p:blipFill>
        <p:spPr bwMode="auto">
          <a:xfrm>
            <a:off x="4860032" y="4365104"/>
            <a:ext cx="1243704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Сова, филин. Фото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7509" b="87031" l="0" r="90291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325689" y="1412776"/>
            <a:ext cx="12858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38008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 -0.05 C -0.03472 -0.06227 -0.02257 -0.04838 -0.03472 -0.05764 C -0.0375 -0.05972 -0.03958 -0.0632 -0.04236 -0.06528 C -0.05295 -0.07361 -0.06493 -0.07755 -0.07691 -0.08079 C -0.10746 -0.07871 -0.13507 -0.07269 -0.16545 -0.0706 C -0.17413 -0.06667 -0.18437 -0.06597 -0.19236 -0.06019 C -0.19739 -0.05648 -0.21805 -0.04028 -0.22309 -0.03472 C -0.2302 -0.02709 -0.23663 -0.01829 -0.24427 -0.01158 C -0.24982 -0.00047 -0.25868 0.00254 -0.26545 0.01157 C -0.27013 0.01782 -0.27361 0.02662 -0.27899 0.03194 C -0.28958 0.04259 -0.29652 0.04791 -0.3059 0.06018 C -0.31944 0.07801 -0.31423 0.06319 -0.32309 0.07824 C -0.33437 0.09745 -0.34774 0.11805 -0.3559 0.13981 C -0.36093 0.15301 -0.36718 0.16528 -0.375 0.17569 C -0.3802 0.19629 -0.37135 0.16504 -0.38663 0.19606 C -0.39357 0.21041 -0.40069 0.21967 -0.40972 0.23194 C -0.41458 0.23865 -0.41614 0.24444 -0.42309 0.24745 C -0.43211 0.26574 -0.45573 0.27014 -0.47118 0.27315 C -0.48715 0.28009 -0.50156 0.28727 -0.50972 0.30903 " pathEditMode="relative" rAng="0" ptsTypes="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00" y="16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11111E-6 C -0.05191 -0.00162 -0.07847 -0.00046 -0.12135 -0.00787 C -0.12951 -0.01111 -0.13438 -0.01158 -0.14028 -0.01829 C -0.1441 -0.02222 -0.1507 -0.03148 -0.1507 -0.03125 C -0.1559 -0.04884 -0.14879 -0.03148 -0.1592 -0.0419 C -0.16111 -0.04375 -0.16181 -0.04745 -0.16337 -0.04977 C -0.16701 -0.05556 -0.16875 -0.05602 -0.17379 -0.06042 C -0.17934 -0.07083 -0.18629 -0.0794 -0.19271 -0.08912 C -0.19427 -0.09144 -0.19514 -0.09491 -0.19688 -0.09699 C -0.20399 -0.10602 -0.20174 -0.09792 -0.20747 -0.10741 C -0.21476 -0.11968 -0.21649 -0.12801 -0.22622 -0.13611 C -0.22865 -0.14514 -0.23142 -0.15046 -0.23681 -0.15718 C -0.23802 -0.16227 -0.24045 -0.16736 -0.24097 -0.17269 C -0.24167 -0.18241 -0.24132 -0.19213 -0.24306 -0.20162 C -0.24445 -0.20995 -0.24549 -0.20926 -0.24913 -0.20926 " pathEditMode="relative" rAng="0" ptsTypes="ffffffffffffff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-10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448 0.04097 L 0.22552 -0.2923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-16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61 -0.07708 C -0.01927 -0.09444 -0.01493 -0.11087 -0.00746 -0.12615 C -0.00399 -0.14097 0.00174 -0.16643 0.01163 -0.175 C 0.01528 -0.18703 0.02101 -0.19351 0.02778 -0.20254 C 0.03021 -0.20578 0.03507 -0.21226 0.03507 -0.21203 C 0.03785 -0.22314 0.04063 -0.21712 0.04688 -0.22407 C 0.05087 -0.22847 0.05226 -0.23263 0.05712 -0.23587 C 0.05885 -0.23703 0.06111 -0.2368 0.06302 -0.23773 C 0.06563 -0.23888 0.06806 -0.24027 0.07049 -0.24166 C 0.07257 -0.24282 0.07431 -0.24467 0.07639 -0.2456 C 0.08316 -0.24861 0.09132 -0.25115 0.09844 -0.25347 C 0.10625 -0.25995 0.11563 -0.26412 0.12483 -0.26736 C 0.13021 -0.2743 0.13542 -0.27615 0.14254 -0.27893 C 0.14931 -0.28495 0.15816 -0.28611 0.16597 -0.28888 C 0.17135 -0.29351 0.17639 -0.29351 0.18212 -0.29675 C 0.1842 -0.29791 0.18594 -0.29953 0.18802 -0.30069 C 0.19288 -0.30347 0.19792 -0.30578 0.20278 -0.30833 C 0.20694 -0.31041 0.21597 -0.31226 0.21597 -0.31203 C 0.23733 -0.33125 0.26146 -0.33425 0.28646 -0.33773 C 0.29601 -0.33912 0.31458 -0.34166 0.31458 -0.34143 C 0.34479 -0.34027 0.39184 -0.34143 0.41754 -0.31435 C 0.42031 -0.30254 0.41649 -0.31342 0.42483 -0.30439 C 0.43073 -0.29791 0.42535 -0.29467 0.43368 -0.29074 C 0.4401 -0.27685 0.4441 -0.2655 0.44688 -0.24953 C 0.44549 -0.20833 0.44549 -0.22337 0.44549 -0.20439 " pathEditMode="relative" rAng="0" ptsTypes="ffffffffffffffffffffffffA">
                                      <p:cBhvr>
                                        <p:cTn id="18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524" y="-13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48148E-6 C -0.00052 -0.00209 -0.00052 -0.00463 -0.00156 -0.00602 C -0.00399 -0.00926 -0.00833 -0.00857 -0.0118 -0.00996 C -0.01632 -0.01158 -0.02066 -0.01389 -0.025 -0.01574 C -0.03038 -0.02107 -0.03524 -0.02547 -0.04132 -0.0294 C -0.04583 -0.03565 -0.05052 -0.03843 -0.0559 -0.04329 C -0.05972 -0.0507 -0.0658 -0.05394 -0.07222 -0.05695 C -0.07951 -0.06667 -0.07344 -0.06065 -0.08542 -0.06482 C -0.08837 -0.06574 -0.09132 -0.06737 -0.09427 -0.06875 C -0.09566 -0.06945 -0.09861 -0.07061 -0.09861 -0.07061 C -0.11406 -0.08449 -0.14392 -0.0882 -0.1618 -0.09028 C -0.175 -0.08936 -0.18993 -0.09491 -0.20156 -0.08635 C -0.21597 -0.0757 -0.19531 -0.08426 -0.2118 -0.07848 C -0.21337 -0.07662 -0.21458 -0.07431 -0.21632 -0.07269 C -0.21805 -0.07107 -0.22066 -0.07084 -0.22222 -0.06875 C -0.22326 -0.06737 -0.22274 -0.06459 -0.22361 -0.06274 C -0.22639 -0.05695 -0.23177 -0.05 -0.23542 -0.04514 C -0.23767 -0.03912 -0.24062 -0.03357 -0.24271 -0.02755 C -0.24965 -0.00672 -0.24201 -0.02315 -0.24861 -0.00996 C -0.25 -0.00209 -0.25104 0.00301 -0.25451 0.00972 C -0.25555 0.01967 -0.25746 0.02916 -0.25746 0.03912 " pathEditMode="relative" ptsTypes="ffffffffffffffffffffA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Dmitriy\Desktop\357869626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935" y="0"/>
            <a:ext cx="9144000" cy="6811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4808" y="4365104"/>
            <a:ext cx="1601133" cy="164018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095933"/>
            <a:ext cx="936104" cy="95893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3854844"/>
            <a:ext cx="990166" cy="1014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555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Users\Dmitriy\Desktop\357869626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11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4525963"/>
          </a:xfrm>
        </p:spPr>
        <p:txBody>
          <a:bodyPr/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0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Используемый материал</a:t>
            </a:r>
          </a:p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None/>
            </a:pPr>
            <a:endParaRPr lang="ru-RU" sz="20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1.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  <a:hlinkClick r:id="rId3"/>
              </a:rPr>
              <a:t>http://www.mobzvonok.net</a:t>
            </a:r>
            <a:endParaRPr lang="ru-RU" sz="20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2.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  <a:hlinkClick r:id="rId4"/>
              </a:rPr>
              <a:t>http://images.yandex.ru/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  <a:hlinkClick r:id="rId4"/>
              </a:rPr>
              <a:t>yandsearch</a:t>
            </a:r>
            <a:endParaRPr lang="ru-RU" sz="20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3.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  <a:hlinkClick r:id="rId5"/>
              </a:rPr>
              <a:t>http://www.freegrafica.ru/photoshop/kalendar/26058-zima.html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0" lvl="0" indent="0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ru-RU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4.Конспекты </a:t>
            </a:r>
            <a:r>
              <a:rPr lang="ru-RU" sz="20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логоритмических</a:t>
            </a:r>
            <a:r>
              <a:rPr lang="ru-RU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занятий с детьми 3-4 и 5-6 лет </a:t>
            </a:r>
            <a:r>
              <a:rPr lang="ru-RU" sz="20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Картушина</a:t>
            </a:r>
            <a:r>
              <a:rPr lang="ru-RU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М.Ю. Изд-во Сфера, 2008</a:t>
            </a:r>
          </a:p>
          <a:p>
            <a:pPr marL="0" lvl="0" indent="0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5</a:t>
            </a:r>
            <a:r>
              <a:rPr lang="ru-RU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Алябьева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Е.А. Итоговые дни по лексическим темам. Сфера , 2010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8026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343" y="-315416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Вертикальный свиток 5"/>
          <p:cNvSpPr/>
          <p:nvPr/>
        </p:nvSpPr>
        <p:spPr>
          <a:xfrm>
            <a:off x="6588224" y="0"/>
            <a:ext cx="2160240" cy="1988840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Чернокрылый,</a:t>
            </a:r>
            <a:br>
              <a:rPr lang="ru-RU" sz="1200" b="1" dirty="0" smtClean="0"/>
            </a:br>
            <a:r>
              <a:rPr lang="ru-RU" sz="1200" b="1" dirty="0" smtClean="0"/>
              <a:t>Красногрудый</a:t>
            </a:r>
            <a:br>
              <a:rPr lang="ru-RU" sz="1200" b="1" dirty="0" smtClean="0"/>
            </a:br>
            <a:r>
              <a:rPr lang="ru-RU" sz="1200" b="1" dirty="0" smtClean="0"/>
              <a:t>И зимой найдет приют:</a:t>
            </a:r>
            <a:br>
              <a:rPr lang="ru-RU" sz="1200" b="1" dirty="0" smtClean="0"/>
            </a:br>
            <a:r>
              <a:rPr lang="ru-RU" sz="1200" b="1" dirty="0" smtClean="0"/>
              <a:t>Не боится он простуды</a:t>
            </a:r>
            <a:br>
              <a:rPr lang="ru-RU" sz="1200" b="1" dirty="0" smtClean="0"/>
            </a:br>
            <a:r>
              <a:rPr lang="ru-RU" sz="1200" b="1" dirty="0" smtClean="0"/>
              <a:t>- С первым снегом</a:t>
            </a:r>
            <a:br>
              <a:rPr lang="ru-RU" sz="1200" b="1" dirty="0" smtClean="0"/>
            </a:br>
            <a:r>
              <a:rPr lang="ru-RU" sz="1200" b="1" dirty="0" smtClean="0"/>
              <a:t>Тут как тут!</a:t>
            </a:r>
            <a:endParaRPr lang="ru-RU" sz="1200" b="1" dirty="0"/>
          </a:p>
        </p:txBody>
      </p:sp>
      <p:pic>
        <p:nvPicPr>
          <p:cNvPr id="16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59" t="8663" b="25937"/>
          <a:stretch/>
        </p:blipFill>
        <p:spPr bwMode="auto">
          <a:xfrm>
            <a:off x="9396536" y="4365104"/>
            <a:ext cx="1121741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Вертикальный свиток 18"/>
          <p:cNvSpPr/>
          <p:nvPr/>
        </p:nvSpPr>
        <p:spPr>
          <a:xfrm>
            <a:off x="6660232" y="116632"/>
            <a:ext cx="2160240" cy="1988840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Спинкою зеленовата,</a:t>
            </a:r>
            <a:br>
              <a:rPr lang="ru-RU" sz="1200" b="1" dirty="0" smtClean="0">
                <a:solidFill>
                  <a:schemeClr val="bg1"/>
                </a:solidFill>
              </a:rPr>
            </a:br>
            <a:r>
              <a:rPr lang="ru-RU" sz="1200" b="1" dirty="0" smtClean="0">
                <a:solidFill>
                  <a:schemeClr val="bg1"/>
                </a:solidFill>
              </a:rPr>
              <a:t>Животиком желтовата,</a:t>
            </a:r>
            <a:br>
              <a:rPr lang="ru-RU" sz="1200" b="1" dirty="0" smtClean="0">
                <a:solidFill>
                  <a:schemeClr val="bg1"/>
                </a:solidFill>
              </a:rPr>
            </a:br>
            <a:r>
              <a:rPr lang="ru-RU" sz="1200" b="1" dirty="0" smtClean="0">
                <a:solidFill>
                  <a:schemeClr val="bg1"/>
                </a:solidFill>
              </a:rPr>
              <a:t>Чёрненькая  шапочка</a:t>
            </a:r>
            <a:br>
              <a:rPr lang="ru-RU" sz="1200" b="1" dirty="0" smtClean="0">
                <a:solidFill>
                  <a:schemeClr val="bg1"/>
                </a:solidFill>
              </a:rPr>
            </a:br>
            <a:r>
              <a:rPr lang="ru-RU" sz="1200" b="1" dirty="0" smtClean="0">
                <a:solidFill>
                  <a:schemeClr val="bg1"/>
                </a:solidFill>
              </a:rPr>
              <a:t>И полоска шарфика.</a:t>
            </a:r>
            <a:r>
              <a:rPr lang="ru-RU" sz="1200" b="1" dirty="0" smtClean="0"/>
              <a:t/>
            </a:r>
            <a:br>
              <a:rPr lang="ru-RU" sz="1200" b="1" dirty="0" smtClean="0"/>
            </a:br>
            <a:endParaRPr lang="ru-RU" sz="1200" b="1" dirty="0"/>
          </a:p>
        </p:txBody>
      </p:sp>
      <p:pic>
        <p:nvPicPr>
          <p:cNvPr id="20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72167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543" t="16627" r="23488" b="26123"/>
          <a:stretch/>
        </p:blipFill>
        <p:spPr bwMode="auto">
          <a:xfrm>
            <a:off x="-1240003" y="2780928"/>
            <a:ext cx="1240003" cy="807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Вертикальный свиток 20"/>
          <p:cNvSpPr/>
          <p:nvPr/>
        </p:nvSpPr>
        <p:spPr>
          <a:xfrm>
            <a:off x="6812632" y="269032"/>
            <a:ext cx="2160240" cy="1988840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Чик-чирик!</a:t>
            </a:r>
            <a:br>
              <a:rPr lang="ru-RU" sz="1200" b="1" dirty="0" smtClean="0"/>
            </a:br>
            <a:r>
              <a:rPr lang="ru-RU" sz="1200" b="1" dirty="0" smtClean="0"/>
              <a:t>К зёрнышкам прыг!</a:t>
            </a:r>
            <a:br>
              <a:rPr lang="ru-RU" sz="1200" b="1" dirty="0" smtClean="0"/>
            </a:br>
            <a:r>
              <a:rPr lang="ru-RU" sz="1200" b="1" dirty="0" smtClean="0"/>
              <a:t>Клюй, не робей!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Кто это?</a:t>
            </a:r>
            <a:endParaRPr lang="ru-RU" sz="1200" b="1" dirty="0">
              <a:solidFill>
                <a:schemeClr val="bg1"/>
              </a:solidFill>
            </a:endParaRPr>
          </a:p>
        </p:txBody>
      </p:sp>
      <p:pic>
        <p:nvPicPr>
          <p:cNvPr id="22" name="Picture 5" descr="C:\Users\Dmitriy\Desktop\МО\i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8667" b="84000" l="8759" r="963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170" b="25806"/>
          <a:stretch/>
        </p:blipFill>
        <p:spPr bwMode="auto">
          <a:xfrm>
            <a:off x="9396537" y="1486982"/>
            <a:ext cx="917116" cy="530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Вертикальный свиток 22"/>
          <p:cNvSpPr/>
          <p:nvPr/>
        </p:nvSpPr>
        <p:spPr>
          <a:xfrm>
            <a:off x="7236296" y="515647"/>
            <a:ext cx="2160240" cy="1988840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Непоседа пёстрая,</a:t>
            </a:r>
            <a:br>
              <a:rPr lang="ru-RU" sz="1200" b="1" dirty="0" smtClean="0"/>
            </a:br>
            <a:r>
              <a:rPr lang="ru-RU" sz="1200" b="1" dirty="0" smtClean="0"/>
              <a:t>Птица длиннохвостая,</a:t>
            </a:r>
            <a:br>
              <a:rPr lang="ru-RU" sz="1200" b="1" dirty="0" smtClean="0"/>
            </a:br>
            <a:r>
              <a:rPr lang="ru-RU" sz="1200" b="1" dirty="0" smtClean="0"/>
              <a:t>Птица говорливая,</a:t>
            </a:r>
            <a:br>
              <a:rPr lang="ru-RU" sz="1200" b="1" dirty="0" smtClean="0"/>
            </a:br>
            <a:r>
              <a:rPr lang="ru-RU" sz="1200" b="1" dirty="0" smtClean="0"/>
              <a:t>Самая болтливая.</a:t>
            </a:r>
            <a:br>
              <a:rPr lang="ru-RU" sz="1200" b="1" dirty="0" smtClean="0"/>
            </a:br>
            <a:r>
              <a:rPr lang="ru-RU" sz="1200" b="1" dirty="0" smtClean="0"/>
              <a:t>Вещунья белобока,</a:t>
            </a:r>
            <a:br>
              <a:rPr lang="ru-RU" sz="1200" b="1" dirty="0" smtClean="0"/>
            </a:br>
            <a:r>
              <a:rPr lang="ru-RU" sz="1200" b="1" dirty="0" smtClean="0"/>
              <a:t>А зовут её ...</a:t>
            </a:r>
            <a:endParaRPr lang="ru-RU" sz="1200" b="1" dirty="0">
              <a:solidFill>
                <a:schemeClr val="bg1"/>
              </a:solidFill>
            </a:endParaRPr>
          </a:p>
        </p:txBody>
      </p:sp>
      <p:pic>
        <p:nvPicPr>
          <p:cNvPr id="25" name="Picture 3" descr="C:\Users\Dmitriy\Desktop\МО\Сорока-28405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056" b="81503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9441"/>
          <a:stretch/>
        </p:blipFill>
        <p:spPr bwMode="auto">
          <a:xfrm>
            <a:off x="755576" y="692696"/>
            <a:ext cx="1872208" cy="1325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Вертикальный свиток 25"/>
          <p:cNvSpPr/>
          <p:nvPr/>
        </p:nvSpPr>
        <p:spPr>
          <a:xfrm>
            <a:off x="6983760" y="620688"/>
            <a:ext cx="2160240" cy="1988840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Угадайте, что за птица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Света яркого боится.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Клюв  крючком,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Глаз пятачком.</a:t>
            </a:r>
            <a:endParaRPr lang="ru-RU" sz="1200" b="1" dirty="0">
              <a:solidFill>
                <a:schemeClr val="bg1"/>
              </a:solidFill>
            </a:endParaRPr>
          </a:p>
        </p:txBody>
      </p:sp>
      <p:pic>
        <p:nvPicPr>
          <p:cNvPr id="27" name="Picture 6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898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6753" y="5949280"/>
            <a:ext cx="732559" cy="1151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Вертикальный свиток 32"/>
          <p:cNvSpPr/>
          <p:nvPr/>
        </p:nvSpPr>
        <p:spPr>
          <a:xfrm>
            <a:off x="7136160" y="773088"/>
            <a:ext cx="2160240" cy="1988840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Кто в беретке ярко-красной,</a:t>
            </a:r>
            <a:br>
              <a:rPr lang="ru-RU" sz="1200" b="1" dirty="0" smtClean="0"/>
            </a:br>
            <a:r>
              <a:rPr lang="ru-RU" sz="1200" b="1" dirty="0" smtClean="0"/>
              <a:t>В черной курточке атласной?</a:t>
            </a:r>
            <a:br>
              <a:rPr lang="ru-RU" sz="1200" b="1" dirty="0" smtClean="0"/>
            </a:br>
            <a:r>
              <a:rPr lang="ru-RU" sz="1200" b="1" dirty="0" smtClean="0"/>
              <a:t>На меня он не глядит,</a:t>
            </a:r>
            <a:br>
              <a:rPr lang="ru-RU" sz="1200" b="1" dirty="0" smtClean="0"/>
            </a:br>
            <a:r>
              <a:rPr lang="ru-RU" sz="1200" b="1" dirty="0" smtClean="0"/>
              <a:t>Всё стучит, стучит, стучит.</a:t>
            </a:r>
            <a:endParaRPr lang="ru-RU" sz="1200" b="1" dirty="0">
              <a:solidFill>
                <a:schemeClr val="bg1"/>
              </a:solidFill>
            </a:endParaRPr>
          </a:p>
        </p:txBody>
      </p:sp>
      <p:pic>
        <p:nvPicPr>
          <p:cNvPr id="11269" name="Рисунок 1" descr="C:\Documents and Settings\User\Рабочий стол\МО\птицы\djatel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4167" b="100000" l="36188" r="74862"/>
                    </a14:imgEffect>
                  </a14:imgLayer>
                </a14:imgProps>
              </a:ext>
            </a:extLst>
          </a:blip>
          <a:srcRect l="36842" t="13251" r="28018"/>
          <a:stretch>
            <a:fillRect/>
          </a:stretch>
        </p:blipFill>
        <p:spPr bwMode="auto">
          <a:xfrm>
            <a:off x="9612560" y="5949280"/>
            <a:ext cx="371937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Вертикальный свиток 34"/>
          <p:cNvSpPr/>
          <p:nvPr/>
        </p:nvSpPr>
        <p:spPr>
          <a:xfrm>
            <a:off x="7236296" y="908720"/>
            <a:ext cx="2160240" cy="1988840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Птица серая парила,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Крылья черные раскрыла.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Громко каркала она,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Что опять пришла зима.</a:t>
            </a:r>
            <a:endParaRPr lang="ru-RU" sz="1200" b="1" dirty="0">
              <a:solidFill>
                <a:schemeClr val="bg1"/>
              </a:solidFill>
            </a:endParaRPr>
          </a:p>
        </p:txBody>
      </p:sp>
      <p:pic>
        <p:nvPicPr>
          <p:cNvPr id="36" name="Picture 61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3226" b="94982" l="330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0080" y="1914522"/>
            <a:ext cx="942408" cy="57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Вертикальный свиток 37"/>
          <p:cNvSpPr/>
          <p:nvPr/>
        </p:nvSpPr>
        <p:spPr>
          <a:xfrm>
            <a:off x="7380312" y="1124744"/>
            <a:ext cx="2160240" cy="1988840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Эта птица сизокрылая любит семечки клевать</a:t>
            </a:r>
            <a:br>
              <a:rPr lang="ru-RU" sz="1200" b="1" dirty="0" smtClean="0"/>
            </a:br>
            <a:r>
              <a:rPr lang="ru-RU" sz="1200" b="1" dirty="0" smtClean="0"/>
              <a:t>И тихонько ворковать.</a:t>
            </a:r>
            <a:endParaRPr lang="ru-RU" sz="1200" b="1" dirty="0">
              <a:solidFill>
                <a:schemeClr val="bg1"/>
              </a:solidFill>
            </a:endParaRPr>
          </a:p>
        </p:txBody>
      </p:sp>
      <p:pic>
        <p:nvPicPr>
          <p:cNvPr id="11271" name="Picture 7" descr="C:\Documents and Settings\User\Рабочий стол\МО\птицы\i (1).jp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26667" b="95333" l="9898" r="59386"/>
                    </a14:imgEffect>
                  </a14:imgLayer>
                </a14:imgProps>
              </a:ext>
            </a:extLst>
          </a:blip>
          <a:srcRect l="8717" t="19760" r="39679" b="4641"/>
          <a:stretch>
            <a:fillRect/>
          </a:stretch>
        </p:blipFill>
        <p:spPr bwMode="auto">
          <a:xfrm>
            <a:off x="-1440160" y="4365104"/>
            <a:ext cx="1440160" cy="10801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76342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33  E" pathEditMode="relative" ptsTypes="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11111E-6 L -0.35659 0.16805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00" y="8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33  E" pathEditMode="relative" ptsTypes="">
                                      <p:cBhvr>
                                        <p:cTn id="3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063 -0.01134 C 0.06528 -0.04375 0.03229 0.00278 0.05261 -0.03704 C 0.05868 -0.04977 0.05452 -0.04259 0.06563 -0.05764 C 0.06875 -0.0618 0.06945 -0.06759 0.07361 -0.07037 C 0.0941 -0.08379 0.11893 -0.08125 0.14063 -0.09097 C 0.14861 -0.10116 0.16129 -0.11111 0.17153 -0.11666 C 0.17518 -0.11875 0.18299 -0.12176 0.18299 -0.12153 C 0.20538 -0.12083 0.22795 -0.12129 0.25035 -0.11921 C 0.25868 -0.11829 0.27066 -0.11088 0.27917 -0.10879 C 0.28924 -0.10648 0.3 -0.1044 0.3099 -0.10116 C 0.31389 -0.09977 0.32153 -0.09606 0.32153 -0.09583 C 0.32604 -0.09213 0.33455 -0.08356 0.34063 -0.08079 C 0.36163 -0.07129 0.33906 -0.08565 0.3599 -0.07291 C 0.37118 -0.06597 0.37969 -0.05717 0.39063 -0.05 C 0.39358 -0.04606 0.39774 -0.04375 0.40035 -0.03958 C 0.41302 -0.01967 0.39549 -0.03704 0.4099 -0.0243 C 0.41875 -0.00648 0.4132 -0.01065 0.42344 -0.00625 C 0.42656 0.00602 0.43646 0.01204 0.44445 0.01921 C 0.44879 0.02755 0.45382 0.03148 0.45799 0.03982 C 0.46337 0.06852 0.46042 0.07361 0.46372 0.11412 C 0.46406 0.11945 0.46632 0.12454 0.46754 0.12963 C 0.46823 0.13218 0.46945 0.13727 0.46945 0.1375 C 0.47778 0.24005 0.46979 0.13472 0.47344 0.38866 C 0.47361 0.40209 0.46979 0.45278 0.48681 0.46042 C 0.49792 0.48287 0.50677 0.47315 0.53108 0.47315 " pathEditMode="relative" rAng="0" ptsTypes="ffffffffffffffffffffffffA">
                                      <p:cBhvr>
                                        <p:cTn id="3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7" y="19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33  E" pathEditMode="relative" ptsTypes="">
                                      <p:cBhvr>
                                        <p:cTn id="4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35 -0.06666 C -0.05 -0.08842 -0.10243 -0.06435 -0.12917 -0.04629 C -0.13577 -0.0419 -0.14358 -0.03981 -0.15035 -0.03588 C -0.1566 -0.0324 -0.16945 -0.02569 -0.16945 -0.02546 C -0.18403 -0.00694 -0.20157 0.00695 -0.21754 0.02315 C -0.21945 0.025 -0.2198 0.02848 -0.22136 0.03079 C -0.22795 0.04051 -0.24341 0.06412 -0.25226 0.07176 C -0.26146 0.09028 -0.27882 0.10579 -0.29445 0.11273 C -0.30052 0.11875 -0.30556 0.12523 -0.31181 0.13079 C -0.31615 0.14792 -0.31007 0.1294 -0.31945 0.14352 C -0.32257 0.14815 -0.32466 0.15394 -0.32726 0.15903 C -0.32882 0.16204 -0.33125 0.16389 -0.33299 0.16667 C -0.34809 0.1926 -0.35747 0.22014 -0.37535 0.24352 C -0.38386 0.25463 -0.3882 0.27037 -0.39827 0.2794 C -0.40486 0.29213 -0.40764 0.29329 -0.41754 0.3 C -0.42327 0.30371 -0.42778 0.31065 -0.43299 0.31528 C -0.4342 0.31783 -0.4349 0.32153 -0.43681 0.32315 C -0.44028 0.32593 -0.44827 0.32824 -0.44827 0.32848 C -0.454 0.33565 -0.45382 0.34005 -0.46181 0.34352 C -0.4665 0.35278 -0.47813 0.37477 -0.4849 0.3794 " pathEditMode="relative" rAng="0" ptsTypes="fffffffffffffffffffA">
                                      <p:cBhvr>
                                        <p:cTn id="5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86" y="2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33  E" pathEditMode="relative" ptsTypes="">
                                      <p:cBhvr>
                                        <p:cTn id="6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83333E-6 -7.40741E-7 C 0.00346 -0.00486 0.00954 -0.01481 0.01527 -0.01805 C 0.03437 -0.02893 0.01093 -0.01088 0.03072 -0.02569 C 0.0328 -0.02708 0.03437 -0.02963 0.03645 -0.03078 C 0.0401 -0.03287 0.04791 -0.03588 0.04791 -0.03588 C 0.06023 -0.05162 0.08645 -0.05208 0.1019 -0.05393 C 0.11214 -0.05671 0.12256 -0.06041 0.13263 -0.06412 C 0.13853 -0.0662 0.14426 -0.06921 0.14999 -0.07175 C 0.1519 -0.07268 0.15572 -0.0743 0.15572 -0.0743 C 0.21527 -0.07338 0.27499 -0.07338 0.33454 -0.07175 C 0.34444 -0.07152 0.35711 -0.06388 0.36527 -0.05648 C 0.36648 -0.05393 0.36753 -0.05092 0.36892 -0.04884 C 0.37117 -0.04583 0.37482 -0.04421 0.3769 -0.04097 C 0.37968 -0.03657 0.37968 -0.03009 0.38263 -0.02569 C 0.39096 -0.01226 0.38506 -0.02314 0.39409 -0.01296 C 0.39687 -0.00972 0.3993 -0.00601 0.4019 -0.00254 C 0.40381 -7.40741E-7 0.40763 0.0051 0.40763 0.0051 C 0.41492 0.03403 0.40312 -0.01041 0.41336 0.02037 C 0.42013 0.04098 0.42447 0.06482 0.4269 0.08704 C 0.42621 0.1213 0.42621 0.15533 0.42482 0.18959 C 0.42464 0.1963 0.42117 0.19954 0.41909 0.2051 C 0.41822 0.20741 0.41857 0.21088 0.41718 0.21274 C 0.4118 0.21968 0.39617 0.23334 0.39027 0.23843 C 0.38576 0.24213 0.37968 0.24213 0.37499 0.24584 C 0.36614 0.25301 0.36145 0.26088 0.3519 0.26412 C 0.33905 0.27547 0.32603 0.28565 0.31145 0.29237 C 0.30624 0.29468 0.29791 0.3051 0.29791 0.3051 C 0.28732 0.32616 0.30155 0.3 0.28836 0.31783 C 0.2861 0.32084 0.28471 0.325 0.28263 0.32825 C 0.26631 0.35348 0.28263 0.32755 0.26909 0.34352 C 0.24617 0.37084 0.26926 0.34885 0.246 0.36922 C 0.24062 0.37385 0.23471 0.37848 0.22881 0.38195 C 0.22499 0.38403 0.21718 0.38704 0.21718 0.38704 C 0.20086 0.40209 0.17794 0.40255 0.16336 0.42292 C 0.1585 0.42963 0.1526 0.4338 0.14791 0.44098 C 0.14635 0.44329 0.14565 0.44653 0.14409 0.44862 C 0.13107 0.46598 0.14461 0.44283 0.13454 0.45903 C 0.12898 0.46829 0.12655 0.47524 0.11909 0.48195 C 0.11284 0.49468 0.10468 0.50579 0.09791 0.51783 C 0.08645 0.53797 0.09548 0.52871 0.08454 0.53843 C 0.07551 0.55625 0.06388 0.57246 0.04791 0.5794 C 0.03836 0.58797 0.03333 0.5875 0.021 0.58959 C 0.00364 0.59769 -0.01737 0.59977 -0.03091 0.61783 " pathEditMode="relative" ptsTypes="ffffffffffffffffffffffffffffffffffffffffffA">
                                      <p:cBhvr>
                                        <p:cTn id="7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33  E" pathEditMode="relative" ptsTypes="">
                                      <p:cBhvr>
                                        <p:cTn id="8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892 -0.07963 C 0.13819 -0.08056 0.20729 -0.08056 0.27656 -0.08218 C 0.28732 -0.08241 0.29739 -0.09051 0.30746 -0.09491 C 0.32482 -0.10255 0.34513 -0.10764 0.36319 -0.11296 C 0.39079 -0.12107 0.42066 -0.12269 0.44774 -0.13333 C 0.46163 -0.13889 0.47725 -0.1419 0.4901 -0.15139 C 0.50052 -0.15903 0.50555 -0.16458 0.51701 -0.16945 C 0.53437 -0.17662 0.55191 -0.18125 0.56892 -0.18982 C 0.58333 -0.19699 0.59843 -0.20139 0.61319 -0.20787 C 0.61545 -0.2088 0.61684 -0.21181 0.61892 -0.21296 C 0.62274 -0.21505 0.63055 -0.21806 0.63055 -0.21806 C 0.63836 -0.225 0.64722 -0.22778 0.65555 -0.23333 C 0.66701 -0.24884 0.66059 -0.24491 0.67274 -0.24884 C 0.68489 -0.25926 0.67187 -0.24931 0.68628 -0.25648 C 0.70885 -0.26783 0.68125 -0.25556 0.69948 -0.26667 C 0.70347 -0.26898 0.71128 -0.27199 0.71128 -0.27199 C 0.72118 -0.28519 0.71232 -0.275 0.72465 -0.28472 C 0.72864 -0.28796 0.73628 -0.29491 0.73628 -0.29491 C 0.74618 -0.31528 0.7335 -0.29144 0.74583 -0.30787 C 0.74722 -0.30995 0.74791 -0.31343 0.74965 -0.31551 C 0.76597 -0.33449 0.75555 -0.3206 0.76701 -0.32824 C 0.775 -0.33357 0.77916 -0.34236 0.78819 -0.3463 C 0.8026 -0.36065 0.81319 -0.37454 0.81892 -0.39745 C 0.82083 -0.4287 0.82968 -0.47083 0.81892 -0.5 C 0.81319 -0.51551 0.79895 -0.52685 0.7901 -0.53866 C 0.77968 -0.55278 0.77413 -0.56528 0.75937 -0.56945 C 0.73298 -0.58681 0.70989 -0.59676 0.68055 -0.60278 C 0.57743 -0.60139 0.50798 -0.60695 0.41892 -0.59236 C 0.38767 -0.57847 0.37309 -0.58125 0.33246 -0.57963 C 0.32239 -0.57732 0.3118 -0.56991 0.30156 -0.56945 C 0.24132 -0.5662 0.21684 -0.56667 0.16319 -0.56667 " pathEditMode="relative" ptsTypes="ffffffffffffffffffffffffffffffA">
                                      <p:cBhvr>
                                        <p:cTn id="9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33  E" pathEditMode="relative" ptsTypes="">
                                      <p:cBhvr>
                                        <p:cTn id="10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2.22222E-6 C -0.00538 -0.0213 0.00208 0.0044 -0.0059 -0.01296 C -0.01441 -0.03102 -0.00087 -0.01088 -0.01163 -0.0257 C -0.0158 -0.04259 -0.02344 -0.05579 -0.02882 -0.07176 C -0.03715 -0.09653 -0.0441 -0.12176 -0.04809 -0.14861 C -0.0526 -0.1794 -0.04896 -0.17847 -0.05382 -0.2257 C -0.05798 -0.26574 -0.06528 -0.30764 -0.08281 -0.34097 C -0.08576 -0.35278 -0.08871 -0.36412 -0.09427 -0.37431 C -0.09583 -0.37732 -0.09826 -0.37917 -0.1 -0.38195 C -0.10295 -0.38681 -0.10781 -0.39745 -0.10781 -0.39745 C -0.11233 -0.41574 -0.10937 -0.40833 -0.11545 -0.42037 C -0.11996 -0.43889 -0.11701 -0.43125 -0.12309 -0.44352 C -0.12587 -0.45857 -0.13021 -0.47407 -0.13663 -0.48704 C -0.14184 -0.50833 -0.13819 -0.49792 -0.14809 -0.51782 C -0.15017 -0.52199 -0.1559 -0.52824 -0.1559 -0.52824 C -0.15851 -0.53866 -0.1625 -0.54259 -0.16927 -0.54861 C -0.18316 -0.54491 -0.19566 -0.54144 -0.2059 -0.52824 C -0.20989 -0.51181 -0.21875 -0.49491 -0.21927 -0.47685 C -0.21979 -0.45463 -0.21927 -0.43241 -0.21927 -0.41019 " pathEditMode="relative" ptsTypes="ffffffffffffffffffA">
                                      <p:cBhvr>
                                        <p:cTn id="106" dur="2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33  E" pathEditMode="relative" ptsTypes="">
                                      <p:cBhvr>
                                        <p:cTn id="11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47 0.02593 C 0.0191 0.01436 0.02795 0.01274 0.04202 0.01065 C 0.05382 0.00301 0.06598 0.00047 0.07865 -0.00486 C 0.08247 -0.00833 0.08577 -0.01319 0.08993 -0.01504 C 0.09202 -0.01597 0.0941 -0.0162 0.09584 -0.01759 C 0.10591 -0.025 0.11389 -0.03611 0.12466 -0.04074 C 0.12674 -0.04328 0.1283 -0.04629 0.13056 -0.04837 C 0.13229 -0.04976 0.13473 -0.0493 0.13629 -0.05092 C 0.13802 -0.05277 0.13854 -0.05648 0.14011 -0.05856 C 0.14167 -0.06064 0.1441 -0.0618 0.14584 -0.06365 C 0.15486 -0.07337 0.16302 -0.0831 0.17257 -0.09189 C 0.17431 -0.09351 0.17657 -0.09328 0.17865 -0.09444 C 0.19306 -0.10254 0.20747 -0.10995 0.22275 -0.11504 C 0.23368 -0.11412 0.24462 -0.11388 0.25539 -0.1125 C 0.26094 -0.1118 0.26198 -0.10833 0.26702 -0.10486 C 0.27205 -0.10115 0.2783 -0.1 0.28212 -0.09444 C 0.28837 -0.08657 0.29445 -0.08009 0.30174 -0.07407 C 0.31111 -0.05486 0.32778 -0.03796 0.34202 -0.02523 C 0.34427 -0.0206 0.34792 -0.01736 0.34983 -0.0125 C 0.35452 0.00024 0.35452 0.0125 0.35747 0.02593 C 0.35764 0.02709 0.36216 0.04468 0.3632 0.04908 C 0.36389 0.05209 0.36598 0.05394 0.36702 0.05672 C 0.37188 0.06968 0.37622 0.07663 0.38247 0.0875 C 0.38664 0.09491 0.38889 0.10417 0.39393 0.11065 C 0.40139 0.12038 0.39827 0.11528 0.40365 0.12593 C 0.40903 0.14838 0.4099 0.16783 0.42275 0.18473 C 0.42657 0.19838 0.43386 0.20996 0.4382 0.22338 C 0.44063 0.23056 0.44289 0.2382 0.44393 0.2463 C 0.44462 0.25139 0.44445 0.25695 0.44584 0.26181 C 0.4474 0.26737 0.45209 0.26806 0.45556 0.26968 C 0.45816 0.28056 0.45903 0.28982 0.46702 0.29514 " pathEditMode="relative" rAng="0" ptsTypes="ffffffffffffffffffffffffffffffA">
                                      <p:cBhvr>
                                        <p:cTn id="125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69" y="6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33  E" pathEditMode="relative" ptsTypes="">
                                      <p:cBhvr>
                                        <p:cTn id="135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 C 0.181 0 0.25 0.069 0.25 0.125 L 0.25 0.25 E" pathEditMode="relative" ptsTypes="">
                                      <p:cBhvr>
                                        <p:cTn id="139" dur="2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9" grpId="0" animBg="1"/>
      <p:bldP spid="19" grpId="1" animBg="1"/>
      <p:bldP spid="21" grpId="0" animBg="1"/>
      <p:bldP spid="21" grpId="1" animBg="1"/>
      <p:bldP spid="23" grpId="0" animBg="1"/>
      <p:bldP spid="23" grpId="1" animBg="1"/>
      <p:bldP spid="26" grpId="0" animBg="1"/>
      <p:bldP spid="26" grpId="1" animBg="1"/>
      <p:bldP spid="33" grpId="0" animBg="1"/>
      <p:bldP spid="33" grpId="1" animBg="1"/>
      <p:bldP spid="35" grpId="0" animBg="1"/>
      <p:bldP spid="35" grpId="1" animBg="1"/>
      <p:bldP spid="38" grpId="0" animBg="1"/>
      <p:bldP spid="3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24975" cy="699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синица. 1mp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460432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606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6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негирь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7452320" y="5373216"/>
            <a:ext cx="609600" cy="609600"/>
          </a:xfrm>
          <a:prstGeom prst="rect">
            <a:avLst/>
          </a:prstGeom>
        </p:spPr>
      </p:pic>
      <p:pic>
        <p:nvPicPr>
          <p:cNvPr id="4" name="Picture 3" descr="C:\Users\Dmitriy\Desktop\МО\птицы\94777662_0_67bcc_b9ce2869_XX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65" y="-9203"/>
            <a:ext cx="9484662" cy="7302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6155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71" b="5116"/>
          <a:stretch/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4" name="Сов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524328" y="501317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133213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370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4" b="3990"/>
          <a:stretch/>
        </p:blipFill>
        <p:spPr>
          <a:xfrm>
            <a:off x="14080" y="9717"/>
            <a:ext cx="9129919" cy="7015543"/>
          </a:xfrm>
          <a:prstGeom prst="rect">
            <a:avLst/>
          </a:prstGeom>
        </p:spPr>
      </p:pic>
      <p:pic>
        <p:nvPicPr>
          <p:cNvPr id="4" name="сорока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72400" y="602128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046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голубь 1.wav">
            <a:hlinkClick r:id="" action="ppaction://media"/>
          </p:cNvPr>
          <p:cNvPicPr>
            <a:picLocks noRot="1" noChangeAspect="1"/>
          </p:cNvPicPr>
          <p:nvPr>
            <a:wavAudioFile r:embed="rId1" name="голубь 1.wav"/>
          </p:nvPr>
        </p:nvPicPr>
        <p:blipFill>
          <a:blip r:embed="rId5" cstate="print"/>
          <a:stretch>
            <a:fillRect/>
          </a:stretch>
        </p:blipFill>
        <p:spPr>
          <a:xfrm>
            <a:off x="8604448" y="6165304"/>
            <a:ext cx="304800" cy="304800"/>
          </a:xfrm>
          <a:prstGeom prst="rect">
            <a:avLst/>
          </a:prstGeom>
        </p:spPr>
      </p:pic>
      <p:pic>
        <p:nvPicPr>
          <p:cNvPr id="7" name="голубь 1.wav">
            <a:hlinkClick r:id="" action="ppaction://media"/>
          </p:cNvPr>
          <p:cNvPicPr>
            <a:picLocks noRot="1" noChangeAspect="1"/>
          </p:cNvPicPr>
          <p:nvPr>
            <a:wavAudioFile r:embed="rId1" name="голубь 1.wav"/>
          </p:nvPr>
        </p:nvPicPr>
        <p:blipFill>
          <a:blip r:embed="rId6" cstate="print"/>
          <a:stretch>
            <a:fillRect/>
          </a:stretch>
        </p:blipFill>
        <p:spPr>
          <a:xfrm>
            <a:off x="8991600" y="6093296"/>
            <a:ext cx="304800" cy="304800"/>
          </a:xfrm>
          <a:prstGeom prst="rect">
            <a:avLst/>
          </a:prstGeom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1" y="17462"/>
            <a:ext cx="10260013" cy="684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голубь 1 (2).wav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740588" y="5541386"/>
            <a:ext cx="609600" cy="609600"/>
          </a:xfrm>
          <a:prstGeom prst="rect">
            <a:avLst/>
          </a:prstGeom>
        </p:spPr>
      </p:pic>
      <p:pic>
        <p:nvPicPr>
          <p:cNvPr id="3" name="голубь 1.wav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30870" y="5537541"/>
            <a:ext cx="609600" cy="609600"/>
          </a:xfrm>
          <a:prstGeom prst="rect">
            <a:avLst/>
          </a:prstGeom>
        </p:spPr>
      </p:pic>
      <p:pic>
        <p:nvPicPr>
          <p:cNvPr id="4" name="голубь 1.wav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812360" y="554138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55158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953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95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905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5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857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9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showWhenStopped="0">
                <p:cTn id="17" repeatCount="3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ворона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452320" y="5301208"/>
            <a:ext cx="609600" cy="609600"/>
          </a:xfrm>
          <a:prstGeom prst="rect">
            <a:avLst/>
          </a:prstGeom>
        </p:spPr>
      </p:pic>
      <p:pic>
        <p:nvPicPr>
          <p:cNvPr id="5" name="ворона (2)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56176" y="52916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3080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8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3" cstate="print"/>
          <a:srcRect t="2415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воробьи. 1mp3 (2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44408" y="602128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1151</TotalTime>
  <Words>119</Words>
  <Application>Microsoft Office PowerPoint</Application>
  <PresentationFormat>Экран (4:3)</PresentationFormat>
  <Paragraphs>30</Paragraphs>
  <Slides>14</Slides>
  <Notes>0</Notes>
  <HiddenSlides>0</HiddenSlides>
  <MMClips>14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Dmitriy</dc:creator>
  <cp:lastModifiedBy>Света</cp:lastModifiedBy>
  <cp:revision>81</cp:revision>
  <dcterms:created xsi:type="dcterms:W3CDTF">2014-02-09T14:46:16Z</dcterms:created>
  <dcterms:modified xsi:type="dcterms:W3CDTF">2021-03-17T16:26:00Z</dcterms:modified>
</cp:coreProperties>
</file>