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1" r:id="rId2"/>
    <p:sldId id="269" r:id="rId3"/>
    <p:sldId id="271" r:id="rId4"/>
    <p:sldId id="272" r:id="rId5"/>
    <p:sldId id="273" r:id="rId6"/>
    <p:sldId id="268" r:id="rId7"/>
    <p:sldId id="274" r:id="rId8"/>
    <p:sldId id="275" r:id="rId9"/>
    <p:sldId id="276" r:id="rId10"/>
    <p:sldId id="277" r:id="rId11"/>
    <p:sldId id="265" r:id="rId12"/>
    <p:sldId id="266" r:id="rId13"/>
    <p:sldId id="267" r:id="rId14"/>
    <p:sldId id="279" r:id="rId15"/>
    <p:sldId id="278" r:id="rId16"/>
    <p:sldId id="280" r:id="rId17"/>
    <p:sldId id="281" r:id="rId18"/>
    <p:sldId id="282" r:id="rId19"/>
    <p:sldId id="283" r:id="rId20"/>
    <p:sldId id="284" r:id="rId21"/>
    <p:sldId id="285" r:id="rId22"/>
  </p:sldIdLst>
  <p:sldSz cx="9144000" cy="6858000" type="screen4x3"/>
  <p:notesSz cx="6858000" cy="9144000"/>
  <p:embeddedFontLst>
    <p:embeddedFont>
      <p:font typeface="Matilda" charset="0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0000"/>
    <a:srgbClr val="660066"/>
    <a:srgbClr val="9900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3" autoAdjust="0"/>
    <p:restoredTop sz="94660"/>
  </p:normalViewPr>
  <p:slideViewPr>
    <p:cSldViewPr>
      <p:cViewPr>
        <p:scale>
          <a:sx n="90" d="100"/>
          <a:sy n="90" d="100"/>
        </p:scale>
        <p:origin x="-1243" y="42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19.06.2020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19.06.2020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19.06.2020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19.06.2020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19.06.2020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19.06.2020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19.06.2020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19.06.2020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19.06.2020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19.06.2020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19.06.2020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699968" y="1658655"/>
            <a:ext cx="6480720" cy="3129735"/>
            <a:chOff x="1115616" y="2955212"/>
            <a:chExt cx="7165477" cy="3905767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955212"/>
              <a:ext cx="7165477" cy="12675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atilda" pitchFamily="2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115616" y="6400070"/>
              <a:ext cx="7165477" cy="460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70C0"/>
                </a:solidFill>
                <a:latin typeface="Matilda" pitchFamily="2" charset="0"/>
                <a:cs typeface="Arial" charset="0"/>
              </a:endParaRPr>
            </a:p>
          </p:txBody>
        </p:sp>
      </p:grp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796136" y="4293096"/>
            <a:ext cx="3096344" cy="1512168"/>
          </a:xfrm>
        </p:spPr>
        <p:txBody>
          <a:bodyPr/>
          <a:lstStyle/>
          <a:p>
            <a:pPr algn="l">
              <a:spcAft>
                <a:spcPts val="0"/>
              </a:spcAft>
              <a:tabLst>
                <a:tab pos="3543300" algn="l"/>
              </a:tabLst>
            </a:pP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</a:rPr>
              <a:t>Работу выполнил:</a:t>
            </a:r>
            <a:endParaRPr lang="ru-RU" sz="1600" dirty="0"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  <a:tabLst>
                <a:tab pos="3543300" algn="l"/>
              </a:tabLst>
            </a:pP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Тимофеев Трофим,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</a:rPr>
              <a:t>ученик 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4Г </a:t>
            </a:r>
            <a:r>
              <a:rPr lang="ru-RU" sz="1600" dirty="0" err="1">
                <a:solidFill>
                  <a:srgbClr val="000000"/>
                </a:solidFill>
                <a:latin typeface="Times New Roman"/>
                <a:ea typeface="Times New Roman"/>
              </a:rPr>
              <a:t>кл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</a:rPr>
              <a:t>.                                                                                                                                                                       </a:t>
            </a:r>
            <a:endParaRPr lang="ru-RU" sz="1600" dirty="0"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  <a:tabLst>
                <a:tab pos="3543300" algn="l"/>
              </a:tabLst>
            </a:pP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Научный   руководитель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</a:rPr>
              <a:t>:</a:t>
            </a:r>
            <a:endParaRPr lang="ru-RU" sz="1600" dirty="0"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  <a:tabLst>
                <a:tab pos="3543300" algn="l"/>
              </a:tabLst>
            </a:pPr>
            <a:r>
              <a:rPr lang="ru-RU" sz="16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Брель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Светлана Петровна,</a:t>
            </a:r>
            <a:endParaRPr lang="ru-RU" sz="1600" dirty="0"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  <a:tabLst>
                <a:tab pos="3543300" algn="l"/>
              </a:tabLst>
            </a:pP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учитель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</a:rPr>
              <a:t>начальных классов</a:t>
            </a:r>
            <a:endParaRPr lang="ru-RU" sz="1600" dirty="0">
              <a:latin typeface="Times New Roman"/>
              <a:ea typeface="Times New Roman"/>
            </a:endParaRPr>
          </a:p>
          <a:p>
            <a:pPr algn="l"/>
            <a:endParaRPr lang="ru-RU" sz="1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696803"/>
            <a:ext cx="6128968" cy="1024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664" y="476672"/>
            <a:ext cx="698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Муниципальное бюджетное общеобразовательное учреждение </a:t>
            </a:r>
            <a:endParaRPr lang="ru-RU" sz="1600" dirty="0">
              <a:latin typeface="Times New Roman"/>
              <a:ea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« Солнечная  СОШ№ 1»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11" name="Picture 3" descr="C:\Users\ГУЛЯ\Pictures\IMG-e806308b984e26f924768db64e73e557-V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22639"/>
            <a:ext cx="2295525" cy="3060700"/>
          </a:xfrm>
          <a:prstGeom prst="rect">
            <a:avLst/>
          </a:prstGeom>
          <a:noFill/>
          <a:extLst/>
        </p:spPr>
      </p:pic>
      <p:sp>
        <p:nvSpPr>
          <p:cNvPr id="7" name="Прямоугольник 6"/>
          <p:cNvSpPr/>
          <p:nvPr/>
        </p:nvSpPr>
        <p:spPr>
          <a:xfrm>
            <a:off x="3275856" y="6093296"/>
            <a:ext cx="293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258798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931224" cy="85010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600" b="1" dirty="0">
                <a:solidFill>
                  <a:srgbClr val="00000A"/>
                </a:solidFill>
                <a:latin typeface="Times New Roman"/>
                <a:ea typeface="Droid Sans Fallback"/>
              </a:rPr>
              <a:t>Эксперимент по выведению </a:t>
            </a:r>
            <a:r>
              <a:rPr lang="ru-RU" sz="3600" b="1" dirty="0" smtClean="0">
                <a:solidFill>
                  <a:srgbClr val="00000A"/>
                </a:solidFill>
                <a:latin typeface="Times New Roman"/>
                <a:ea typeface="Droid Sans Fallback"/>
              </a:rPr>
              <a:t>птенцов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484784"/>
            <a:ext cx="42484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449580" algn="l"/>
              </a:tabLst>
            </a:pPr>
            <a:r>
              <a:rPr lang="ru-RU" sz="2400" dirty="0">
                <a:solidFill>
                  <a:srgbClr val="00000A"/>
                </a:solidFill>
                <a:latin typeface="Times New Roman"/>
                <a:ea typeface="Droid Sans Fallback"/>
              </a:rPr>
              <a:t>Изучив  дополнительную литературу , я решил провести эксперимент по выведению птенцов. Мне в этой работе помогала бабушка.</a:t>
            </a:r>
            <a:endParaRPr lang="ru-RU" sz="2400" dirty="0">
              <a:latin typeface="Times New Roman"/>
              <a:ea typeface="Times New Roman"/>
            </a:endParaRPr>
          </a:p>
          <a:p>
            <a:r>
              <a:rPr lang="ru-RU" sz="2400" dirty="0">
                <a:solidFill>
                  <a:srgbClr val="00000A"/>
                </a:solidFill>
                <a:latin typeface="Times New Roman"/>
                <a:ea typeface="Droid Sans Fallback"/>
              </a:rPr>
              <a:t>Мы подготовили инкубатор. У нас инкубатор «Идеальная наседка», производитель Новосибирск. Приготовили яйца, которые мы  собирали в течение нескольких дней от наших </a:t>
            </a:r>
            <a:r>
              <a:rPr lang="ru-RU" sz="2400" dirty="0" smtClean="0">
                <a:solidFill>
                  <a:srgbClr val="00000A"/>
                </a:solidFill>
                <a:latin typeface="Times New Roman"/>
                <a:ea typeface="Droid Sans Fallback"/>
              </a:rPr>
              <a:t>куриц.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773977"/>
            <a:ext cx="2878137" cy="3840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6880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73707"/>
            <a:ext cx="7776864" cy="590997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Matilda" pitchFamily="2" charset="0"/>
              </a:rPr>
              <a:t>Эксперимент</a:t>
            </a:r>
            <a:endParaRPr lang="ru-RU" dirty="0">
              <a:solidFill>
                <a:srgbClr val="0070C0"/>
              </a:solidFill>
              <a:latin typeface="Matilda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ГУЛЯ\Pictures\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908720"/>
            <a:ext cx="3744416" cy="48965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ГУЛЯ\Pictures\IMG-e806308b984e26f924768db64e73e557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08720"/>
            <a:ext cx="3672408" cy="48965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8365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778098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Matilda" pitchFamily="2" charset="0"/>
              </a:rPr>
              <a:t>Эксперимент</a:t>
            </a:r>
            <a:endParaRPr lang="ru-RU" dirty="0">
              <a:solidFill>
                <a:srgbClr val="0070C0"/>
              </a:solidFill>
              <a:latin typeface="Matilda" pitchFamily="2" charset="0"/>
            </a:endParaRPr>
          </a:p>
        </p:txBody>
      </p:sp>
      <p:pic>
        <p:nvPicPr>
          <p:cNvPr id="2050" name="Picture 2" descr="C:\Users\ГУЛЯ\Pictures\IMG-27976f84dfdea6401584e06c9634fe83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761" y="1280184"/>
            <a:ext cx="3365543" cy="46690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ГУЛЯ\Pictures\IMG-46f9746af29d4b948e9e61ed8c3b6990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281099"/>
            <a:ext cx="3545886" cy="47278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5285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778098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Matilda" pitchFamily="2" charset="0"/>
              </a:rPr>
              <a:t>Эксперимент</a:t>
            </a:r>
            <a:endParaRPr lang="ru-RU" dirty="0">
              <a:solidFill>
                <a:srgbClr val="0070C0"/>
              </a:solidFill>
              <a:latin typeface="Matilda" pitchFamily="2" charset="0"/>
            </a:endParaRPr>
          </a:p>
        </p:txBody>
      </p:sp>
      <p:pic>
        <p:nvPicPr>
          <p:cNvPr id="3074" name="Picture 2" descr="C:\Users\ГУЛЯ\Pictures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20474"/>
            <a:ext cx="3636614" cy="48860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ГУЛЯ\Pictures\ф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111" y="1196752"/>
            <a:ext cx="3713362" cy="4909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3392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344816" cy="92211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484784"/>
            <a:ext cx="475252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/>
                <a:ea typeface="Calibri"/>
              </a:rPr>
              <a:t>Таким образом, </a:t>
            </a:r>
            <a:r>
              <a:rPr lang="ru-RU" sz="2400" dirty="0">
                <a:solidFill>
                  <a:srgbClr val="00000A"/>
                </a:solidFill>
                <a:latin typeface="Times New Roman"/>
                <a:ea typeface="Times New Roman"/>
              </a:rPr>
              <a:t>выведение цыплят в инкубаторе  показалось мне интересным и полезным занятием.  Кроме того, я узнал, что  выведение цыплят – это экономически выгодное дело. Цыплята неприхотливы, выносливы, быстро растут. Через 4 месяца возможно получение от них полезных яиц и вкусного мяса. А еще, мы обеспечили семью экологически чистыми продуктами. 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937500"/>
            <a:ext cx="2808312" cy="3723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3909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47664" y="476672"/>
            <a:ext cx="6696744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Полезные </a:t>
            </a:r>
            <a:r>
              <a:rPr lang="ru-RU" sz="3600" b="1" dirty="0">
                <a:solidFill>
                  <a:srgbClr val="000000"/>
                </a:solidFill>
                <a:latin typeface="Times New Roman"/>
                <a:ea typeface="Times New Roman"/>
              </a:rPr>
              <a:t>свойства </a:t>
            </a:r>
            <a:r>
              <a:rPr lang="ru-RU" sz="3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яиц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67644" y="1146287"/>
            <a:ext cx="70567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Яйца - полезны для питания человека. В них содержится много витаминов, которые укрепляют мозг, зрение и сердце, улучшают память. У людей, которые постоянно едят яйца, крепкие зубы и здоровые кости.</a:t>
            </a:r>
            <a:endParaRPr lang="ru-RU" sz="2400" dirty="0">
              <a:latin typeface="Times New Roman"/>
              <a:ea typeface="Times New Roman"/>
            </a:endParaRPr>
          </a:p>
          <a:p>
            <a:r>
              <a:rPr lang="ru-RU" sz="2400" dirty="0">
                <a:latin typeface="Times New Roman"/>
                <a:ea typeface="Times New Roman"/>
              </a:rPr>
              <a:t>Яйцо покрыто скорлупой, которая почти целиком состоит из углекислого кальция.</a:t>
            </a:r>
            <a:endParaRPr lang="ru-RU" sz="2400" dirty="0"/>
          </a:p>
        </p:txBody>
      </p:sp>
      <p:pic>
        <p:nvPicPr>
          <p:cNvPr id="2050" name="Picture 2" descr="http://xn--e1abcgakjmf3afc5c8g.xn--p1ai/upload/main/083/08393f1455167f4658dce377463866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554" y="3717032"/>
            <a:ext cx="4104456" cy="27363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7927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200800" cy="85010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indent="22860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111111"/>
                </a:solidFill>
                <a:latin typeface="Times New Roman"/>
                <a:ea typeface="Times New Roman"/>
              </a:rPr>
              <a:t>    </a:t>
            </a:r>
            <a:r>
              <a:rPr lang="ru-RU" sz="3600" b="1" dirty="0" smtClean="0">
                <a:solidFill>
                  <a:srgbClr val="111111"/>
                </a:solidFill>
                <a:latin typeface="Times New Roman"/>
                <a:ea typeface="Times New Roman"/>
              </a:rPr>
              <a:t>Определение </a:t>
            </a:r>
            <a:r>
              <a:rPr lang="ru-RU" sz="3600" b="1" dirty="0">
                <a:solidFill>
                  <a:srgbClr val="111111"/>
                </a:solidFill>
                <a:latin typeface="Times New Roman"/>
                <a:ea typeface="Times New Roman"/>
              </a:rPr>
              <a:t>свежести яйца</a:t>
            </a:r>
            <a:endParaRPr lang="ru-RU" sz="3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1268760"/>
            <a:ext cx="72728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111111"/>
                </a:solidFill>
                <a:latin typeface="Times New Roman"/>
                <a:ea typeface="Times New Roman"/>
              </a:rPr>
              <a:t>Для того чтобы определить свежее ли яйцо необходимо опустить сырое яйцо в воду. Если оно тонет – то свежее. Если всплывает – испорченное.</a:t>
            </a:r>
            <a:endParaRPr lang="ru-RU" sz="2000" dirty="0">
              <a:latin typeface="Times New Roman"/>
              <a:ea typeface="Times New Roman"/>
            </a:endParaRPr>
          </a:p>
          <a:p>
            <a:pPr indent="22860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111111"/>
                </a:solidFill>
                <a:latin typeface="Times New Roman"/>
                <a:ea typeface="Times New Roman"/>
              </a:rPr>
              <a:t>Дело в том, что при долгом хранении в тёплом месте в яйце происходят процессы разложения белка и желтка. Они сопровождаются выделением газа, который частично выветривается через мелкие поры в скорлупе. Яйцо в воде становиться легче и всплывает.</a:t>
            </a:r>
            <a:endParaRPr lang="ru-RU" sz="20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1026" name="Picture 2" descr="https://3.404content.com/1/65/B5/1227417999000733063/full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036" y="4396601"/>
            <a:ext cx="3420380" cy="21287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6602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192688" cy="99412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1219200" indent="-1219200" algn="l">
              <a:lnSpc>
                <a:spcPct val="150000"/>
              </a:lnSpc>
              <a:spcAft>
                <a:spcPts val="0"/>
              </a:spcAft>
              <a:tabLst>
                <a:tab pos="571500" algn="l"/>
              </a:tabLst>
            </a:pPr>
            <a:r>
              <a:rPr lang="ru-RU" sz="3600" b="1" dirty="0">
                <a:solidFill>
                  <a:srgbClr val="000000"/>
                </a:solidFill>
                <a:latin typeface="Times New Roman"/>
                <a:ea typeface="Times New Roman"/>
              </a:rPr>
              <a:t>Интересные факты о яйце</a:t>
            </a:r>
            <a:r>
              <a:rPr lang="ru-RU" sz="3600" dirty="0">
                <a:latin typeface="Times New Roman"/>
                <a:ea typeface="Times New Roman"/>
              </a:rPr>
              <a:t/>
            </a:r>
            <a:br>
              <a:rPr lang="ru-RU" sz="3600" dirty="0">
                <a:latin typeface="Times New Roman"/>
                <a:ea typeface="Times New Roman"/>
              </a:rPr>
            </a:b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1412776"/>
            <a:ext cx="712879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"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В китайской культуре яйцо — символ жизни. При объявлении о рождении ребенка семья окрашивает яйца в красный цвет, цвет счастья. Считается, что это приносит новорожденному удачу.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"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В самом большом курином яйце было пять желтков, а охват по вертикали был 31 сантиметр.      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"/>
              <a:tabLst>
                <a:tab pos="27051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Самое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тяжелое яйцо в мире весило 454 грамма — примерно в шесть раз тяжелее среднего куриного яйца. 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"/>
            </a:pP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Самое маленькое в мире птичье яйцо — это яйцо колибри, а самое большое — у страуса. Чтобы сварить яйцо страуса вкрутую, понадобится 2 часа.  </a:t>
            </a:r>
            <a:endParaRPr lang="ru-RU" sz="20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973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488832" cy="85010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l">
              <a:lnSpc>
                <a:spcPct val="150000"/>
              </a:lnSpc>
              <a:spcAft>
                <a:spcPts val="0"/>
              </a:spcAft>
              <a:tabLst>
                <a:tab pos="449580" algn="l"/>
              </a:tabLst>
            </a:pPr>
            <a:r>
              <a:rPr lang="ru-RU" sz="3600" b="1" dirty="0" smtClean="0">
                <a:solidFill>
                  <a:srgbClr val="00000A"/>
                </a:solidFill>
                <a:latin typeface="Times New Roman"/>
                <a:ea typeface="Droid Sans Fallback"/>
              </a:rPr>
              <a:t>           Практическая значимость </a:t>
            </a:r>
            <a:r>
              <a:rPr lang="ru-RU" sz="3600" dirty="0">
                <a:latin typeface="Times New Roman"/>
                <a:ea typeface="Times New Roman"/>
              </a:rPr>
              <a:t/>
            </a:r>
            <a:br>
              <a:rPr lang="ru-RU" sz="3600" dirty="0">
                <a:latin typeface="Times New Roman"/>
                <a:ea typeface="Times New Roman"/>
              </a:rPr>
            </a:b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1196752"/>
            <a:ext cx="612068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49580" algn="l"/>
              </a:tabLst>
            </a:pPr>
            <a:r>
              <a:rPr lang="ru-RU" dirty="0">
                <a:solidFill>
                  <a:srgbClr val="00000A"/>
                </a:solidFill>
                <a:latin typeface="Times New Roman"/>
                <a:ea typeface="Droid Sans Fallback"/>
              </a:rPr>
              <a:t>Материал данной проектной работы может быть использован на уроках окружающего мира и  во внеклассной работе, а также в качестве практических рекомендаций для тех, кто впервые решил заняться  домашним птицеводством. </a:t>
            </a:r>
            <a:endParaRPr lang="ru-RU" sz="1600" dirty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49580" algn="l"/>
              </a:tabLst>
            </a:pPr>
            <a:r>
              <a:rPr lang="ru-RU" dirty="0">
                <a:solidFill>
                  <a:srgbClr val="00000A"/>
                </a:solidFill>
                <a:latin typeface="Times New Roman"/>
                <a:ea typeface="Droid Sans Fallback"/>
              </a:rPr>
              <a:t>На уроках технологии можно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изготовить из скорлупы оригинальные поделки и забавные фигурки.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082125"/>
            <a:ext cx="2448272" cy="275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56117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6768752" cy="106613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49580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Заключение</a:t>
            </a:r>
            <a:r>
              <a:rPr lang="ru-RU" sz="4000" dirty="0" smtClean="0">
                <a:latin typeface="Times New Roman"/>
                <a:ea typeface="Times New Roman"/>
              </a:rPr>
              <a:t/>
            </a:r>
            <a:br>
              <a:rPr lang="ru-RU" sz="4000" dirty="0" smtClean="0"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1582341"/>
            <a:ext cx="547260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своего исследования я сделал вывод: 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зародыша происходит в зародышевом диске, где он обеспечен всем необходимым  для его развития (определённая влажность, тепло, кислород и питательные вещества). Питательные вещества зародыш получает из желтка.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Исходя, из этого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гипотеза не подтвердилась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гипотеза подтвердилась. 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моей работы достигнута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ходе эксперимента мне удалось выяснить как развивается цыплёнок из яйца.</a:t>
            </a:r>
          </a:p>
        </p:txBody>
      </p:sp>
      <p:pic>
        <p:nvPicPr>
          <p:cNvPr id="3074" name="Picture 2" descr="https://im0-tub-ru.yandex.net/i?id=f5aef652b18acd0d58d0f9e54a338efd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6124" y="2967595"/>
            <a:ext cx="1950925" cy="23078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9065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403648" y="1268759"/>
            <a:ext cx="6777040" cy="3519631"/>
            <a:chOff x="1115616" y="2955212"/>
            <a:chExt cx="7165477" cy="3905767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955212"/>
              <a:ext cx="7165477" cy="12675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atilda" pitchFamily="2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115616" y="6400070"/>
              <a:ext cx="7165477" cy="460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70C0"/>
                </a:solidFill>
                <a:latin typeface="Matilda" pitchFamily="2" charset="0"/>
                <a:cs typeface="Arial" charset="0"/>
              </a:endParaRPr>
            </a:p>
          </p:txBody>
        </p:sp>
      </p:grp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699968" y="274638"/>
            <a:ext cx="6616448" cy="70609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проекта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9968" y="1268759"/>
            <a:ext cx="68324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В настоящее время большинство людей, которые проживают в деревне или имеют частный дом в городе,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обзаводятся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живностью. Домашнее куриное мясо и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свежие яйца-это экологически чистые продукты питания.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/>
              </a:rPr>
              <a:t>Я выбрал данную тему, потому что мне интересно узнать «Почему птичье яйцо называют «чудо-колыбелькой?»</a:t>
            </a:r>
            <a:endParaRPr lang="ru-RU" sz="2000" dirty="0"/>
          </a:p>
        </p:txBody>
      </p:sp>
      <p:pic>
        <p:nvPicPr>
          <p:cNvPr id="2052" name="Picture 4" descr="http://www.kartinkijane.ru/pic/201304/1920x1080/kartinkijane.ru-94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000" y="4373048"/>
            <a:ext cx="3672408" cy="20657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8374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+mn-cs"/>
              </a:rPr>
              <a:t>Заключение</a:t>
            </a:r>
            <a:r>
              <a:rPr lang="ru-RU" sz="4000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4000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1268760"/>
            <a:ext cx="7128792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Calibri"/>
              </a:rPr>
              <a:t>А самое главное, для того,  чтобы из яйца вылупился цыплёнок</a:t>
            </a:r>
            <a:r>
              <a:rPr lang="ru-RU" sz="2000" dirty="0" smtClean="0">
                <a:latin typeface="Times New Roman"/>
                <a:ea typeface="Calibri"/>
              </a:rPr>
              <a:t>, нужны </a:t>
            </a:r>
            <a:r>
              <a:rPr lang="ru-RU" sz="2000" dirty="0">
                <a:latin typeface="Times New Roman"/>
                <a:ea typeface="Calibri"/>
              </a:rPr>
              <a:t>трудолюбие и любовь к братьям нашим меньшим, и, конечно  знания. Если бы не опыт моей бабушки,  у нас в курятнике вряд ли бы сейчас были курочки </a:t>
            </a:r>
            <a:r>
              <a:rPr lang="ru-RU" sz="2000" dirty="0" smtClean="0">
                <a:latin typeface="Times New Roman"/>
                <a:ea typeface="Calibri"/>
              </a:rPr>
              <a:t>.</a:t>
            </a:r>
          </a:p>
          <a:p>
            <a:pPr algn="just" fontAlgn="base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Я надеюсь, что познакомившись с результатами моей работы, мои одноклассники заинтересуются чудом яйца и захотят продолжить его изучение, ведь оно хранит еще много тайн.</a:t>
            </a:r>
            <a:endParaRPr lang="ru-RU" sz="20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endParaRPr lang="ru-RU" sz="20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4" name="Рисунок 3" descr="цыплята из инкубатора"/>
          <p:cNvPicPr/>
          <p:nvPr/>
        </p:nvPicPr>
        <p:blipFill>
          <a:blip r:embed="rId2" cstate="print"/>
          <a:srcRect r="30469" b="15789"/>
          <a:stretch>
            <a:fillRect/>
          </a:stretch>
        </p:blipFill>
        <p:spPr bwMode="auto">
          <a:xfrm>
            <a:off x="2339752" y="4725144"/>
            <a:ext cx="4680520" cy="1677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42926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7683" y="1857018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png.pngtree.com/png_detail/18/09/10/pngtree-people-and-animals-png-clipart_30631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7" y="2924945"/>
            <a:ext cx="2016225" cy="18704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8122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699968" y="1658655"/>
            <a:ext cx="6480720" cy="3129735"/>
            <a:chOff x="1115616" y="2955212"/>
            <a:chExt cx="7165477" cy="3905767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955212"/>
              <a:ext cx="7165477" cy="12675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atilda" pitchFamily="2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115616" y="6400070"/>
              <a:ext cx="7165477" cy="460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70C0"/>
                </a:solidFill>
                <a:latin typeface="Matilda" pitchFamily="2" charset="0"/>
                <a:cs typeface="Arial" charset="0"/>
              </a:endParaRPr>
            </a:p>
          </p:txBody>
        </p:sp>
      </p:grp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699968" y="274638"/>
            <a:ext cx="6616448" cy="77809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0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3600" b="1" dirty="0">
                <a:solidFill>
                  <a:srgbClr val="000000"/>
                </a:solidFill>
                <a:latin typeface="Times New Roman"/>
                <a:ea typeface="Times New Roman"/>
              </a:rPr>
              <a:t>Цель моего  исследования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9968" y="1268760"/>
            <a:ext cx="6616448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Выяснить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, как цыплёнок развивается в яйце.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1915091"/>
            <a:ext cx="6624736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</a:rPr>
              <a:t>Задачи:</a:t>
            </a:r>
            <a:r>
              <a:rPr lang="ru-RU" sz="2800" dirty="0">
                <a:latin typeface="Times New Roman"/>
                <a:ea typeface="Times New Roman"/>
              </a:rPr>
              <a:t> 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80060" algn="l"/>
              </a:tabLst>
            </a:pPr>
            <a:r>
              <a:rPr lang="ru-RU" sz="2400" dirty="0">
                <a:latin typeface="Times New Roman"/>
                <a:ea typeface="Times New Roman"/>
              </a:rPr>
              <a:t>Изучить теоретический материал о строении и свойствах яйца.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80060" algn="l"/>
              </a:tabLst>
            </a:pPr>
            <a:r>
              <a:rPr lang="ru-RU" sz="2400" dirty="0">
                <a:latin typeface="Times New Roman"/>
                <a:ea typeface="Times New Roman"/>
              </a:rPr>
              <a:t>Провести эксперимент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«Как в домашних условиях вывести цыплят из яиц?</a:t>
            </a:r>
            <a:endParaRPr lang="ru-RU" sz="2400" dirty="0">
              <a:latin typeface="Times New Roman"/>
              <a:ea typeface="Times New Roman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3. Разработать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буклет с советами и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 рекомендациями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о пользе яиц.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96299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699968" y="1658655"/>
            <a:ext cx="6480720" cy="3129735"/>
            <a:chOff x="1115616" y="2955212"/>
            <a:chExt cx="7165477" cy="3905767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955212"/>
              <a:ext cx="7165477" cy="12675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atilda" pitchFamily="2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115616" y="6400070"/>
              <a:ext cx="7165477" cy="460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70C0"/>
                </a:solidFill>
                <a:latin typeface="Matilda" pitchFamily="2" charset="0"/>
                <a:cs typeface="Arial" charset="0"/>
              </a:endParaRPr>
            </a:p>
          </p:txBody>
        </p:sp>
      </p:grp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699968" y="274638"/>
            <a:ext cx="6616448" cy="70609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Гипотезы исследования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562409" y="1556792"/>
            <a:ext cx="65527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1.Предположим, цыплёнок развивается из желтка.</a:t>
            </a:r>
            <a:endParaRPr lang="ru-RU" sz="2400" dirty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2. Допустим,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желток- это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питание зародыша.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7203" y="3311118"/>
            <a:ext cx="64004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Объект исследования: 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куриное яйцо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5122" name="Picture 2" descr="ÐÐ¾Ð´Ð±Ð¾ÑÐºÐ° ÐºÐ°ÑÑÐ¸Ð½Ð¾Ðº Ñ ÑÑÐ¿Ð»ÑÑÐ°Ð¼Ð¸ ÑÐ¾ÑÐ¾ÑÐµÐ³Ð¾ ÐºÐ°ÑÐµÑÑÐ²Ð° - Ð¼Ð°Ð»ÐµÐ½ÑÐºÐ¸Ð¼Ð¸, Ð¼Ð¸Ð»ÑÐ¼Ð¸, Ð·Ð°Ð±Ð°Ð²Ð½ÑÐ¼Ð¸, Ñ ÐºÑÑÐ¸ÑÐµÐ¹, Ð² ÑÐºÐ¾ÑÐ»ÑÐ¿Ðµ. ÐÑ Ð¼Ð¾Ð¶Ð½Ð¾ ÑÐºÐ°ÑÐ°ÑÑ, ÑÐ°ÑÐ¿ÐµÑÐ°ÑÐ°ÑÑ Ð¸ Ð¸ÑÐ¿Ð¾Ð»ÑÐ·Ð¾Ð²Ð°ÑÑ Ð´Ð»Ñ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645" y="4077072"/>
            <a:ext cx="2304256" cy="25412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2321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699968" y="1658655"/>
            <a:ext cx="6480720" cy="3129735"/>
            <a:chOff x="1115616" y="2955212"/>
            <a:chExt cx="7165477" cy="3905767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955212"/>
              <a:ext cx="7165477" cy="12675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atilda" pitchFamily="2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115616" y="6400070"/>
              <a:ext cx="7165477" cy="460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70C0"/>
                </a:solidFill>
                <a:latin typeface="Matilda" pitchFamily="2" charset="0"/>
                <a:cs typeface="Arial" charset="0"/>
              </a:endParaRPr>
            </a:p>
          </p:txBody>
        </p:sp>
      </p:grp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699968" y="548680"/>
            <a:ext cx="6616448" cy="86409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lvl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</a:t>
            </a:r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2110734"/>
            <a:ext cx="70484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литературных источников.  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 синтез.               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Наблюдение.                                     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399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699968" y="1658655"/>
            <a:ext cx="6480720" cy="3129735"/>
            <a:chOff x="1115616" y="2955212"/>
            <a:chExt cx="7165477" cy="3905767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955212"/>
              <a:ext cx="7165477" cy="12675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atilda" pitchFamily="2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115616" y="6400070"/>
              <a:ext cx="7165477" cy="460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70C0"/>
                </a:solidFill>
                <a:latin typeface="Matilda" pitchFamily="2" charset="0"/>
                <a:cs typeface="Arial" charset="0"/>
              </a:endParaRPr>
            </a:p>
          </p:txBody>
        </p:sp>
      </p:grp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00800" cy="70609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75656" y="1187404"/>
            <a:ext cx="71287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Летом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я гостил у бабушки в деревне. Однажды я увидел инкубатор . Бабушка рассказала мне о том, что в инкубаторе  можно  из яиц вывести цыплят. </a:t>
            </a:r>
            <a:r>
              <a:rPr lang="ru-RU" sz="2400" dirty="0">
                <a:latin typeface="Times New Roman"/>
                <a:ea typeface="Times New Roman"/>
              </a:rPr>
              <a:t>Мне очень захотелось  узнать,  как работает инкубатор, и как из яйца может появится цыплёнок. 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2400" dirty="0"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195898"/>
            <a:ext cx="3097213" cy="232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72000" y="436510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Инкубатор – это 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аппарат для искусственного выведения молодняка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553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699968" y="1658655"/>
            <a:ext cx="6480720" cy="3129735"/>
            <a:chOff x="1115616" y="2955212"/>
            <a:chExt cx="7165477" cy="3905767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955212"/>
              <a:ext cx="7165477" cy="12675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atilda" pitchFamily="2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115616" y="6400070"/>
              <a:ext cx="7165477" cy="460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70C0"/>
                </a:solidFill>
                <a:latin typeface="Matilda" pitchFamily="2" charset="0"/>
                <a:cs typeface="Arial" charset="0"/>
              </a:endParaRPr>
            </a:p>
          </p:txBody>
        </p:sp>
      </p:grp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755576" y="274638"/>
            <a:ext cx="8208912" cy="77809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457200" lvl="1" algn="l">
              <a:lnSpc>
                <a:spcPct val="150000"/>
              </a:lnSpc>
              <a:spcAft>
                <a:spcPts val="0"/>
              </a:spcAft>
              <a:tabLst>
                <a:tab pos="1562100" algn="l"/>
              </a:tabLs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Почему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птичье яйцо называют "Чудо-колыбелькой?»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400" dirty="0">
                <a:latin typeface="Times New Roman"/>
                <a:ea typeface="Times New Roman"/>
              </a:rPr>
              <a:t/>
            </a:r>
            <a:br>
              <a:rPr lang="ru-RU" sz="2400" dirty="0">
                <a:latin typeface="Times New Roman"/>
                <a:ea typeface="Times New Roman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99968" y="1340768"/>
            <a:ext cx="66164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живое вышло из яйца" - утверждали древние.  И это справедливо. Большинство животных, обитающих на нашей планете в процессе своего развития проходят через стадию яйца.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Но это не просто яйцо, а чудо-колыбелька, снабженная всем необходимым  и созданная для того, чтобы внутри нее развивался зародыш.  А поскольку зародышу требуется питание, то в каждой такой колыбельке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- желток. Но это лишь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221087"/>
            <a:ext cx="1584176" cy="201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28802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699968" y="1658655"/>
            <a:ext cx="6480720" cy="3129735"/>
            <a:chOff x="1115616" y="2955212"/>
            <a:chExt cx="7165477" cy="3905767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955212"/>
              <a:ext cx="7165477" cy="12675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atilda" pitchFamily="2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115616" y="6400070"/>
              <a:ext cx="7165477" cy="460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70C0"/>
                </a:solidFill>
                <a:latin typeface="Matilda" pitchFamily="2" charset="0"/>
                <a:cs typeface="Arial" charset="0"/>
              </a:endParaRPr>
            </a:p>
          </p:txBody>
        </p:sp>
      </p:grp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704856" cy="77809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ru-RU" sz="2800" b="1" kern="1800" dirty="0" smtClean="0">
                <a:latin typeface="Times New Roman"/>
                <a:ea typeface="Times New Roman"/>
              </a:rPr>
              <a:t>                 </a:t>
            </a:r>
            <a:r>
              <a:rPr lang="ru-RU" sz="3600" b="1" kern="1800" dirty="0" smtClean="0">
                <a:latin typeface="Times New Roman"/>
                <a:ea typeface="Times New Roman"/>
              </a:rPr>
              <a:t>Что </a:t>
            </a:r>
            <a:r>
              <a:rPr lang="ru-RU" sz="3600" b="1" kern="1800" dirty="0">
                <a:latin typeface="Times New Roman"/>
                <a:ea typeface="Times New Roman"/>
              </a:rPr>
              <a:t>находится в яйце?</a:t>
            </a:r>
            <a:r>
              <a:rPr lang="ru-RU" sz="3600" dirty="0">
                <a:latin typeface="Times New Roman"/>
                <a:ea typeface="Times New Roman"/>
              </a:rPr>
              <a:t/>
            </a:r>
            <a:br>
              <a:rPr lang="ru-RU" sz="3600" dirty="0">
                <a:latin typeface="Times New Roman"/>
                <a:ea typeface="Times New Roman"/>
              </a:rPr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1246587"/>
            <a:ext cx="7056784" cy="3357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Times New Roman"/>
                <a:ea typeface="Times New Roman"/>
              </a:rPr>
              <a:t>Внутри птичьего яйца находится желток с крошечным ядром, из которого формируется зародыш, и желеобразный белок. Из них растущий птенец получает питательные вещества. Белок также защищает зародыша от ударов, если кто-то случайно заденет яйцо.</a:t>
            </a:r>
            <a:endParaRPr lang="ru-RU" sz="2400" dirty="0"/>
          </a:p>
        </p:txBody>
      </p:sp>
      <p:pic>
        <p:nvPicPr>
          <p:cNvPr id="8" name="Рисунок 7" descr="http://www.dddkursk.ru/image/child/000085.1.jpg?201910292138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663" y="4183799"/>
            <a:ext cx="2240356" cy="22574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61309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699968" y="1658655"/>
            <a:ext cx="6480720" cy="3129735"/>
            <a:chOff x="1115616" y="2955212"/>
            <a:chExt cx="7165477" cy="3905767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955212"/>
              <a:ext cx="7165477" cy="12675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atilda" pitchFamily="2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115616" y="6400070"/>
              <a:ext cx="7165477" cy="460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70C0"/>
                </a:solidFill>
                <a:latin typeface="Matilda" pitchFamily="2" charset="0"/>
                <a:cs typeface="Arial" charset="0"/>
              </a:endParaRPr>
            </a:p>
          </p:txBody>
        </p:sp>
      </p:grp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848872" cy="77809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l">
              <a:lnSpc>
                <a:spcPct val="150000"/>
              </a:lnSpc>
            </a:pPr>
            <a:r>
              <a:rPr lang="ru-RU" sz="2800" b="1" kern="1800" dirty="0" smtClean="0">
                <a:latin typeface="Times New Roman"/>
                <a:ea typeface="Times New Roman"/>
              </a:rPr>
              <a:t>  </a:t>
            </a:r>
            <a:r>
              <a:rPr lang="ru-RU" sz="3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Как </a:t>
            </a:r>
            <a: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</a:rPr>
              <a:t>цыплёнок развивается в яйце </a:t>
            </a:r>
            <a:r>
              <a:rPr lang="ru-RU" sz="3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?</a:t>
            </a:r>
            <a:r>
              <a:rPr lang="ru-RU" sz="3200" dirty="0">
                <a:latin typeface="Times New Roman"/>
                <a:ea typeface="Times New Roman"/>
              </a:rPr>
              <a:t/>
            </a:r>
            <a:br>
              <a:rPr lang="ru-RU" sz="3200" dirty="0">
                <a:latin typeface="Times New Roman"/>
                <a:ea typeface="Times New Roman"/>
              </a:rPr>
            </a:b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97843" y="1412776"/>
            <a:ext cx="6904480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Если </a:t>
            </a:r>
            <a:r>
              <a:rPr lang="ru-RU" sz="2200" dirty="0">
                <a:solidFill>
                  <a:srgbClr val="000000"/>
                </a:solidFill>
                <a:latin typeface="Times New Roman"/>
                <a:ea typeface="Times New Roman"/>
              </a:rPr>
              <a:t>внимательно изучить строение яйца, то можно увидеть в желтке заметен зародышевый диск. Клетки зародыша начинают делиться и расти под воздействием тепла в инкубаторе или под наседкой уже через 12 часов после начала инкубации. Диаметр увеличивается до 5 мм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20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9" name="Рисунок 8" descr="[​IMG]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065" y="3861048"/>
            <a:ext cx="3438525" cy="25812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01053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81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70C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1062</TotalTime>
  <Words>843</Words>
  <Application>Microsoft Office PowerPoint</Application>
  <PresentationFormat>Экран (4:3)</PresentationFormat>
  <Paragraphs>68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Matilda</vt:lpstr>
      <vt:lpstr>Times New Roman</vt:lpstr>
      <vt:lpstr>Calibri</vt:lpstr>
      <vt:lpstr>Droid Sans Fallback</vt:lpstr>
      <vt:lpstr>Symbol</vt:lpstr>
      <vt:lpstr>1_Тема Office</vt:lpstr>
      <vt:lpstr>Слайд 1</vt:lpstr>
      <vt:lpstr>Актуальность проекта</vt:lpstr>
      <vt:lpstr> Цель моего  исследования</vt:lpstr>
      <vt:lpstr>Гипотезы исследования </vt:lpstr>
      <vt:lpstr>Методы исследования </vt:lpstr>
      <vt:lpstr>Введение</vt:lpstr>
      <vt:lpstr>Почему птичье яйцо называют "Чудо-колыбелькой?»  </vt:lpstr>
      <vt:lpstr>                 Что находится в яйце? </vt:lpstr>
      <vt:lpstr>  Как цыплёнок развивается в яйце ? </vt:lpstr>
      <vt:lpstr>Эксперимент по выведению птенцов</vt:lpstr>
      <vt:lpstr>Эксперимент</vt:lpstr>
      <vt:lpstr>Эксперимент</vt:lpstr>
      <vt:lpstr>Эксперимент</vt:lpstr>
      <vt:lpstr>Вывод</vt:lpstr>
      <vt:lpstr>Слайд 15</vt:lpstr>
      <vt:lpstr>    Определение свежести яйца</vt:lpstr>
      <vt:lpstr>Интересные факты о яйце </vt:lpstr>
      <vt:lpstr>           Практическая значимость  </vt:lpstr>
      <vt:lpstr>Заключение </vt:lpstr>
      <vt:lpstr>Заключение 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Пользователь</cp:lastModifiedBy>
  <cp:revision>109</cp:revision>
  <dcterms:created xsi:type="dcterms:W3CDTF">2014-07-06T18:18:01Z</dcterms:created>
  <dcterms:modified xsi:type="dcterms:W3CDTF">2020-06-19T05:34:11Z</dcterms:modified>
</cp:coreProperties>
</file>