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</p:sldIdLst>
  <p:sldSz cx="9144000" cy="5143500" type="screen16x9"/>
  <p:notesSz cx="6858000" cy="9144000"/>
  <p:embeddedFontLst>
    <p:embeddedFont>
      <p:font typeface="Trebuchet MS" panose="020B0603020202020204" pitchFamily="34" charset="0"/>
      <p:regular r:id="rId13"/>
      <p:bold r:id="rId14"/>
      <p:italic r:id="rId15"/>
      <p:boldItalic r:id="rId16"/>
    </p:embeddedFont>
    <p:embeddedFont>
      <p:font typeface="Oswald" panose="020B0604020202020204" charset="-52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Pacifico" panose="020B0604020202020204" charset="-52"/>
      <p:regular r:id="rId23"/>
    </p:embeddedFont>
    <p:embeddedFont>
      <p:font typeface="Georgia" panose="02040502050405020303" pitchFamily="18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20" y="4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073154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8582bd37ee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8582bd37ee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898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85851cad9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85851cad9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3516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8582bd37ee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8582bd37ee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79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8582bd37ee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8582bd37ee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8715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8582bd37ee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8582bd37ee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7601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86f9417ad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86f9417ad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9822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85851cad91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85851cad91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6538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8582bd37ee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8582bd37ee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0984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85851cad91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85851cad91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3973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85851cad91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85851cad91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361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ntestazione sezione" type="secHead">
  <p:cSld name="SECTION_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/>
          <p:nvPr/>
        </p:nvSpPr>
        <p:spPr>
          <a:xfrm>
            <a:off x="0" y="3688492"/>
            <a:ext cx="9144000" cy="1455000"/>
          </a:xfrm>
          <a:prstGeom prst="rect">
            <a:avLst/>
          </a:prstGeom>
          <a:blipFill rotWithShape="1">
            <a:blip r:embed="rId2">
              <a:alphaModFix amt="83000"/>
            </a:blip>
            <a:tile tx="0" ty="-704850" sx="92000" sy="89000" flip="xy" algn="ctr"/>
          </a:blip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1625346" y="918972"/>
            <a:ext cx="6960900" cy="26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5400"/>
              <a:buFont typeface="Georgia"/>
              <a:buNone/>
              <a:defRPr sz="5400" b="1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1624331" y="3765042"/>
            <a:ext cx="678930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sz="15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900"/>
              <a:buNone/>
              <a:defRPr sz="11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6445250" y="4704588"/>
            <a:ext cx="19833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1637031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32" name="Google Shape;32;p3"/>
          <p:cNvGrpSpPr/>
          <p:nvPr/>
        </p:nvGrpSpPr>
        <p:grpSpPr>
          <a:xfrm>
            <a:off x="673049" y="1744386"/>
            <a:ext cx="810675" cy="810675"/>
            <a:chOff x="9685338" y="4460675"/>
            <a:chExt cx="1080900" cy="1080900"/>
          </a:xfrm>
        </p:grpSpPr>
        <p:sp>
          <p:nvSpPr>
            <p:cNvPr id="33" name="Google Shape;33;p3"/>
            <p:cNvSpPr/>
            <p:nvPr/>
          </p:nvSpPr>
          <p:spPr>
            <a:xfrm>
              <a:off x="9685338" y="4460675"/>
              <a:ext cx="1080900" cy="1080900"/>
            </a:xfrm>
            <a:prstGeom prst="ellipse">
              <a:avLst/>
            </a:prstGeom>
            <a:blipFill rotWithShape="1">
              <a:blip r:embed="rId3">
                <a:alphaModFix/>
              </a:blip>
              <a:tile tx="0" ty="0" sx="85000" sy="85000" flip="none" algn="tl"/>
            </a:blip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9793429" y="4568765"/>
              <a:ext cx="864600" cy="864600"/>
            </a:xfrm>
            <a:prstGeom prst="ellips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3"/>
          <p:cNvSpPr txBox="1">
            <a:spLocks noGrp="1"/>
          </p:cNvSpPr>
          <p:nvPr>
            <p:ph type="sldNum" idx="12"/>
          </p:nvPr>
        </p:nvSpPr>
        <p:spPr>
          <a:xfrm>
            <a:off x="632776" y="1879600"/>
            <a:ext cx="8913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lvl="1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lvl="2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lvl="3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lvl="4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lvl="5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lvl="6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lvl="7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lvl="8" indent="0" algn="ctr">
              <a:spcBef>
                <a:spcPts val="0"/>
              </a:spcBef>
              <a:buNone/>
              <a:defRPr sz="2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itleAndTx">
  <p:cSld name="VERTICAL_TITLE_AND_VERTICAL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2"/>
          <p:cNvSpPr txBox="1">
            <a:spLocks noGrp="1"/>
          </p:cNvSpPr>
          <p:nvPr>
            <p:ph type="title"/>
          </p:nvPr>
        </p:nvSpPr>
        <p:spPr>
          <a:xfrm rot="5400000">
            <a:off x="5386350" y="1557300"/>
            <a:ext cx="4229100" cy="19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2"/>
          <p:cNvSpPr txBox="1">
            <a:spLocks noGrp="1"/>
          </p:cNvSpPr>
          <p:nvPr>
            <p:ph type="body" idx="1"/>
          </p:nvPr>
        </p:nvSpPr>
        <p:spPr>
          <a:xfrm rot="5400000">
            <a:off x="1500225" y="-300000"/>
            <a:ext cx="4229100" cy="56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984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100"/>
              <a:buChar char="▪"/>
              <a:defRPr/>
            </a:lvl1pPr>
            <a:lvl2pPr marL="914400" lvl="1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2pPr>
            <a:lvl3pPr marL="1371600" lvl="2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3pPr>
            <a:lvl4pPr marL="1828800" lvl="3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4pPr>
            <a:lvl5pPr marL="2286000" lvl="4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5pPr>
            <a:lvl6pPr marL="2743200" lvl="5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6pPr>
            <a:lvl7pPr marL="3200400" lvl="6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7pPr>
            <a:lvl8pPr marL="3657600" lvl="7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8pPr>
            <a:lvl9pPr marL="4114800" lvl="8" indent="-29845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100"/>
              <a:buChar char="▪"/>
              <a:defRPr/>
            </a:lvl9pPr>
          </a:lstStyle>
          <a:p>
            <a:endParaRPr/>
          </a:p>
        </p:txBody>
      </p:sp>
      <p:sp>
        <p:nvSpPr>
          <p:cNvPr id="97" name="Google Shape;97;p12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2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2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"/>
          <p:cNvSpPr txBox="1">
            <a:spLocks noGrp="1"/>
          </p:cNvSpPr>
          <p:nvPr>
            <p:ph type="title"/>
          </p:nvPr>
        </p:nvSpPr>
        <p:spPr>
          <a:xfrm>
            <a:off x="802386" y="363474"/>
            <a:ext cx="75438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body" idx="1"/>
          </p:nvPr>
        </p:nvSpPr>
        <p:spPr>
          <a:xfrm>
            <a:off x="802386" y="1591056"/>
            <a:ext cx="7543800" cy="30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984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100"/>
              <a:buChar char="▪"/>
              <a:defRPr/>
            </a:lvl1pPr>
            <a:lvl2pPr marL="914400" lvl="1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2pPr>
            <a:lvl3pPr marL="1371600" lvl="2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3pPr>
            <a:lvl4pPr marL="1828800" lvl="3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4pPr>
            <a:lvl5pPr marL="2286000" lvl="4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5pPr>
            <a:lvl6pPr marL="2743200" lvl="5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6pPr>
            <a:lvl7pPr marL="3200400" lvl="6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7pPr>
            <a:lvl8pPr marL="3657600" lvl="7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8pPr>
            <a:lvl9pPr marL="4114800" lvl="8" indent="-29845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100"/>
              <a:buChar char="▪"/>
              <a:defRPr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 txBox="1">
            <a:spLocks noGrp="1"/>
          </p:cNvSpPr>
          <p:nvPr>
            <p:ph type="title"/>
          </p:nvPr>
        </p:nvSpPr>
        <p:spPr>
          <a:xfrm>
            <a:off x="802386" y="363474"/>
            <a:ext cx="75438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body" idx="1"/>
          </p:nvPr>
        </p:nvSpPr>
        <p:spPr>
          <a:xfrm>
            <a:off x="802386" y="1645920"/>
            <a:ext cx="3566100" cy="29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11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300"/>
              <a:buChar char="▪"/>
              <a:defRPr sz="1500"/>
            </a:lvl1pPr>
            <a:lvl2pPr marL="914400" lvl="1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 sz="1400"/>
            </a:lvl2pPr>
            <a:lvl3pPr marL="1371600" lvl="2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3pPr>
            <a:lvl4pPr marL="1828800" lvl="3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4pPr>
            <a:lvl5pPr marL="2286000" lvl="4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5pPr>
            <a:lvl6pPr marL="2743200" lvl="5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6pPr>
            <a:lvl7pPr marL="3200400" lvl="6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7pPr>
            <a:lvl8pPr marL="3657600" lvl="7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8pPr>
            <a:lvl9pPr marL="4114800" lvl="8" indent="-2921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000"/>
              <a:buChar char="▪"/>
              <a:defRPr sz="1200"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2"/>
          </p:nvPr>
        </p:nvSpPr>
        <p:spPr>
          <a:xfrm>
            <a:off x="4773168" y="1645920"/>
            <a:ext cx="3566100" cy="29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11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300"/>
              <a:buChar char="▪"/>
              <a:defRPr sz="1500"/>
            </a:lvl1pPr>
            <a:lvl2pPr marL="914400" lvl="1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 sz="1400"/>
            </a:lvl2pPr>
            <a:lvl3pPr marL="1371600" lvl="2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3pPr>
            <a:lvl4pPr marL="1828800" lvl="3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4pPr>
            <a:lvl5pPr marL="2286000" lvl="4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5pPr>
            <a:lvl6pPr marL="2743200" lvl="5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6pPr>
            <a:lvl7pPr marL="3200400" lvl="6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7pPr>
            <a:lvl8pPr marL="3657600" lvl="7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8pPr>
            <a:lvl9pPr marL="4114800" lvl="8" indent="-2921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000"/>
              <a:buChar char="▪"/>
              <a:defRPr sz="1200"/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 txBox="1">
            <a:spLocks noGrp="1"/>
          </p:cNvSpPr>
          <p:nvPr>
            <p:ph type="title"/>
          </p:nvPr>
        </p:nvSpPr>
        <p:spPr>
          <a:xfrm>
            <a:off x="802386" y="363474"/>
            <a:ext cx="75438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1"/>
          </p:nvPr>
        </p:nvSpPr>
        <p:spPr>
          <a:xfrm>
            <a:off x="800100" y="1536192"/>
            <a:ext cx="35661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sz="1500" b="1">
                <a:solidFill>
                  <a:srgbClr val="548BB7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3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000"/>
              <a:buNone/>
              <a:defRPr sz="1200" b="1"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2"/>
          </p:nvPr>
        </p:nvSpPr>
        <p:spPr>
          <a:xfrm>
            <a:off x="802386" y="2057400"/>
            <a:ext cx="3566100" cy="24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11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300"/>
              <a:buChar char="▪"/>
              <a:defRPr sz="1500"/>
            </a:lvl1pPr>
            <a:lvl2pPr marL="914400" lvl="1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 sz="1400"/>
            </a:lvl2pPr>
            <a:lvl3pPr marL="1371600" lvl="2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3pPr>
            <a:lvl4pPr marL="1828800" lvl="3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4pPr>
            <a:lvl5pPr marL="2286000" lvl="4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5pPr>
            <a:lvl6pPr marL="2743200" lvl="5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6pPr>
            <a:lvl7pPr marL="3200400" lvl="6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7pPr>
            <a:lvl8pPr marL="3657600" lvl="7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8pPr>
            <a:lvl9pPr marL="4114800" lvl="8" indent="-2921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000"/>
              <a:buChar char="▪"/>
              <a:defRPr sz="1200"/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body" idx="3"/>
          </p:nvPr>
        </p:nvSpPr>
        <p:spPr>
          <a:xfrm>
            <a:off x="4773168" y="1536192"/>
            <a:ext cx="35661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sz="1500" b="1">
                <a:solidFill>
                  <a:srgbClr val="548BB7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3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000"/>
              <a:buNone/>
              <a:defRPr sz="1200" b="1"/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body" idx="4"/>
          </p:nvPr>
        </p:nvSpPr>
        <p:spPr>
          <a:xfrm>
            <a:off x="4773168" y="2057400"/>
            <a:ext cx="3566100" cy="24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11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300"/>
              <a:buChar char="▪"/>
              <a:defRPr sz="1500"/>
            </a:lvl1pPr>
            <a:lvl2pPr marL="914400" lvl="1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 sz="1400"/>
            </a:lvl2pPr>
            <a:lvl3pPr marL="1371600" lvl="2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3pPr>
            <a:lvl4pPr marL="1828800" lvl="3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4pPr>
            <a:lvl5pPr marL="2286000" lvl="4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5pPr>
            <a:lvl6pPr marL="2743200" lvl="5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6pPr>
            <a:lvl7pPr marL="3200400" lvl="6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7pPr>
            <a:lvl8pPr marL="3657600" lvl="7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8pPr>
            <a:lvl9pPr marL="4114800" lvl="8" indent="-2921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000"/>
              <a:buChar char="▪"/>
              <a:defRPr sz="1200"/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6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7"/>
          <p:cNvSpPr txBox="1">
            <a:spLocks noGrp="1"/>
          </p:cNvSpPr>
          <p:nvPr>
            <p:ph type="title"/>
          </p:nvPr>
        </p:nvSpPr>
        <p:spPr>
          <a:xfrm>
            <a:off x="802386" y="363474"/>
            <a:ext cx="75438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uto con didascalia" type="objTx">
  <p:cSld name="OBJECT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/>
          <p:nvPr/>
        </p:nvSpPr>
        <p:spPr>
          <a:xfrm>
            <a:off x="6227805" y="0"/>
            <a:ext cx="2916300" cy="5143500"/>
          </a:xfrm>
          <a:prstGeom prst="rect">
            <a:avLst/>
          </a:prstGeom>
          <a:blipFill rotWithShape="1">
            <a:blip r:embed="rId2">
              <a:alphaModFix amt="60000"/>
            </a:blip>
            <a:tile tx="0" ty="-704850" sx="92000" sy="89000" flip="xy" algn="ctr"/>
          </a:blip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title"/>
          </p:nvPr>
        </p:nvSpPr>
        <p:spPr>
          <a:xfrm>
            <a:off x="6412230" y="514350"/>
            <a:ext cx="2400300" cy="13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Georgia"/>
              <a:buNone/>
              <a:defRPr sz="2400" b="1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body" idx="1"/>
          </p:nvPr>
        </p:nvSpPr>
        <p:spPr>
          <a:xfrm>
            <a:off x="628650" y="514350"/>
            <a:ext cx="5033700" cy="37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11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300"/>
              <a:buChar char="▪"/>
              <a:defRPr sz="1500"/>
            </a:lvl1pPr>
            <a:lvl2pPr marL="914400" lvl="1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 sz="1400"/>
            </a:lvl2pPr>
            <a:lvl3pPr marL="1371600" lvl="2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3pPr>
            <a:lvl4pPr marL="1828800" lvl="3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4pPr>
            <a:lvl5pPr marL="2286000" lvl="4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5pPr>
            <a:lvl6pPr marL="2743200" lvl="5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6pPr>
            <a:lvl7pPr marL="3200400" lvl="6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7pPr>
            <a:lvl8pPr marL="3657600" lvl="7" indent="-2921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Char char="▪"/>
              <a:defRPr sz="1200"/>
            </a:lvl8pPr>
            <a:lvl9pPr marL="4114800" lvl="8" indent="-2921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000"/>
              <a:buChar char="▪"/>
              <a:defRPr sz="1200"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body" idx="2"/>
          </p:nvPr>
        </p:nvSpPr>
        <p:spPr>
          <a:xfrm>
            <a:off x="6412230" y="1817370"/>
            <a:ext cx="2400300" cy="24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345D7E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800"/>
              <a:buNone/>
              <a:defRPr sz="900"/>
            </a:lvl2pPr>
            <a:lvl3pPr marL="1371600" lvl="2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4pPr>
            <a:lvl5pPr marL="2286000" lvl="4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5pPr>
            <a:lvl6pPr marL="2743200" lvl="5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6pPr>
            <a:lvl7pPr marL="3200400" lvl="6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7pPr>
            <a:lvl8pPr marL="3657600" lvl="7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8pPr>
            <a:lvl9pPr marL="4114800" lvl="8" indent="-2286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600"/>
              <a:buNone/>
              <a:defRPr sz="700"/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74" name="Google Shape;74;p9"/>
          <p:cNvGrpSpPr/>
          <p:nvPr/>
        </p:nvGrpSpPr>
        <p:grpSpPr>
          <a:xfrm>
            <a:off x="8551294" y="4672261"/>
            <a:ext cx="342938" cy="342938"/>
            <a:chOff x="11361456" y="6195813"/>
            <a:chExt cx="548700" cy="548700"/>
          </a:xfrm>
        </p:grpSpPr>
        <p:sp>
          <p:nvSpPr>
            <p:cNvPr id="75" name="Google Shape;75;p9"/>
            <p:cNvSpPr/>
            <p:nvPr/>
          </p:nvSpPr>
          <p:spPr>
            <a:xfrm>
              <a:off x="11361456" y="6195813"/>
              <a:ext cx="548700" cy="548700"/>
            </a:xfrm>
            <a:prstGeom prst="ellipse">
              <a:avLst/>
            </a:prstGeom>
            <a:blipFill rotWithShape="1">
              <a:blip r:embed="rId3">
                <a:alphaModFix/>
              </a:blip>
              <a:tile tx="50800" ty="0" sx="85000" sy="85000" flip="none" algn="tl"/>
            </a:blip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9"/>
            <p:cNvSpPr/>
            <p:nvPr/>
          </p:nvSpPr>
          <p:spPr>
            <a:xfrm>
              <a:off x="11396488" y="6230844"/>
              <a:ext cx="478500" cy="478500"/>
            </a:xfrm>
            <a:prstGeom prst="ellipse">
              <a:avLst/>
            </a:prstGeom>
            <a:noFill/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9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mmagine con didascalia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0"/>
          <p:cNvSpPr/>
          <p:nvPr/>
        </p:nvSpPr>
        <p:spPr>
          <a:xfrm>
            <a:off x="6227805" y="0"/>
            <a:ext cx="2916300" cy="5143500"/>
          </a:xfrm>
          <a:prstGeom prst="rect">
            <a:avLst/>
          </a:prstGeom>
          <a:blipFill rotWithShape="1">
            <a:blip r:embed="rId2">
              <a:alphaModFix amt="60000"/>
            </a:blip>
            <a:tile tx="0" ty="-704850" sx="92000" sy="89000" flip="xy" algn="ctr"/>
          </a:blip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0"/>
          <p:cNvSpPr txBox="1">
            <a:spLocks noGrp="1"/>
          </p:cNvSpPr>
          <p:nvPr>
            <p:ph type="title"/>
          </p:nvPr>
        </p:nvSpPr>
        <p:spPr>
          <a:xfrm>
            <a:off x="6412230" y="514350"/>
            <a:ext cx="2400300" cy="13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Georgia"/>
              <a:buNone/>
              <a:defRPr sz="2400" b="1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0"/>
          <p:cNvSpPr>
            <a:spLocks noGrp="1"/>
          </p:cNvSpPr>
          <p:nvPr>
            <p:ph type="pic" idx="2"/>
          </p:nvPr>
        </p:nvSpPr>
        <p:spPr>
          <a:xfrm>
            <a:off x="0" y="0"/>
            <a:ext cx="6227700" cy="5143500"/>
          </a:xfrm>
          <a:prstGeom prst="rect">
            <a:avLst/>
          </a:prstGeom>
          <a:solidFill>
            <a:srgbClr val="E4DEDB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548BB7"/>
              </a:buClr>
              <a:buSzPts val="2000"/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800"/>
              <a:buFont typeface="Noto Sans Symbols"/>
              <a:buNone/>
              <a:defRPr sz="21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500"/>
              <a:buFont typeface="Noto Sans Symbols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3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3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3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3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3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Clr>
                <a:srgbClr val="548BB7"/>
              </a:buClr>
              <a:buSzPts val="13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2" name="Google Shape;82;p10"/>
          <p:cNvSpPr txBox="1">
            <a:spLocks noGrp="1"/>
          </p:cNvSpPr>
          <p:nvPr>
            <p:ph type="body" idx="1"/>
          </p:nvPr>
        </p:nvSpPr>
        <p:spPr>
          <a:xfrm>
            <a:off x="6412230" y="1817370"/>
            <a:ext cx="2400300" cy="24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345D7E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800"/>
              <a:buNone/>
              <a:defRPr sz="900"/>
            </a:lvl2pPr>
            <a:lvl3pPr marL="1371600" lvl="2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4pPr>
            <a:lvl5pPr marL="2286000" lvl="4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5pPr>
            <a:lvl6pPr marL="2743200" lvl="5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6pPr>
            <a:lvl7pPr marL="3200400" lvl="6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7pPr>
            <a:lvl8pPr marL="3657600" lvl="7" indent="-228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600"/>
              <a:buNone/>
              <a:defRPr sz="700"/>
            </a:lvl8pPr>
            <a:lvl9pPr marL="4114800" lvl="8" indent="-22860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600"/>
              <a:buNone/>
              <a:defRPr sz="700"/>
            </a:lvl9pPr>
          </a:lstStyle>
          <a:p>
            <a:endParaRPr/>
          </a:p>
        </p:txBody>
      </p:sp>
      <p:sp>
        <p:nvSpPr>
          <p:cNvPr id="83" name="Google Shape;83;p10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84" name="Google Shape;84;p10"/>
          <p:cNvGrpSpPr/>
          <p:nvPr/>
        </p:nvGrpSpPr>
        <p:grpSpPr>
          <a:xfrm>
            <a:off x="8551294" y="4672261"/>
            <a:ext cx="342938" cy="342938"/>
            <a:chOff x="11361456" y="6195813"/>
            <a:chExt cx="548700" cy="548700"/>
          </a:xfrm>
        </p:grpSpPr>
        <p:sp>
          <p:nvSpPr>
            <p:cNvPr id="85" name="Google Shape;85;p10"/>
            <p:cNvSpPr/>
            <p:nvPr/>
          </p:nvSpPr>
          <p:spPr>
            <a:xfrm>
              <a:off x="11361456" y="6195813"/>
              <a:ext cx="548700" cy="548700"/>
            </a:xfrm>
            <a:prstGeom prst="ellipse">
              <a:avLst/>
            </a:prstGeom>
            <a:blipFill rotWithShape="1">
              <a:blip r:embed="rId3">
                <a:alphaModFix/>
              </a:blip>
              <a:tile tx="50800" ty="0" sx="85000" sy="85000" flip="none" algn="tl"/>
            </a:blip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0"/>
            <p:cNvSpPr/>
            <p:nvPr/>
          </p:nvSpPr>
          <p:spPr>
            <a:xfrm>
              <a:off x="11396488" y="6230844"/>
              <a:ext cx="478500" cy="478500"/>
            </a:xfrm>
            <a:prstGeom prst="ellipse">
              <a:avLst/>
            </a:prstGeom>
            <a:noFill/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" name="Google Shape;87;p10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1"/>
          <p:cNvSpPr txBox="1">
            <a:spLocks noGrp="1"/>
          </p:cNvSpPr>
          <p:nvPr>
            <p:ph type="title"/>
          </p:nvPr>
        </p:nvSpPr>
        <p:spPr>
          <a:xfrm>
            <a:off x="802386" y="363474"/>
            <a:ext cx="75438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1"/>
          <p:cNvSpPr txBox="1">
            <a:spLocks noGrp="1"/>
          </p:cNvSpPr>
          <p:nvPr>
            <p:ph type="body" idx="1"/>
          </p:nvPr>
        </p:nvSpPr>
        <p:spPr>
          <a:xfrm rot="5400000">
            <a:off x="3055236" y="-661794"/>
            <a:ext cx="3038100" cy="75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984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100"/>
              <a:buChar char="▪"/>
              <a:defRPr/>
            </a:lvl1pPr>
            <a:lvl2pPr marL="914400" lvl="1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2pPr>
            <a:lvl3pPr marL="1371600" lvl="2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3pPr>
            <a:lvl4pPr marL="1828800" lvl="3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4pPr>
            <a:lvl5pPr marL="2286000" lvl="4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5pPr>
            <a:lvl6pPr marL="2743200" lvl="5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6pPr>
            <a:lvl7pPr marL="3200400" lvl="6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7pPr>
            <a:lvl8pPr marL="3657600" lvl="7" indent="-2984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Char char="▪"/>
              <a:defRPr/>
            </a:lvl8pPr>
            <a:lvl9pPr marL="4114800" lvl="8" indent="-298450" algn="l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SzPts val="1100"/>
              <a:buChar char="▪"/>
              <a:defRPr/>
            </a:lvl9pPr>
          </a:lstStyle>
          <a:p>
            <a:endParaRPr/>
          </a:p>
        </p:txBody>
      </p:sp>
      <p:sp>
        <p:nvSpPr>
          <p:cNvPr id="91" name="Google Shape;91;p11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1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1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02386" y="363474"/>
            <a:ext cx="75438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Font typeface="Georgia"/>
              <a:buNone/>
              <a:defRPr sz="3600" b="1" i="0" u="none" strike="noStrike" cap="none"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02386" y="1591056"/>
            <a:ext cx="7543800" cy="30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111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548BB7"/>
              </a:buClr>
              <a:buSzPts val="1300"/>
              <a:buFont typeface="Noto Sans Symbols"/>
              <a:buChar char="▪"/>
              <a:defRPr sz="15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9845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1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210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9210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9210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9210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9210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9210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548BB7"/>
              </a:buClr>
              <a:buSzPts val="1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92100" algn="l" rtl="0">
              <a:lnSpc>
                <a:spcPct val="90000"/>
              </a:lnSpc>
              <a:spcBef>
                <a:spcPts val="300"/>
              </a:spcBef>
              <a:spcAft>
                <a:spcPts val="200"/>
              </a:spcAft>
              <a:buClr>
                <a:srgbClr val="548BB7"/>
              </a:buClr>
              <a:buSzPts val="1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5973318" y="4704588"/>
            <a:ext cx="2455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816102" y="4704588"/>
            <a:ext cx="47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grpSp>
        <p:nvGrpSpPr>
          <p:cNvPr id="10" name="Google Shape;10;p1"/>
          <p:cNvGrpSpPr/>
          <p:nvPr/>
        </p:nvGrpSpPr>
        <p:grpSpPr>
          <a:xfrm>
            <a:off x="8551294" y="4672261"/>
            <a:ext cx="342938" cy="342938"/>
            <a:chOff x="11361456" y="6195813"/>
            <a:chExt cx="548700" cy="548700"/>
          </a:xfrm>
        </p:grpSpPr>
        <p:sp>
          <p:nvSpPr>
            <p:cNvPr id="11" name="Google Shape;11;p1"/>
            <p:cNvSpPr/>
            <p:nvPr/>
          </p:nvSpPr>
          <p:spPr>
            <a:xfrm>
              <a:off x="11361456" y="6195813"/>
              <a:ext cx="548700" cy="548700"/>
            </a:xfrm>
            <a:prstGeom prst="ellipse">
              <a:avLst/>
            </a:prstGeom>
            <a:blipFill rotWithShape="1">
              <a:blip r:embed="rId12">
                <a:alphaModFix/>
              </a:blip>
              <a:tile tx="50800" ty="0" sx="85000" sy="85000" flip="none" algn="tl"/>
            </a:blip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11396488" y="6230844"/>
              <a:ext cx="478500" cy="478500"/>
            </a:xfrm>
            <a:prstGeom prst="ellipse">
              <a:avLst/>
            </a:prstGeom>
            <a:noFill/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13;p1"/>
          <p:cNvSpPr txBox="1">
            <a:spLocks noGrp="1"/>
          </p:cNvSpPr>
          <p:nvPr>
            <p:ph type="sldNum" idx="12"/>
          </p:nvPr>
        </p:nvSpPr>
        <p:spPr>
          <a:xfrm>
            <a:off x="8483346" y="4704588"/>
            <a:ext cx="48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uchebnik.mos.ru/document-player/18052479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chebnik.mos.ru/document-player/1805123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uchebnik.mos.ru/document-player/1805105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nitforyou.com/flippity-net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ycollages.ru/app/?id=46#save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am.com/flashcards/games/jewel/-11434484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"/>
          <p:cNvSpPr txBox="1">
            <a:spLocks noGrp="1"/>
          </p:cNvSpPr>
          <p:nvPr>
            <p:ph type="title"/>
          </p:nvPr>
        </p:nvSpPr>
        <p:spPr>
          <a:xfrm>
            <a:off x="1625346" y="918972"/>
            <a:ext cx="6960900" cy="2640300"/>
          </a:xfrm>
          <a:prstGeom prst="rect">
            <a:avLst/>
          </a:prstGeom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800" dirty="0">
                <a:latin typeface="Oswald"/>
                <a:ea typeface="Oswald"/>
                <a:cs typeface="Oswald"/>
                <a:sym typeface="Oswald"/>
              </a:rPr>
              <a:t>Тема урока: </a:t>
            </a:r>
            <a:endParaRPr sz="3800" dirty="0"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800" dirty="0"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5000" dirty="0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“Линзы. Изображения, даваемые линзой.”</a:t>
            </a:r>
            <a:endParaRPr sz="5000" dirty="0">
              <a:solidFill>
                <a:srgbClr val="0000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1" name="Google Shape;111;p14"/>
          <p:cNvSpPr txBox="1">
            <a:spLocks noGrp="1"/>
          </p:cNvSpPr>
          <p:nvPr>
            <p:ph type="body" idx="1"/>
          </p:nvPr>
        </p:nvSpPr>
        <p:spPr>
          <a:xfrm>
            <a:off x="1624331" y="3765042"/>
            <a:ext cx="6789300" cy="8001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r>
              <a:rPr lang="ru" sz="2800" dirty="0"/>
              <a:t>8 класс                </a:t>
            </a:r>
            <a:endParaRPr sz="2800" dirty="0"/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94223" y="3831472"/>
            <a:ext cx="3719408" cy="126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900"/>
              </a:spcBef>
              <a:buClr>
                <a:srgbClr val="548BB7"/>
              </a:buClr>
              <a:buSzPts val="1400"/>
            </a:pPr>
            <a:r>
              <a:rPr lang="ru-RU" sz="1700" dirty="0" smtClean="0">
                <a:latin typeface="Pacifico"/>
                <a:ea typeface="Pacifico"/>
                <a:cs typeface="Pacifico"/>
                <a:sym typeface="Pacifico"/>
              </a:rPr>
              <a:t>Учитель физики : </a:t>
            </a:r>
            <a:r>
              <a:rPr lang="ru-RU" sz="1700" dirty="0" err="1" smtClean="0">
                <a:latin typeface="Pacifico"/>
                <a:ea typeface="Pacifico"/>
                <a:cs typeface="Pacifico"/>
                <a:sym typeface="Pacifico"/>
              </a:rPr>
              <a:t>Золотаревская</a:t>
            </a:r>
            <a:r>
              <a:rPr lang="ru-RU" sz="1700" dirty="0" smtClean="0">
                <a:latin typeface="Pacifico"/>
                <a:ea typeface="Pacifico"/>
                <a:cs typeface="Pacifico"/>
                <a:sym typeface="Pacifico"/>
              </a:rPr>
              <a:t> </a:t>
            </a:r>
            <a:r>
              <a:rPr lang="ru-RU" sz="1700" dirty="0">
                <a:latin typeface="Pacifico"/>
                <a:ea typeface="Pacifico"/>
                <a:cs typeface="Pacifico"/>
                <a:sym typeface="Pacifico"/>
              </a:rPr>
              <a:t>Алёна Валерьевна</a:t>
            </a:r>
          </a:p>
          <a:p>
            <a:pPr lvl="0">
              <a:lnSpc>
                <a:spcPct val="90000"/>
              </a:lnSpc>
              <a:spcBef>
                <a:spcPts val="900"/>
              </a:spcBef>
              <a:buClr>
                <a:srgbClr val="548BB7"/>
              </a:buClr>
              <a:buSzPts val="1400"/>
            </a:pPr>
            <a:r>
              <a:rPr lang="ru-RU" sz="1700" dirty="0">
                <a:latin typeface="Pacifico"/>
                <a:ea typeface="Pacifico"/>
                <a:cs typeface="Pacifico"/>
                <a:sym typeface="Pacifico"/>
              </a:rPr>
              <a:t>МБОУ “</a:t>
            </a:r>
            <a:r>
              <a:rPr lang="ru-RU" sz="1700" dirty="0" err="1">
                <a:latin typeface="Pacifico"/>
                <a:ea typeface="Pacifico"/>
                <a:cs typeface="Pacifico"/>
                <a:sym typeface="Pacifico"/>
              </a:rPr>
              <a:t>Сш</a:t>
            </a:r>
            <a:r>
              <a:rPr lang="ru-RU" sz="1700" dirty="0">
                <a:latin typeface="Pacifico"/>
                <a:ea typeface="Pacifico"/>
                <a:cs typeface="Pacifico"/>
                <a:sym typeface="Pacifico"/>
              </a:rPr>
              <a:t> </a:t>
            </a:r>
            <a:r>
              <a:rPr lang="ru-RU" sz="1700" dirty="0" err="1">
                <a:latin typeface="Pacifico"/>
                <a:ea typeface="Pacifico"/>
                <a:cs typeface="Pacifico"/>
                <a:sym typeface="Pacifico"/>
              </a:rPr>
              <a:t>им.Д.И.Коротчаева</a:t>
            </a:r>
            <a:r>
              <a:rPr lang="ru-RU" sz="1700" dirty="0">
                <a:latin typeface="Pacifico"/>
                <a:ea typeface="Pacifico"/>
                <a:cs typeface="Pacifico"/>
                <a:sym typeface="Pacifico"/>
              </a:rPr>
              <a:t>”</a:t>
            </a:r>
          </a:p>
          <a:p>
            <a:pPr lvl="0">
              <a:lnSpc>
                <a:spcPct val="90000"/>
              </a:lnSpc>
              <a:spcBef>
                <a:spcPts val="900"/>
              </a:spcBef>
              <a:buClr>
                <a:srgbClr val="548BB7"/>
              </a:buClr>
              <a:buSzPts val="1400"/>
            </a:pPr>
            <a:r>
              <a:rPr lang="ru-RU" sz="1700" dirty="0" err="1">
                <a:latin typeface="Pacifico"/>
                <a:ea typeface="Pacifico"/>
                <a:cs typeface="Pacifico"/>
                <a:sym typeface="Pacifico"/>
              </a:rPr>
              <a:t>г.Новый</a:t>
            </a:r>
            <a:r>
              <a:rPr lang="ru-RU" sz="1700" dirty="0">
                <a:latin typeface="Pacifico"/>
                <a:ea typeface="Pacifico"/>
                <a:cs typeface="Pacifico"/>
                <a:sym typeface="Pacifico"/>
              </a:rPr>
              <a:t> Уренгой</a:t>
            </a:r>
            <a:endParaRPr lang="ru-RU" sz="1700" dirty="0"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>
            <a:spLocks noGrp="1"/>
          </p:cNvSpPr>
          <p:nvPr>
            <p:ph type="title"/>
          </p:nvPr>
        </p:nvSpPr>
        <p:spPr>
          <a:xfrm>
            <a:off x="6412225" y="514350"/>
            <a:ext cx="2400300" cy="20574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 группа.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   </a:t>
            </a:r>
            <a:r>
              <a:rPr lang="ru">
                <a:solidFill>
                  <a:srgbClr val="1155CC"/>
                </a:solidFill>
              </a:rPr>
              <a:t> </a:t>
            </a:r>
            <a:r>
              <a:rPr lang="ru" sz="4000">
                <a:solidFill>
                  <a:srgbClr val="1155CC"/>
                </a:solidFill>
              </a:rPr>
              <a:t>К</a:t>
            </a:r>
            <a:r>
              <a:rPr lang="ru" sz="4000">
                <a:solidFill>
                  <a:srgbClr val="FF00FF"/>
                </a:solidFill>
              </a:rPr>
              <a:t>о</a:t>
            </a:r>
            <a:r>
              <a:rPr lang="ru" sz="4000">
                <a:solidFill>
                  <a:srgbClr val="CC0000"/>
                </a:solidFill>
              </a:rPr>
              <a:t>л</a:t>
            </a:r>
            <a:r>
              <a:rPr lang="ru" sz="4000">
                <a:solidFill>
                  <a:srgbClr val="1155CC"/>
                </a:solidFill>
              </a:rPr>
              <a:t>л</a:t>
            </a:r>
            <a:r>
              <a:rPr lang="ru" sz="4000">
                <a:solidFill>
                  <a:srgbClr val="38761D"/>
                </a:solidFill>
              </a:rPr>
              <a:t>а</a:t>
            </a:r>
            <a:r>
              <a:rPr lang="ru" sz="4000">
                <a:solidFill>
                  <a:schemeClr val="accent2"/>
                </a:solidFill>
              </a:rPr>
              <a:t>ж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175" name="Google Shape;175;p24"/>
          <p:cNvSpPr txBox="1">
            <a:spLocks noGrp="1"/>
          </p:cNvSpPr>
          <p:nvPr>
            <p:ph type="body" idx="1"/>
          </p:nvPr>
        </p:nvSpPr>
        <p:spPr>
          <a:xfrm>
            <a:off x="628650" y="514350"/>
            <a:ext cx="5033700" cy="37650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4"/>
          <p:cNvSpPr txBox="1">
            <a:spLocks noGrp="1"/>
          </p:cNvSpPr>
          <p:nvPr>
            <p:ph type="body" idx="2"/>
          </p:nvPr>
        </p:nvSpPr>
        <p:spPr>
          <a:xfrm>
            <a:off x="6412230" y="1817370"/>
            <a:ext cx="2400300" cy="24690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7" name="Google Shape;17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050" y="0"/>
            <a:ext cx="577047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 txBox="1">
            <a:spLocks noGrp="1"/>
          </p:cNvSpPr>
          <p:nvPr>
            <p:ph type="title"/>
          </p:nvPr>
        </p:nvSpPr>
        <p:spPr>
          <a:xfrm>
            <a:off x="264025" y="363475"/>
            <a:ext cx="8598300" cy="12069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480"/>
              <a:buFont typeface="Georgia"/>
              <a:buNone/>
            </a:pPr>
            <a:r>
              <a:rPr lang="ru" sz="4280">
                <a:solidFill>
                  <a:schemeClr val="dk1"/>
                </a:solidFill>
              </a:rPr>
              <a:t>Самостоятельное изучение</a:t>
            </a:r>
            <a:endParaRPr sz="1400"/>
          </a:p>
        </p:txBody>
      </p:sp>
      <p:sp>
        <p:nvSpPr>
          <p:cNvPr id="117" name="Google Shape;117;p15"/>
          <p:cNvSpPr txBox="1">
            <a:spLocks noGrp="1"/>
          </p:cNvSpPr>
          <p:nvPr>
            <p:ph type="body" idx="1"/>
          </p:nvPr>
        </p:nvSpPr>
        <p:spPr>
          <a:xfrm>
            <a:off x="264025" y="1591050"/>
            <a:ext cx="8598300" cy="30381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r>
              <a:rPr lang="ru" sz="3000" u="sng">
                <a:solidFill>
                  <a:srgbClr val="274E13"/>
                </a:solidFill>
              </a:rPr>
              <a:t>Цель</a:t>
            </a:r>
            <a:r>
              <a:rPr lang="ru" sz="3000">
                <a:solidFill>
                  <a:srgbClr val="38761D"/>
                </a:solidFill>
              </a:rPr>
              <a:t>:    </a:t>
            </a:r>
            <a:r>
              <a:rPr lang="ru" sz="2800">
                <a:solidFill>
                  <a:srgbClr val="38761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выяснить что такое линза, провести их классификацию, ввести понятия : фокус, фокусное расстояние , оптическая сила , линейное увеличение;</a:t>
            </a:r>
            <a:endParaRPr sz="2800">
              <a:solidFill>
                <a:srgbClr val="38761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800">
                <a:solidFill>
                  <a:srgbClr val="38761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продолжить развитие умений решать задачи  по теме.</a:t>
            </a:r>
            <a:endParaRPr sz="2800">
              <a:solidFill>
                <a:srgbClr val="38761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 txBox="1">
            <a:spLocks noGrp="1"/>
          </p:cNvSpPr>
          <p:nvPr>
            <p:ph type="body" idx="4294967295"/>
          </p:nvPr>
        </p:nvSpPr>
        <p:spPr>
          <a:xfrm>
            <a:off x="343225" y="140800"/>
            <a:ext cx="8695200" cy="43566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latin typeface="Georgia"/>
                <a:ea typeface="Georgia"/>
                <a:cs typeface="Georgia"/>
                <a:sym typeface="Georgia"/>
              </a:rPr>
              <a:t>Задание 1.</a:t>
            </a:r>
            <a:endParaRPr sz="26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 b="1"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ru" sz="1900">
                <a:latin typeface="Arial"/>
                <a:ea typeface="Arial"/>
                <a:cs typeface="Arial"/>
                <a:sym typeface="Arial"/>
              </a:rPr>
              <a:t>Вообще, слово </a:t>
            </a:r>
            <a:r>
              <a:rPr lang="ru" sz="1900" b="1">
                <a:solidFill>
                  <a:srgbClr val="0B5394"/>
                </a:solidFill>
                <a:latin typeface="Arial"/>
                <a:ea typeface="Arial"/>
                <a:cs typeface="Arial"/>
                <a:sym typeface="Arial"/>
              </a:rPr>
              <a:t>линза</a:t>
            </a:r>
            <a:r>
              <a:rPr lang="ru" sz="1900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900">
                <a:latin typeface="Arial"/>
                <a:ea typeface="Arial"/>
                <a:cs typeface="Arial"/>
                <a:sym typeface="Arial"/>
              </a:rPr>
              <a:t>— это слово латинское, которое переводится как </a:t>
            </a:r>
            <a:r>
              <a:rPr lang="ru" sz="1900" i="1">
                <a:latin typeface="Arial"/>
                <a:ea typeface="Arial"/>
                <a:cs typeface="Arial"/>
                <a:sym typeface="Arial"/>
              </a:rPr>
              <a:t>чечевица</a:t>
            </a:r>
            <a:r>
              <a:rPr lang="ru" sz="190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ru" sz="1900" i="1">
                <a:latin typeface="Arial"/>
                <a:ea typeface="Arial"/>
                <a:cs typeface="Arial"/>
                <a:sym typeface="Arial"/>
              </a:rPr>
              <a:t>Чечевица</a:t>
            </a:r>
            <a:r>
              <a:rPr lang="ru" sz="1900">
                <a:latin typeface="Arial"/>
                <a:ea typeface="Arial"/>
                <a:cs typeface="Arial"/>
                <a:sym typeface="Arial"/>
              </a:rPr>
              <a:t> — это растение, плоды которого очень похожи на горох, но горошины не круглые, а имеют вид пузатых лепешек. Поэтому все круглые стекла, имеющие такую форму, и стали называть линзами.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3" name="Google Shape;12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4079" y="2268829"/>
            <a:ext cx="2129375" cy="207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65900" y="2288775"/>
            <a:ext cx="2993042" cy="2039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 txBox="1"/>
          <p:nvPr/>
        </p:nvSpPr>
        <p:spPr>
          <a:xfrm>
            <a:off x="528050" y="4347800"/>
            <a:ext cx="75951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u="sng">
                <a:solidFill>
                  <a:srgbClr val="FF0000"/>
                </a:solidFill>
                <a:hlinkClick r:id="rId5"/>
              </a:rPr>
              <a:t>https://uchebnik.mos.ru/document-player/18052479</a:t>
            </a:r>
            <a:endParaRPr sz="190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7"/>
          <p:cNvSpPr txBox="1"/>
          <p:nvPr/>
        </p:nvSpPr>
        <p:spPr>
          <a:xfrm>
            <a:off x="799000" y="348275"/>
            <a:ext cx="7361700" cy="23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0B5394"/>
                </a:solidFill>
                <a:latin typeface="Georgia"/>
                <a:ea typeface="Georgia"/>
                <a:cs typeface="Georgia"/>
                <a:sym typeface="Georgia"/>
              </a:rPr>
              <a:t>Задание 1.</a:t>
            </a:r>
            <a:r>
              <a:rPr lang="ru" sz="26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ru" sz="19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Формирование новых знаний</a:t>
            </a:r>
            <a:r>
              <a:rPr lang="ru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Char char="●"/>
            </a:pPr>
            <a:r>
              <a:rPr lang="ru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Что такое линза</a:t>
            </a:r>
            <a:endParaRPr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Char char="●"/>
            </a:pPr>
            <a:r>
              <a:rPr lang="ru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Виды линз</a:t>
            </a:r>
            <a:endParaRPr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Char char="●"/>
            </a:pPr>
            <a:r>
              <a:rPr lang="ru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Главный фокус(понятие, обозначение, единицы измерения)</a:t>
            </a:r>
            <a:endParaRPr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Char char="●"/>
            </a:pPr>
            <a:r>
              <a:rPr lang="ru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Фокусное расстояние</a:t>
            </a:r>
            <a:endParaRPr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Char char="●"/>
            </a:pPr>
            <a:r>
              <a:rPr lang="ru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Оптическая сила линзы (понятие, обозначение, единицы измерения)</a:t>
            </a:r>
            <a:endParaRPr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u="sng">
                <a:solidFill>
                  <a:srgbClr val="CC0000"/>
                </a:solidFill>
                <a:hlinkClick r:id="rId3"/>
              </a:rPr>
              <a:t>https://uchebnik.mos.ru/document-player/18051236</a:t>
            </a:r>
            <a:endParaRPr sz="2200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8"/>
          <p:cNvSpPr txBox="1">
            <a:spLocks noGrp="1"/>
          </p:cNvSpPr>
          <p:nvPr>
            <p:ph type="title"/>
          </p:nvPr>
        </p:nvSpPr>
        <p:spPr>
          <a:xfrm>
            <a:off x="6412230" y="514350"/>
            <a:ext cx="2400300" cy="1302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Выполни тест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body" idx="1"/>
          </p:nvPr>
        </p:nvSpPr>
        <p:spPr>
          <a:xfrm>
            <a:off x="628650" y="514350"/>
            <a:ext cx="5033700" cy="37650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spcBef>
                <a:spcPts val="900"/>
              </a:spcBef>
              <a:spcAft>
                <a:spcPts val="0"/>
              </a:spcAft>
              <a:buNone/>
            </a:pPr>
            <a:r>
              <a:rPr lang="ru" sz="1900"/>
              <a:t>https://learningapps.org/view39809</a:t>
            </a:r>
            <a:endParaRPr sz="1900"/>
          </a:p>
        </p:txBody>
      </p:sp>
      <p:pic>
        <p:nvPicPr>
          <p:cNvPr id="137" name="Google Shape;13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0425" y="1271450"/>
            <a:ext cx="3728625" cy="372862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8"/>
          <p:cNvSpPr txBox="1">
            <a:spLocks noGrp="1"/>
          </p:cNvSpPr>
          <p:nvPr>
            <p:ph type="body" idx="2"/>
          </p:nvPr>
        </p:nvSpPr>
        <p:spPr>
          <a:xfrm>
            <a:off x="6412230" y="1817370"/>
            <a:ext cx="2400300" cy="24690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875" y="304800"/>
            <a:ext cx="6178997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 txBox="1">
            <a:spLocks noGrp="1"/>
          </p:cNvSpPr>
          <p:nvPr>
            <p:ph type="title"/>
          </p:nvPr>
        </p:nvSpPr>
        <p:spPr>
          <a:xfrm>
            <a:off x="6412230" y="514350"/>
            <a:ext cx="2400300" cy="1302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Пример выполнения (как ученик)</a:t>
            </a:r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body" idx="1"/>
          </p:nvPr>
        </p:nvSpPr>
        <p:spPr>
          <a:xfrm>
            <a:off x="172875" y="304800"/>
            <a:ext cx="6179100" cy="47895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body" idx="2"/>
          </p:nvPr>
        </p:nvSpPr>
        <p:spPr>
          <a:xfrm>
            <a:off x="6412230" y="1817370"/>
            <a:ext cx="2400300" cy="24690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0"/>
          <p:cNvSpPr txBox="1"/>
          <p:nvPr/>
        </p:nvSpPr>
        <p:spPr>
          <a:xfrm>
            <a:off x="0" y="0"/>
            <a:ext cx="63894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548BB7"/>
                </a:solidFill>
              </a:rPr>
              <a:t>Рефлексия:</a:t>
            </a:r>
            <a:endParaRPr sz="2200">
              <a:solidFill>
                <a:srgbClr val="548BB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548BB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u="sng">
                <a:solidFill>
                  <a:srgbClr val="FF9900"/>
                </a:solidFill>
                <a:hlinkClick r:id="rId4"/>
              </a:rPr>
              <a:t>https://uchebnik.mos.ru/document-player/18051053</a:t>
            </a:r>
            <a:endParaRPr sz="200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2"/>
          <p:cNvSpPr txBox="1">
            <a:spLocks noGrp="1"/>
          </p:cNvSpPr>
          <p:nvPr>
            <p:ph type="title"/>
          </p:nvPr>
        </p:nvSpPr>
        <p:spPr>
          <a:xfrm>
            <a:off x="802386" y="363474"/>
            <a:ext cx="7543800" cy="12069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000">
                <a:solidFill>
                  <a:srgbClr val="1155CC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Работа в группах в сети Интернет по заданным электронным адресам, найти и изучить информацию по теме. </a:t>
            </a:r>
            <a:endParaRPr sz="2000">
              <a:solidFill>
                <a:srgbClr val="1155CC"/>
              </a:solidFill>
              <a:latin typeface="Noto Sans Symbols"/>
              <a:ea typeface="Noto Sans Symbols"/>
              <a:cs typeface="Noto Sans Symbols"/>
              <a:sym typeface="Noto Sans Symbol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2"/>
          <p:cNvSpPr txBox="1">
            <a:spLocks noGrp="1"/>
          </p:cNvSpPr>
          <p:nvPr>
            <p:ph type="body" idx="1"/>
          </p:nvPr>
        </p:nvSpPr>
        <p:spPr>
          <a:xfrm>
            <a:off x="802386" y="1591056"/>
            <a:ext cx="7543800" cy="30381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1. Группа. Изучение линзы и построения, даваемые линзой. Создать флеш-карту. </a:t>
            </a:r>
            <a:r>
              <a:rPr lang="ru" b="1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" sz="1600" b="1" u="sng">
                <a:solidFill>
                  <a:srgbClr val="3D4594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https://nitforyou.com/flippity-net/</a:t>
            </a:r>
            <a:endParaRPr sz="2000" b="1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2. Группа. Изучение линзы и построения, даваемые линзой. Создать фотоКоллаж. </a:t>
            </a:r>
            <a:r>
              <a:rPr lang="ru" sz="1600" b="1" u="sng">
                <a:solidFill>
                  <a:srgbClr val="3D4594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https://mycollages.ru/app/?id=46#save</a:t>
            </a:r>
            <a:endParaRPr sz="2000" b="1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>
            <a:spLocks noGrp="1"/>
          </p:cNvSpPr>
          <p:nvPr>
            <p:ph type="title"/>
          </p:nvPr>
        </p:nvSpPr>
        <p:spPr>
          <a:xfrm>
            <a:off x="802386" y="363474"/>
            <a:ext cx="7543800" cy="12069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1 группа.      Флеш - карта</a:t>
            </a:r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body" idx="1"/>
          </p:nvPr>
        </p:nvSpPr>
        <p:spPr>
          <a:xfrm>
            <a:off x="802386" y="1591056"/>
            <a:ext cx="7543800" cy="30381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u="sng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https://www.cram.com/flashcards/games/jewel/-11434484</a:t>
            </a:r>
            <a:endParaRPr sz="1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egno">
  <a:themeElements>
    <a:clrScheme name="Wood Type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245</Words>
  <Application>Microsoft Office PowerPoint</Application>
  <PresentationFormat>Экран (16:9)</PresentationFormat>
  <Paragraphs>39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Trebuchet MS</vt:lpstr>
      <vt:lpstr>Oswald</vt:lpstr>
      <vt:lpstr>Calibri</vt:lpstr>
      <vt:lpstr>Noto Sans Symbols</vt:lpstr>
      <vt:lpstr>Arial</vt:lpstr>
      <vt:lpstr>Pacifico</vt:lpstr>
      <vt:lpstr>Georgia</vt:lpstr>
      <vt:lpstr>Times New Roman</vt:lpstr>
      <vt:lpstr>Legno</vt:lpstr>
      <vt:lpstr>Тема урока:   “Линзы. Изображения, даваемые линзой.”</vt:lpstr>
      <vt:lpstr>Самостоятельное изучение</vt:lpstr>
      <vt:lpstr>Презентация PowerPoint</vt:lpstr>
      <vt:lpstr>Презентация PowerPoint</vt:lpstr>
      <vt:lpstr>Выполни тест </vt:lpstr>
      <vt:lpstr>Пример выполнения (как ученик)</vt:lpstr>
      <vt:lpstr>Презентация PowerPoint</vt:lpstr>
      <vt:lpstr>Работа в группах в сети Интернет по заданным электронным адресам, найти и изучить информацию по теме.  </vt:lpstr>
      <vt:lpstr>1 группа.      Флеш - карта</vt:lpstr>
      <vt:lpstr>2 группа.       Коллаж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 “Линзы. Изображения, даваемые линзой.”</dc:title>
  <dc:creator>Алёна</dc:creator>
  <cp:lastModifiedBy>Алёна</cp:lastModifiedBy>
  <cp:revision>1</cp:revision>
  <dcterms:modified xsi:type="dcterms:W3CDTF">2020-10-04T07:26:18Z</dcterms:modified>
</cp:coreProperties>
</file>