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CCFF"/>
    <a:srgbClr val="663300"/>
    <a:srgbClr val="CC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709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950707B-4347-4D09-84EE-CB670004BF20}" type="datetimeFigureOut">
              <a:rPr lang="ru-RU"/>
              <a:pPr>
                <a:defRPr/>
              </a:pPr>
              <a:t>06.04.2017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ABD3C3C-94CB-48C0-A6B8-EA5765B5B1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D233C-949D-4B38-B2CB-F24FBF6A6AD8}" type="datetimeFigureOut">
              <a:rPr lang="ru-RU"/>
              <a:pPr>
                <a:defRPr/>
              </a:pPr>
              <a:t>06.04.2017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4B10B-0AC5-477F-BE6B-3E3AA6A54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A24C49-3214-4A3F-A123-C61FF1107EF7}" type="datetimeFigureOut">
              <a:rPr lang="ru-RU"/>
              <a:pPr>
                <a:defRPr/>
              </a:pPr>
              <a:t>06.04.2017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C129B-E1CC-44C4-9724-0F208363C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4EBCD-D001-459B-B9C6-814EF1FC415F}" type="datetimeFigureOut">
              <a:rPr lang="ru-RU"/>
              <a:pPr>
                <a:defRPr/>
              </a:pPr>
              <a:t>06.04.2017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AAE9B0-CFCE-44C6-90C1-7DA46FF49F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F6F5E-E3B3-44F1-AB3A-B2E48F29FD06}" type="datetimeFigureOut">
              <a:rPr lang="ru-RU"/>
              <a:pPr>
                <a:defRPr/>
              </a:pPr>
              <a:t>06.04.2017</a:t>
            </a:fld>
            <a:endParaRPr lang="ru-RU"/>
          </a:p>
        </p:txBody>
      </p:sp>
      <p:sp>
        <p:nvSpPr>
          <p:cNvPr id="8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A50A0B3-A10C-485D-B460-80A704C7C1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79E6428-220E-4104-B59A-307428D0CFCB}" type="datetimeFigureOut">
              <a:rPr lang="ru-RU"/>
              <a:pPr>
                <a:defRPr/>
              </a:pPr>
              <a:t>06.04.2017</a:t>
            </a:fld>
            <a:endParaRPr lang="ru-RU"/>
          </a:p>
        </p:txBody>
      </p:sp>
      <p:sp>
        <p:nvSpPr>
          <p:cNvPr id="6" name="Номер слайда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5ED795F-1191-4695-96D5-A191C9DBCB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ижний колонтитул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DCEA7B6-E389-4CDD-9E64-D1AD05B067DC}" type="datetimeFigureOut">
              <a:rPr lang="ru-RU"/>
              <a:pPr>
                <a:defRPr/>
              </a:pPr>
              <a:t>06.04.2017</a:t>
            </a:fld>
            <a:endParaRPr lang="ru-RU"/>
          </a:p>
        </p:txBody>
      </p:sp>
      <p:sp>
        <p:nvSpPr>
          <p:cNvPr id="8" name="Номер слайда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8B790BB-81FD-418D-949F-8D0764F22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CDA52-9511-4C00-AE90-99E4B137E9A7}" type="datetimeFigureOut">
              <a:rPr lang="ru-RU"/>
              <a:pPr>
                <a:defRPr/>
              </a:pPr>
              <a:t>06.04.2017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A8405-B84D-4627-A453-17E7DC6D8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94E49-F6B8-459E-A9AD-8EFFA37CFDBF}" type="datetimeFigureOut">
              <a:rPr lang="ru-RU"/>
              <a:pPr>
                <a:defRPr/>
              </a:pPr>
              <a:t>06.04.2017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CF6A9DC-2430-4125-8C8D-7C671D326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47A07-7A5B-48D4-B4AB-A277D49C43F2}" type="datetimeFigureOut">
              <a:rPr lang="ru-RU"/>
              <a:pPr>
                <a:defRPr/>
              </a:pPr>
              <a:t>06.04.2017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EF5D3-7C22-465D-8658-4BFD615944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5F87EB3-53D9-4C3B-9FF0-2FDFAB6F4DB9}" type="datetimeFigureOut">
              <a:rPr lang="ru-RU"/>
              <a:pPr>
                <a:defRPr/>
              </a:pPr>
              <a:t>06.04.2017</a:t>
            </a:fld>
            <a:endParaRPr lang="ru-RU"/>
          </a:p>
        </p:txBody>
      </p:sp>
      <p:sp>
        <p:nvSpPr>
          <p:cNvPr id="10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0AFAF873-C317-4080-82A2-A8C28EE760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300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2ED771E6-DDF4-4550-A366-5C4B0A0043D8}" type="datetimeFigureOut">
              <a:rPr lang="ru-RU"/>
              <a:pPr>
                <a:defRPr/>
              </a:pPr>
              <a:t>06.04.2017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6B79CE57-F579-45DE-99C4-110A54034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0" r:id="rId6"/>
    <p:sldLayoutId id="2147483676" r:id="rId7"/>
    <p:sldLayoutId id="2147483669" r:id="rId8"/>
    <p:sldLayoutId id="2147483677" r:id="rId9"/>
    <p:sldLayoutId id="2147483668" r:id="rId10"/>
    <p:sldLayoutId id="214748367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hyperlink" Target="https://ru.wikipedia.org/wiki/%D0%9F%D0%BE%D0%BF%D0%BE%D0%B2,_%D0%90%D0%BD%D0%B0%D1%82%D0%BE%D0%BB%D0%B8%D0%B9_%D0%92%D0%BB%D0%B0%D0%B4%D0%B8%D0%BC%D0%B8%D1%80%D0%BE%D0%B2%D0%B8%D1%87_(%D0%BC%D0%BE%D0%BB%D0%BE%D0%B4%D0%BE%D0%B3%D0%B2%D0%B0%D1%80%D0%B4%D0%B5%D0%B5%D1%86)" TargetMode="External"/><Relationship Id="rId7" Type="http://schemas.openxmlformats.org/officeDocument/2006/relationships/hyperlink" Target="https://ru.wikipedia.org/wiki/%D0%9C%D0%BE%D0%BB%D0%BE%D0%B4%D0%B0%D1%8F_%D0%B3%D0%B2%D0%B0%D1%80%D0%B4%D0%B8%D1%8F_(%D0%BF%D0%BE%D0%B4%D0%BF%D0%BE%D0%BB%D1%8C%D0%BD%D0%B0%D1%8F_%D0%BE%D1%80%D0%B3%D0%B0%D0%BD%D0%B8%D0%B7%D0%B0%D1%86%D0%B8%D1%8F)" TargetMode="External"/><Relationship Id="rId2" Type="http://schemas.openxmlformats.org/officeDocument/2006/relationships/hyperlink" Target="https://ru.wikipedia.org/wiki/%D0%9F%D0%B5%D0%B3%D0%BB%D0%B8%D0%B2%D0%B0%D0%BD%D0%BE%D0%B2%D0%B0,_%D0%9C%D0%B0%D0%B9%D1%8F_%D0%9A%D0%BE%D0%BD%D1%81%D1%82%D0%B0%D0%BD%D1%82%D0%B8%D0%BD%D0%BE%D0%B2%D0%BD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0%BE%D0%BC%D1%81%D0%BE%D0%BC%D0%BE%D0%BB" TargetMode="External"/><Relationship Id="rId5" Type="http://schemas.openxmlformats.org/officeDocument/2006/relationships/hyperlink" Target="https://ru.wikipedia.org/wiki/%D0%90%D0%BD%D1%82%D0%B8%D1%84%D0%B0%D1%88%D0%B8%D0%B7%D0%BC" TargetMode="External"/><Relationship Id="rId4" Type="http://schemas.openxmlformats.org/officeDocument/2006/relationships/hyperlink" Target="https://ru.wikipedia.org/wiki/%D0%9F%D0%BE%D0%B4%D0%BF%D0%BE%D0%BB%D1%8C%D0%B5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Прямоугольник 6"/>
          <p:cNvSpPr/>
          <p:nvPr/>
        </p:nvSpPr>
        <p:spPr>
          <a:xfrm>
            <a:off x="0" y="0"/>
            <a:ext cx="9144000" cy="5929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1" y="642938"/>
            <a:ext cx="8246690" cy="408220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</a:rPr>
              <a:t>интерактивная игра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>
                <a:solidFill>
                  <a:srgbClr val="FF0000"/>
                </a:solidFill>
              </a:rPr>
              <a:t>«Память о молодогвардейцах»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47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solidFill>
                  <a:srgbClr val="FF0000"/>
                </a:solidFill>
              </a:rPr>
              <a:t>Вопрос</a:t>
            </a:r>
          </a:p>
          <a:p>
            <a:pPr lvl="0">
              <a:buNone/>
            </a:pPr>
            <a:r>
              <a:rPr lang="ru-RU" dirty="0" smtClean="0"/>
              <a:t>         Во </a:t>
            </a:r>
            <a:r>
              <a:rPr lang="ru-RU" dirty="0" smtClean="0"/>
              <a:t>время </a:t>
            </a:r>
            <a:r>
              <a:rPr lang="ru-RU" dirty="0" smtClean="0"/>
              <a:t>оккупации </a:t>
            </a:r>
            <a:r>
              <a:rPr lang="ru-RU" dirty="0" err="1" smtClean="0"/>
              <a:t>Волошироградской</a:t>
            </a:r>
            <a:r>
              <a:rPr lang="ru-RU" dirty="0" smtClean="0"/>
              <a:t> области</a:t>
            </a:r>
            <a:r>
              <a:rPr lang="ru-RU" dirty="0" smtClean="0"/>
              <a:t> </a:t>
            </a:r>
            <a:r>
              <a:rPr lang="ru-RU" dirty="0" err="1" smtClean="0"/>
              <a:t>войскими</a:t>
            </a:r>
            <a:r>
              <a:rPr lang="ru-RU" dirty="0" smtClean="0"/>
              <a:t>  нацисткой </a:t>
            </a:r>
            <a:br>
              <a:rPr lang="ru-RU" dirty="0" smtClean="0"/>
            </a:br>
            <a:r>
              <a:rPr lang="ru-RU" dirty="0" smtClean="0"/>
              <a:t>Германии, </a:t>
            </a:r>
            <a:r>
              <a:rPr lang="ru-RU" dirty="0" smtClean="0"/>
              <a:t>начавшейся </a:t>
            </a:r>
            <a:r>
              <a:rPr lang="ru-RU" dirty="0" smtClean="0"/>
              <a:t>17 июля 1942 г. не </a:t>
            </a:r>
            <a:r>
              <a:rPr lang="ru-RU" dirty="0" smtClean="0"/>
              <a:t>смогла эвакуироваться, так как не на кого было оставить больную мать.</a:t>
            </a:r>
          </a:p>
          <a:p>
            <a:r>
              <a:rPr lang="ru-RU" dirty="0" smtClean="0"/>
              <a:t>Обладая твёрдым, решительным и боевым характером вместе с </a:t>
            </a:r>
            <a:r>
              <a:rPr lang="ru-RU" dirty="0" err="1" smtClean="0">
                <a:hlinkClick r:id="rId2" tooltip="Пегливанова, Майя Константиновна"/>
              </a:rPr>
              <a:t>Маей</a:t>
            </a:r>
            <a:r>
              <a:rPr lang="ru-RU" dirty="0" smtClean="0">
                <a:hlinkClick r:id="rId2" tooltip="Пегливанова, Майя Константиновна"/>
              </a:rPr>
              <a:t> </a:t>
            </a:r>
            <a:r>
              <a:rPr lang="ru-RU" dirty="0" err="1" smtClean="0">
                <a:hlinkClick r:id="rId2" tooltip="Пегливанова, Майя Константиновна"/>
              </a:rPr>
              <a:t>Пегливановой</a:t>
            </a:r>
            <a:r>
              <a:rPr lang="ru-RU" dirty="0" smtClean="0"/>
              <a:t> и </a:t>
            </a:r>
            <a:r>
              <a:rPr lang="ru-RU" dirty="0" smtClean="0">
                <a:hlinkClick r:id="rId3" tooltip="Попов, Анатолий Владимирович (молодогвардеец)"/>
              </a:rPr>
              <a:t>Анатолием Поповым</a:t>
            </a:r>
            <a:r>
              <a:rPr lang="ru-RU" dirty="0" smtClean="0"/>
              <a:t> организовала в посёлке </a:t>
            </a:r>
            <a:r>
              <a:rPr lang="ru-RU" dirty="0" err="1" smtClean="0"/>
              <a:t>Первомайке</a:t>
            </a:r>
            <a:r>
              <a:rPr lang="ru-RU" dirty="0" smtClean="0"/>
              <a:t> патриотическую группу молодёжи, которая в сентябре 1942 года вошла в состав </a:t>
            </a:r>
            <a:r>
              <a:rPr lang="ru-RU" dirty="0" smtClean="0">
                <a:hlinkClick r:id="rId4" tooltip="Подполье"/>
              </a:rPr>
              <a:t>подпольной</a:t>
            </a:r>
            <a:r>
              <a:rPr lang="ru-RU" dirty="0" smtClean="0"/>
              <a:t> </a:t>
            </a:r>
            <a:r>
              <a:rPr lang="ru-RU" dirty="0" smtClean="0">
                <a:hlinkClick r:id="rId5" tooltip="Антифашизм"/>
              </a:rPr>
              <a:t>антифашистской</a:t>
            </a:r>
            <a:r>
              <a:rPr lang="ru-RU" dirty="0" smtClean="0"/>
              <a:t> </a:t>
            </a:r>
            <a:r>
              <a:rPr lang="ru-RU" dirty="0" smtClean="0">
                <a:hlinkClick r:id="rId6" tooltip="Комсомол"/>
              </a:rPr>
              <a:t>комсомольской</a:t>
            </a:r>
            <a:r>
              <a:rPr lang="ru-RU" dirty="0" smtClean="0"/>
              <a:t> организации </a:t>
            </a:r>
            <a:r>
              <a:rPr lang="ru-RU" dirty="0" smtClean="0">
                <a:hlinkClick r:id="rId7" tooltip="Молодая гвардия (подпольная организация)"/>
              </a:rPr>
              <a:t>«Молодая гвардия»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857625" y="285750"/>
            <a:ext cx="3857625" cy="642938"/>
          </a:xfrm>
          <a:prstGeom prst="rect">
            <a:avLst/>
          </a:prstGeom>
        </p:spPr>
        <p:txBody>
          <a:bodyPr anchor="ctr">
            <a:normAutofit fontScale="7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800" b="1" i="1" dirty="0" smtClean="0"/>
              <a:t>«</a:t>
            </a:r>
            <a:r>
              <a:rPr lang="ru-RU" sz="2800" b="1" dirty="0" smtClean="0"/>
              <a:t>Молодогвардейцы</a:t>
            </a:r>
            <a:r>
              <a:rPr lang="ru-RU" sz="2800" b="1" i="1" dirty="0" smtClean="0"/>
              <a:t>»</a:t>
            </a:r>
            <a:endParaRPr lang="ru-RU" sz="2800" b="1" i="1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928826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900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0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3000" b="1" dirty="0" err="1" smtClean="0">
                <a:solidFill>
                  <a:srgbClr val="C00000"/>
                </a:solidFill>
                <a:latin typeface="+mn-lt"/>
              </a:rPr>
              <a:t>Ульяна</a:t>
            </a:r>
            <a:r>
              <a:rPr lang="ru-RU" sz="3000" b="1" dirty="0" smtClean="0">
                <a:solidFill>
                  <a:srgbClr val="C00000"/>
                </a:solidFill>
                <a:latin typeface="+mn-lt"/>
              </a:rPr>
              <a:t> Громова</a:t>
            </a:r>
            <a:endParaRPr lang="ru-RU" sz="3000" dirty="0"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8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Когда была создана организация молодая гвардия ?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857625" y="285750"/>
            <a:ext cx="3857625" cy="642938"/>
          </a:xfrm>
          <a:prstGeom prst="rect">
            <a:avLst/>
          </a:prstGeom>
        </p:spPr>
        <p:txBody>
          <a:bodyPr anchor="ctr">
            <a:normAutofit fontScale="7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800" b="1" i="1" dirty="0" smtClean="0">
                <a:latin typeface="+mj-lt"/>
                <a:ea typeface="+mj-ea"/>
                <a:cs typeface="+mj-cs"/>
              </a:rPr>
              <a:t>«</a:t>
            </a:r>
            <a:r>
              <a:rPr lang="ru-RU" sz="2800" b="1" dirty="0" smtClean="0"/>
              <a:t>Организация «Молодая гвардия</a:t>
            </a:r>
            <a:r>
              <a:rPr lang="ru-RU" sz="2800" b="1" dirty="0" smtClean="0"/>
              <a:t>»</a:t>
            </a:r>
            <a:r>
              <a:rPr lang="ru-RU" sz="2800" b="1" i="1" dirty="0" smtClean="0">
                <a:latin typeface="+mj-lt"/>
                <a:ea typeface="+mj-ea"/>
                <a:cs typeface="+mj-cs"/>
              </a:rPr>
              <a:t>»</a:t>
            </a:r>
            <a:endParaRPr lang="ru-RU" sz="2800" b="1" i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3200" b="1" dirty="0">
              <a:solidFill>
                <a:srgbClr val="C00000"/>
              </a:solidFill>
              <a:latin typeface="+mn-lt"/>
            </a:endParaRPr>
          </a:p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b="1" dirty="0">
                <a:solidFill>
                  <a:srgbClr val="C00000"/>
                </a:solidFill>
                <a:latin typeface="+mn-lt"/>
              </a:rPr>
              <a:t>  </a:t>
            </a:r>
            <a:r>
              <a:rPr lang="ru-RU" sz="3200" dirty="0" smtClean="0"/>
              <a:t>сентябрь 1942 год</a:t>
            </a: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.</a:t>
            </a:r>
            <a:endParaRPr lang="ru-RU" sz="3200" dirty="0"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Кто был командиром «Молодой гвардии»? 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857625" y="285750"/>
            <a:ext cx="3857625" cy="642938"/>
          </a:xfrm>
          <a:prstGeom prst="rect">
            <a:avLst/>
          </a:prstGeom>
        </p:spPr>
        <p:txBody>
          <a:bodyPr anchor="ctr">
            <a:normAutofit fontScale="7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800" b="1" i="1" dirty="0" smtClean="0">
                <a:latin typeface="+mj-lt"/>
                <a:ea typeface="+mj-ea"/>
                <a:cs typeface="+mj-cs"/>
              </a:rPr>
              <a:t>«</a:t>
            </a:r>
            <a:r>
              <a:rPr lang="ru-RU" sz="2800" b="1" dirty="0" smtClean="0"/>
              <a:t>Организация «Молодая гвардия</a:t>
            </a:r>
            <a:r>
              <a:rPr lang="ru-RU" sz="2800" b="1" dirty="0" smtClean="0"/>
              <a:t>»</a:t>
            </a:r>
            <a:r>
              <a:rPr lang="ru-RU" sz="2800" b="1" i="1" dirty="0" smtClean="0">
                <a:latin typeface="+mj-lt"/>
                <a:ea typeface="+mj-ea"/>
                <a:cs typeface="+mj-cs"/>
              </a:rPr>
              <a:t>»</a:t>
            </a:r>
            <a:endParaRPr lang="ru-RU" sz="2800" b="1" i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714612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3200" b="1" dirty="0">
              <a:solidFill>
                <a:srgbClr val="C00000"/>
              </a:solidFill>
              <a:latin typeface="+mn-lt"/>
            </a:endParaRPr>
          </a:p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b="1" dirty="0">
                <a:solidFill>
                  <a:srgbClr val="C00000"/>
                </a:solidFill>
                <a:latin typeface="+mn-lt"/>
              </a:rPr>
              <a:t>  </a:t>
            </a:r>
            <a:r>
              <a:rPr lang="ru-RU" sz="3200" dirty="0" smtClean="0"/>
              <a:t>Иван </a:t>
            </a:r>
            <a:r>
              <a:rPr lang="ru-RU" sz="3200" dirty="0" err="1" smtClean="0"/>
              <a:t>Туркенич</a:t>
            </a:r>
            <a:r>
              <a:rPr lang="ru-RU" sz="3200" b="1" dirty="0" smtClean="0">
                <a:solidFill>
                  <a:srgbClr val="C00000"/>
                </a:solidFill>
                <a:latin typeface="+mn-lt"/>
              </a:rPr>
              <a:t>.</a:t>
            </a:r>
            <a:endParaRPr lang="ru-RU" sz="3200" dirty="0"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solidFill>
                  <a:srgbClr val="FF0000"/>
                </a:solidFill>
              </a:rPr>
              <a:t>Вопрос</a:t>
            </a:r>
          </a:p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rgbClr val="000099"/>
                </a:solidFill>
              </a:rPr>
              <a:t> </a:t>
            </a:r>
            <a:r>
              <a:rPr lang="ru-RU" dirty="0" smtClean="0"/>
              <a:t>Где располагался штаб организации «Молодая гвардия»?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857625" y="285750"/>
            <a:ext cx="3857625" cy="642938"/>
          </a:xfrm>
          <a:prstGeom prst="rect">
            <a:avLst/>
          </a:prstGeom>
        </p:spPr>
        <p:txBody>
          <a:bodyPr anchor="ctr">
            <a:normAutofit fontScale="7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800" b="1" i="1" dirty="0" smtClean="0"/>
              <a:t>«</a:t>
            </a:r>
            <a:r>
              <a:rPr lang="ru-RU" sz="2800" b="1" dirty="0" smtClean="0"/>
              <a:t>Организация «Молодая гвардия</a:t>
            </a:r>
            <a:r>
              <a:rPr lang="ru-RU" sz="2800" b="1" dirty="0" smtClean="0"/>
              <a:t>»</a:t>
            </a:r>
            <a:r>
              <a:rPr lang="ru-RU" sz="2800" b="1" i="1" dirty="0" smtClean="0"/>
              <a:t>»</a:t>
            </a:r>
            <a:endParaRPr lang="ru-RU" sz="2800" b="1" i="1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b="1" dirty="0">
                <a:solidFill>
                  <a:srgbClr val="C00000"/>
                </a:solidFill>
                <a:latin typeface="+mn-lt"/>
              </a:rPr>
              <a:t>  </a:t>
            </a:r>
          </a:p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3200" dirty="0" smtClean="0"/>
              <a:t>клуб им. М. Горького</a:t>
            </a:r>
            <a:endParaRPr lang="ru-RU" sz="3200" dirty="0"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solidFill>
                  <a:srgbClr val="FF0000"/>
                </a:solidFill>
              </a:rPr>
              <a:t>Вопрос</a:t>
            </a:r>
          </a:p>
          <a:p>
            <a:pPr lvl="0"/>
            <a:r>
              <a:rPr lang="ru-RU" dirty="0" smtClean="0"/>
              <a:t>В каком году состоялась казнь молодогвардейцев?</a:t>
            </a:r>
            <a:endParaRPr lang="ru-RU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857625" y="285750"/>
            <a:ext cx="3857625" cy="642938"/>
          </a:xfrm>
          <a:prstGeom prst="rect">
            <a:avLst/>
          </a:prstGeom>
        </p:spPr>
        <p:txBody>
          <a:bodyPr anchor="ctr">
            <a:normAutofit fontScale="7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800" b="1" i="1" dirty="0" smtClean="0"/>
              <a:t>«</a:t>
            </a:r>
            <a:r>
              <a:rPr lang="ru-RU" sz="2800" b="1" dirty="0" smtClean="0"/>
              <a:t>Организация «Молодая гвардия</a:t>
            </a:r>
            <a:r>
              <a:rPr lang="ru-RU" sz="2800" b="1" dirty="0" smtClean="0"/>
              <a:t>»</a:t>
            </a:r>
            <a:r>
              <a:rPr lang="ru-RU" sz="2800" b="1" i="1" dirty="0" smtClean="0"/>
              <a:t>»</a:t>
            </a:r>
            <a:endParaRPr lang="ru-RU" sz="2800" b="1" i="1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24893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defRPr/>
            </a:pPr>
            <a:endParaRPr lang="ru-RU" sz="3200" b="1" dirty="0">
              <a:solidFill>
                <a:srgbClr val="C00000"/>
              </a:solidFill>
              <a:latin typeface="+mn-lt"/>
            </a:endParaRPr>
          </a:p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defRPr/>
            </a:pPr>
            <a:r>
              <a:rPr lang="ru-RU" sz="3200" b="1">
                <a:solidFill>
                  <a:srgbClr val="C00000"/>
                </a:solidFill>
                <a:latin typeface="+mn-lt"/>
              </a:rPr>
              <a:t>  </a:t>
            </a:r>
            <a:r>
              <a:rPr lang="ru-RU" sz="3200" smtClean="0"/>
              <a:t>1943г.</a:t>
            </a: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75" y="214313"/>
            <a:ext cx="5857875" cy="8572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002060"/>
                </a:solidFill>
              </a:rPr>
              <a:t>Интерактивная игра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i="1" dirty="0" smtClean="0">
                <a:solidFill>
                  <a:srgbClr val="FF0000"/>
                </a:solidFill>
              </a:rPr>
              <a:t>«Память о молодогвардейцах»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1928802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/>
              <a:t>деятельность молодогвардейцев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643182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/>
              <a:t>Молодогвардейцы</a:t>
            </a:r>
            <a:endParaRPr lang="ru-RU" sz="1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3357562"/>
            <a:ext cx="2000264" cy="571504"/>
          </a:xfrm>
          <a:prstGeom prst="rect">
            <a:avLst/>
          </a:prstGeom>
          <a:solidFill>
            <a:srgbClr val="6633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/>
              <a:t>Организация «Молодая гвардия»</a:t>
            </a:r>
            <a:endParaRPr lang="ru-RU" sz="2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5929313"/>
            <a:ext cx="571500" cy="285750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71500" y="5929313"/>
            <a:ext cx="8572500" cy="285750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V="1">
            <a:off x="428625" y="2564904"/>
            <a:ext cx="6519639" cy="6846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428625" y="1772816"/>
            <a:ext cx="6447631" cy="13122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428625" y="3284984"/>
            <a:ext cx="6375623" cy="1141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28625" y="4000500"/>
            <a:ext cx="6519639" cy="4564"/>
          </a:xfrm>
          <a:prstGeom prst="line">
            <a:avLst/>
          </a:prstGeom>
          <a:ln w="44450" cmpd="tri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Прямоугольник с двумя скругленными противолежащими углами 77"/>
          <p:cNvSpPr/>
          <p:nvPr/>
        </p:nvSpPr>
        <p:spPr>
          <a:xfrm>
            <a:off x="2714612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79" name="Прямоугольник с двумя скругленными противолежащими углами 78"/>
          <p:cNvSpPr/>
          <p:nvPr/>
        </p:nvSpPr>
        <p:spPr>
          <a:xfrm>
            <a:off x="3714744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80" name="Прямоугольник с двумя скругленными противолежащими углами 79"/>
          <p:cNvSpPr/>
          <p:nvPr/>
        </p:nvSpPr>
        <p:spPr>
          <a:xfrm>
            <a:off x="4714876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81" name="Прямоугольник с двумя скругленными противолежащими углами 80"/>
          <p:cNvSpPr/>
          <p:nvPr/>
        </p:nvSpPr>
        <p:spPr>
          <a:xfrm>
            <a:off x="5715008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84" name="Прямоугольник с двумя скругленными противолежащими углами 83"/>
          <p:cNvSpPr/>
          <p:nvPr/>
        </p:nvSpPr>
        <p:spPr>
          <a:xfrm>
            <a:off x="2714612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85" name="Прямоугольник с двумя скругленными противолежащими углами 84"/>
          <p:cNvSpPr/>
          <p:nvPr/>
        </p:nvSpPr>
        <p:spPr>
          <a:xfrm>
            <a:off x="3714744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86" name="Прямоугольник с двумя скругленными противолежащими углами 85"/>
          <p:cNvSpPr/>
          <p:nvPr/>
        </p:nvSpPr>
        <p:spPr>
          <a:xfrm>
            <a:off x="4714876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87" name="Прямоугольник с двумя скругленными противолежащими углами 86"/>
          <p:cNvSpPr/>
          <p:nvPr/>
        </p:nvSpPr>
        <p:spPr>
          <a:xfrm>
            <a:off x="5715008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90" name="Прямоугольник с двумя скругленными противолежащими углами 89"/>
          <p:cNvSpPr/>
          <p:nvPr/>
        </p:nvSpPr>
        <p:spPr>
          <a:xfrm>
            <a:off x="2714612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91" name="Прямоугольник с двумя скругленными противолежащими углами 90"/>
          <p:cNvSpPr/>
          <p:nvPr/>
        </p:nvSpPr>
        <p:spPr>
          <a:xfrm>
            <a:off x="3714744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92" name="Прямоугольник с двумя скругленными противолежащими углами 91"/>
          <p:cNvSpPr/>
          <p:nvPr/>
        </p:nvSpPr>
        <p:spPr>
          <a:xfrm>
            <a:off x="4714876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93" name="Прямоугольник с двумя скругленными противолежащими углами 92"/>
          <p:cNvSpPr/>
          <p:nvPr/>
        </p:nvSpPr>
        <p:spPr>
          <a:xfrm>
            <a:off x="5715008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97" name="Прямоугольник с двумя скругленными противолежащими углами 96">
            <a:hlinkClick r:id="rId2" action="ppaction://hlinksldjump"/>
          </p:cNvPr>
          <p:cNvSpPr/>
          <p:nvPr/>
        </p:nvSpPr>
        <p:spPr>
          <a:xfrm>
            <a:off x="2714612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98" name="Прямоугольник с двумя скругленными противолежащими углами 97">
            <a:hlinkClick r:id="rId3" action="ppaction://hlinksldjump"/>
          </p:cNvPr>
          <p:cNvSpPr/>
          <p:nvPr/>
        </p:nvSpPr>
        <p:spPr>
          <a:xfrm>
            <a:off x="3714744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99" name="Прямоугольник с двумя скругленными противолежащими углами 98">
            <a:hlinkClick r:id="rId4" action="ppaction://hlinksldjump"/>
          </p:cNvPr>
          <p:cNvSpPr/>
          <p:nvPr/>
        </p:nvSpPr>
        <p:spPr>
          <a:xfrm>
            <a:off x="4714876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100" name="Прямоугольник с двумя скругленными противолежащими углами 99">
            <a:hlinkClick r:id="rId5" action="ppaction://hlinksldjump"/>
          </p:cNvPr>
          <p:cNvSpPr/>
          <p:nvPr/>
        </p:nvSpPr>
        <p:spPr>
          <a:xfrm>
            <a:off x="5715008" y="192880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103" name="Прямоугольник с двумя скругленными противолежащими углами 102">
            <a:hlinkClick r:id="rId6" action="ppaction://hlinksldjump"/>
          </p:cNvPr>
          <p:cNvSpPr/>
          <p:nvPr/>
        </p:nvSpPr>
        <p:spPr>
          <a:xfrm>
            <a:off x="2714612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104" name="Прямоугольник с двумя скругленными противолежащими углами 103">
            <a:hlinkClick r:id="rId7" action="ppaction://hlinksldjump"/>
          </p:cNvPr>
          <p:cNvSpPr/>
          <p:nvPr/>
        </p:nvSpPr>
        <p:spPr>
          <a:xfrm>
            <a:off x="3714744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105" name="Прямоугольник с двумя скругленными противолежащими углами 104">
            <a:hlinkClick r:id="rId8" action="ppaction://hlinksldjump"/>
          </p:cNvPr>
          <p:cNvSpPr/>
          <p:nvPr/>
        </p:nvSpPr>
        <p:spPr>
          <a:xfrm>
            <a:off x="4714876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106" name="Прямоугольник с двумя скругленными противолежащими углами 105">
            <a:hlinkClick r:id="rId9" action="ppaction://hlinksldjump"/>
          </p:cNvPr>
          <p:cNvSpPr/>
          <p:nvPr/>
        </p:nvSpPr>
        <p:spPr>
          <a:xfrm>
            <a:off x="5715008" y="264318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109" name="Прямоугольник с двумя скругленными противолежащими углами 108">
            <a:hlinkClick r:id="rId10" action="ppaction://hlinksldjump"/>
          </p:cNvPr>
          <p:cNvSpPr/>
          <p:nvPr/>
        </p:nvSpPr>
        <p:spPr>
          <a:xfrm>
            <a:off x="2714612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110" name="Прямоугольник с двумя скругленными противолежащими углами 109">
            <a:hlinkClick r:id="rId11" action="ppaction://hlinksldjump"/>
          </p:cNvPr>
          <p:cNvSpPr/>
          <p:nvPr/>
        </p:nvSpPr>
        <p:spPr>
          <a:xfrm>
            <a:off x="3714744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111" name="Прямоугольник с двумя скругленными противолежащими углами 110">
            <a:hlinkClick r:id="rId12" action="ppaction://hlinksldjump"/>
          </p:cNvPr>
          <p:cNvSpPr/>
          <p:nvPr/>
        </p:nvSpPr>
        <p:spPr>
          <a:xfrm>
            <a:off x="4714876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112" name="Прямоугольник с двумя скругленными противолежащими углами 111">
            <a:hlinkClick r:id="rId13" action="ppaction://hlinksldjump"/>
          </p:cNvPr>
          <p:cNvSpPr/>
          <p:nvPr/>
        </p:nvSpPr>
        <p:spPr>
          <a:xfrm>
            <a:off x="5715008" y="3357562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127" name="Прямоугольник с двумя скругленными противолежащими углами 126">
            <a:hlinkClick r:id="" action="ppaction://hlinkshowjump?jump=lastslide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Выход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785950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28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Из какого лагеря были освобождены военнопленные в ноябре 1942 года? 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857625" y="285750"/>
            <a:ext cx="3857625" cy="642938"/>
          </a:xfrm>
          <a:prstGeom prst="rect">
            <a:avLst/>
          </a:prstGeom>
        </p:spPr>
        <p:txBody>
          <a:bodyPr anchor="ctr">
            <a:normAutofit fontScale="7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800" b="1" i="1" dirty="0" smtClean="0">
                <a:latin typeface="+mj-lt"/>
                <a:ea typeface="+mj-ea"/>
                <a:cs typeface="+mj-cs"/>
              </a:rPr>
              <a:t>«</a:t>
            </a:r>
            <a:r>
              <a:rPr lang="ru-RU" sz="2800" b="1" dirty="0" smtClean="0"/>
              <a:t>деятельность </a:t>
            </a:r>
            <a:r>
              <a:rPr lang="ru-RU" sz="2800" b="1" dirty="0" smtClean="0"/>
              <a:t>молодогвардейцев</a:t>
            </a:r>
            <a:r>
              <a:rPr lang="ru-RU" sz="2800" b="1" i="1" dirty="0" smtClean="0">
                <a:latin typeface="+mj-lt"/>
                <a:ea typeface="+mj-ea"/>
                <a:cs typeface="+mj-cs"/>
              </a:rPr>
              <a:t>»</a:t>
            </a:r>
            <a:endParaRPr lang="ru-RU" sz="2800" b="1" i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3200" b="1" dirty="0">
              <a:solidFill>
                <a:srgbClr val="C00000"/>
              </a:solidFill>
              <a:latin typeface="+mn-lt"/>
            </a:endParaRPr>
          </a:p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b="1" dirty="0">
                <a:solidFill>
                  <a:srgbClr val="C00000"/>
                </a:solidFill>
                <a:latin typeface="+mn-lt"/>
              </a:rPr>
              <a:t>  </a:t>
            </a:r>
            <a:r>
              <a:rPr lang="ru-RU" sz="3200" dirty="0" err="1" smtClean="0"/>
              <a:t>Волчинский</a:t>
            </a:r>
            <a:r>
              <a:rPr lang="ru-RU" sz="3200" dirty="0" smtClean="0"/>
              <a:t> лагерь</a:t>
            </a:r>
            <a:endParaRPr lang="ru-RU" sz="2800" dirty="0"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785950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2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Зачем юные патриоты сожгли «биржу труда» в </a:t>
            </a:r>
            <a:r>
              <a:rPr lang="ru-RU" dirty="0" smtClean="0"/>
              <a:t>Краснодоне?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857625" y="285750"/>
            <a:ext cx="3857625" cy="642938"/>
          </a:xfrm>
          <a:prstGeom prst="rect">
            <a:avLst/>
          </a:prstGeom>
        </p:spPr>
        <p:txBody>
          <a:bodyPr anchor="ctr">
            <a:normAutofit fontScale="7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latin typeface="+mj-lt"/>
                <a:ea typeface="+mj-ea"/>
                <a:cs typeface="+mj-cs"/>
              </a:rPr>
              <a:t>Раздел </a:t>
            </a:r>
            <a:r>
              <a:rPr lang="ru-RU" sz="2800" b="1" i="1" dirty="0" smtClean="0">
                <a:latin typeface="+mj-lt"/>
                <a:ea typeface="+mj-ea"/>
                <a:cs typeface="+mj-cs"/>
              </a:rPr>
              <a:t>«</a:t>
            </a:r>
            <a:r>
              <a:rPr lang="ru-RU" sz="2800" b="1" dirty="0" smtClean="0"/>
              <a:t>деятельность </a:t>
            </a:r>
            <a:r>
              <a:rPr lang="ru-RU" sz="2800" b="1" dirty="0" smtClean="0"/>
              <a:t>молодогвардейцев</a:t>
            </a:r>
            <a:r>
              <a:rPr lang="ru-RU" sz="2800" b="1" i="1" dirty="0" smtClean="0">
                <a:latin typeface="+mj-lt"/>
                <a:ea typeface="+mj-ea"/>
                <a:cs typeface="+mj-cs"/>
              </a:rPr>
              <a:t>»</a:t>
            </a:r>
            <a:endParaRPr lang="ru-RU" sz="2800" b="1" i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2800" b="1" dirty="0">
                <a:solidFill>
                  <a:srgbClr val="C00000"/>
                </a:solidFill>
                <a:latin typeface="+mn-lt"/>
              </a:rPr>
              <a:t> </a:t>
            </a:r>
          </a:p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b="1" dirty="0">
                <a:solidFill>
                  <a:srgbClr val="C00000"/>
                </a:solidFill>
                <a:latin typeface="+mn-lt"/>
              </a:rPr>
              <a:t>   </a:t>
            </a:r>
            <a:r>
              <a:rPr lang="ru-RU" sz="3200" dirty="0" smtClean="0"/>
              <a:t>Чтобы уничтожить списки людей, которых должны были угнать в Германию</a:t>
            </a:r>
            <a:endParaRPr lang="ru-RU" sz="2900" dirty="0"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28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Почему не состоялось вооруженное восстание молодогвардейцев ? 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857625" y="285750"/>
            <a:ext cx="3857625" cy="642938"/>
          </a:xfrm>
          <a:prstGeom prst="rect">
            <a:avLst/>
          </a:prstGeom>
        </p:spPr>
        <p:txBody>
          <a:bodyPr anchor="ctr">
            <a:normAutofit fontScale="7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latin typeface="+mj-lt"/>
                <a:ea typeface="+mj-ea"/>
                <a:cs typeface="+mj-cs"/>
              </a:rPr>
              <a:t>Раздел </a:t>
            </a:r>
            <a:r>
              <a:rPr lang="ru-RU" sz="2800" b="1" i="1" dirty="0" smtClean="0">
                <a:latin typeface="+mj-lt"/>
                <a:ea typeface="+mj-ea"/>
                <a:cs typeface="+mj-cs"/>
              </a:rPr>
              <a:t>«</a:t>
            </a:r>
            <a:r>
              <a:rPr lang="ru-RU" sz="2800" b="1" dirty="0" smtClean="0"/>
              <a:t>деятельность </a:t>
            </a:r>
            <a:r>
              <a:rPr lang="ru-RU" sz="2800" b="1" dirty="0" smtClean="0"/>
              <a:t>молодогвардейцев</a:t>
            </a:r>
            <a:r>
              <a:rPr lang="ru-RU" sz="2800" b="1" i="1" dirty="0" smtClean="0">
                <a:latin typeface="+mj-lt"/>
                <a:ea typeface="+mj-ea"/>
                <a:cs typeface="+mj-cs"/>
              </a:rPr>
              <a:t>»</a:t>
            </a:r>
            <a:endParaRPr lang="ru-RU" sz="2800" b="1" i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3200" b="1" dirty="0">
              <a:solidFill>
                <a:srgbClr val="C00000"/>
              </a:solidFill>
              <a:latin typeface="+mn-lt"/>
            </a:endParaRPr>
          </a:p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dirty="0" smtClean="0"/>
              <a:t>Предатель выдал их планы гитлеровцам</a:t>
            </a: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785950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sz="3200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К какому празднику были вывешены 8 красных флагов в г. Краснодон ? 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857625" y="285750"/>
            <a:ext cx="3857625" cy="642938"/>
          </a:xfrm>
          <a:prstGeom prst="rect">
            <a:avLst/>
          </a:prstGeom>
        </p:spPr>
        <p:txBody>
          <a:bodyPr anchor="ctr">
            <a:normAutofit fontScale="7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latin typeface="+mj-lt"/>
                <a:ea typeface="+mj-ea"/>
                <a:cs typeface="+mj-cs"/>
              </a:rPr>
              <a:t>Раздел </a:t>
            </a:r>
            <a:r>
              <a:rPr lang="ru-RU" sz="2800" b="1" i="1" dirty="0" smtClean="0">
                <a:latin typeface="+mj-lt"/>
                <a:ea typeface="+mj-ea"/>
                <a:cs typeface="+mj-cs"/>
              </a:rPr>
              <a:t>«</a:t>
            </a:r>
            <a:r>
              <a:rPr lang="ru-RU" sz="2800" b="1" dirty="0" smtClean="0"/>
              <a:t>деятельность </a:t>
            </a:r>
            <a:r>
              <a:rPr lang="ru-RU" sz="2800" b="1" dirty="0" smtClean="0"/>
              <a:t>молодогвардейцев</a:t>
            </a:r>
            <a:r>
              <a:rPr lang="ru-RU" sz="2800" b="1" i="1" dirty="0" smtClean="0">
                <a:latin typeface="+mj-lt"/>
                <a:ea typeface="+mj-ea"/>
                <a:cs typeface="+mj-cs"/>
              </a:rPr>
              <a:t>»</a:t>
            </a:r>
            <a:endParaRPr lang="ru-RU" sz="2800" b="1" i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/>
          </a:bodyPr>
          <a:lstStyle/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3200" b="1" dirty="0">
              <a:solidFill>
                <a:srgbClr val="C00000"/>
              </a:solidFill>
              <a:latin typeface="+mn-lt"/>
            </a:endParaRPr>
          </a:p>
          <a:p>
            <a:pPr marL="320040" indent="-320040" fontAlgn="auto"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b="1" dirty="0">
                <a:solidFill>
                  <a:srgbClr val="C00000"/>
                </a:solidFill>
                <a:latin typeface="+mn-lt"/>
              </a:rPr>
              <a:t>  </a:t>
            </a:r>
            <a:r>
              <a:rPr lang="ru-RU" sz="3200" dirty="0" smtClean="0"/>
              <a:t>7 ноября 1942 года- к 25-летию Октябрьской революции </a:t>
            </a:r>
            <a:r>
              <a:rPr lang="ru-RU" sz="3200" b="1" dirty="0" smtClean="0">
                <a:latin typeface="+mn-lt"/>
              </a:rPr>
              <a:t>.</a:t>
            </a:r>
            <a:endParaRPr lang="ru-RU" sz="3200" b="1" dirty="0"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4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925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Артистка областной филармонии, которая в войну закончила </a:t>
            </a:r>
            <a:r>
              <a:rPr lang="ru-RU" dirty="0" err="1" smtClean="0"/>
              <a:t>Ворошиловградскую</a:t>
            </a:r>
            <a:r>
              <a:rPr lang="ru-RU" dirty="0" smtClean="0"/>
              <a:t> школу партизан и подпольщиков и была оставлена радисткой в тылу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857625" y="285750"/>
            <a:ext cx="3857625" cy="642938"/>
          </a:xfrm>
          <a:prstGeom prst="rect">
            <a:avLst/>
          </a:prstGeom>
        </p:spPr>
        <p:txBody>
          <a:bodyPr anchor="ctr">
            <a:normAutofit fontScale="7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800" b="1" i="1" dirty="0" smtClean="0">
                <a:latin typeface="+mj-lt"/>
                <a:ea typeface="+mj-ea"/>
                <a:cs typeface="+mj-cs"/>
              </a:rPr>
              <a:t>«</a:t>
            </a:r>
            <a:r>
              <a:rPr lang="ru-RU" sz="2800" b="1" dirty="0" smtClean="0"/>
              <a:t>Молодогвардейцы</a:t>
            </a:r>
            <a:r>
              <a:rPr lang="ru-RU" sz="2800" b="1" i="1" dirty="0" smtClean="0">
                <a:latin typeface="+mj-lt"/>
                <a:ea typeface="+mj-ea"/>
                <a:cs typeface="+mj-cs"/>
              </a:rPr>
              <a:t>»</a:t>
            </a:r>
            <a:endParaRPr lang="ru-RU" sz="2800" b="1" i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2800" b="1" dirty="0">
              <a:solidFill>
                <a:srgbClr val="C00000"/>
              </a:solidFill>
              <a:latin typeface="+mn-lt"/>
            </a:endParaRPr>
          </a:p>
          <a:p>
            <a:pPr marL="320040" indent="-32004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ru-RU" sz="3200" dirty="0" smtClean="0"/>
              <a:t>Любовь Шевцова</a:t>
            </a:r>
            <a:r>
              <a:rPr lang="ru-RU" sz="3200" b="1" dirty="0" smtClean="0">
                <a:latin typeface="+mn-lt"/>
              </a:rPr>
              <a:t>.</a:t>
            </a:r>
            <a:endParaRPr lang="ru-RU" sz="3200" b="1" dirty="0"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85000" lnSpcReduction="1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Паренек, мечтавший стать летчиком. По дороге к смертной казни, он зубами развязал веревку на руках Анатолия Ковалева и тем самым помог ему бежать .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857625" y="285750"/>
            <a:ext cx="3857625" cy="642938"/>
          </a:xfrm>
          <a:prstGeom prst="rect">
            <a:avLst/>
          </a:prstGeom>
        </p:spPr>
        <p:txBody>
          <a:bodyPr anchor="ctr">
            <a:normAutofit fontScale="7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800" b="1" i="1" dirty="0" smtClean="0"/>
              <a:t>«</a:t>
            </a:r>
            <a:r>
              <a:rPr lang="ru-RU" sz="2800" b="1" dirty="0" smtClean="0"/>
              <a:t>Молодогвардейцы</a:t>
            </a:r>
            <a:r>
              <a:rPr lang="ru-RU" sz="2800" b="1" i="1" dirty="0" smtClean="0"/>
              <a:t>»</a:t>
            </a:r>
            <a:endParaRPr lang="ru-RU" sz="2800" b="1" i="1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2100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3200" dirty="0" smtClean="0"/>
              <a:t>Сергей Тюленин</a:t>
            </a:r>
            <a:endParaRPr lang="ru-RU" sz="3200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3200" b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2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928802"/>
            <a:ext cx="8031318" cy="1643074"/>
          </a:xfrm>
          <a:solidFill>
            <a:srgbClr val="CCCCFF"/>
          </a:solidFill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 fontScale="62500" lnSpcReduction="20000"/>
          </a:bodyPr>
          <a:lstStyle/>
          <a:p>
            <a:pPr marL="320040" indent="-32004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i="1" dirty="0" smtClean="0">
                <a:solidFill>
                  <a:srgbClr val="FF0000"/>
                </a:solidFill>
              </a:rPr>
              <a:t>Вопрос</a:t>
            </a:r>
          </a:p>
          <a:p>
            <a:pPr marL="0" indent="0" algn="ctr" eaLnBrk="1" fontAlgn="auto" hangingPunct="1">
              <a:spcBef>
                <a:spcPts val="0"/>
              </a:spcBef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Участник и один из организаторов подпольной комсомольской организации </a:t>
            </a:r>
            <a:r>
              <a:rPr lang="ru-RU" dirty="0" smtClean="0"/>
              <a:t>«Молодая гвардия» </a:t>
            </a:r>
            <a:r>
              <a:rPr lang="ru-RU" dirty="0" smtClean="0"/>
              <a:t>(её комиссар) в годы </a:t>
            </a:r>
            <a:r>
              <a:rPr lang="ru-RU" dirty="0" smtClean="0"/>
              <a:t>ВОВ. </a:t>
            </a:r>
            <a:r>
              <a:rPr lang="ru-RU" dirty="0" smtClean="0"/>
              <a:t>Член </a:t>
            </a:r>
            <a:r>
              <a:rPr lang="ru-RU" dirty="0" smtClean="0"/>
              <a:t>ВЛКСМ</a:t>
            </a:r>
            <a:r>
              <a:rPr lang="ru-RU" dirty="0" smtClean="0"/>
              <a:t> с </a:t>
            </a:r>
            <a:r>
              <a:rPr lang="ru-RU" dirty="0" smtClean="0"/>
              <a:t>1942г. </a:t>
            </a:r>
            <a:r>
              <a:rPr lang="ru-RU" dirty="0" smtClean="0"/>
              <a:t>После оккупации </a:t>
            </a:r>
            <a:r>
              <a:rPr lang="ru-RU" dirty="0" smtClean="0"/>
              <a:t>Краснодон немецкими войсками</a:t>
            </a:r>
            <a:r>
              <a:rPr lang="ru-RU" dirty="0" smtClean="0"/>
              <a:t> (июль 1942) под руководством партийного подполья участвовал в создании комсомольской подпольной организации, член её штаба.</a:t>
            </a:r>
            <a:endParaRPr lang="ru-RU" dirty="0"/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857224" y="4572008"/>
            <a:ext cx="1357322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Ответ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857625" y="285750"/>
            <a:ext cx="3857625" cy="642938"/>
          </a:xfrm>
          <a:prstGeom prst="rect">
            <a:avLst/>
          </a:prstGeom>
        </p:spPr>
        <p:txBody>
          <a:bodyPr anchor="ctr">
            <a:normAutofit fontScale="75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>
                <a:solidFill>
                  <a:srgbClr val="002060"/>
                </a:solidFill>
                <a:latin typeface="+mj-lt"/>
                <a:ea typeface="+mj-ea"/>
                <a:cs typeface="+mj-cs"/>
              </a:rPr>
              <a:t>Раздел</a:t>
            </a: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2800" b="1" i="1" dirty="0" smtClean="0"/>
              <a:t>«</a:t>
            </a:r>
            <a:r>
              <a:rPr lang="ru-RU" sz="2800" b="1" dirty="0" smtClean="0"/>
              <a:t>Молодогвардейцы</a:t>
            </a:r>
            <a:r>
              <a:rPr lang="ru-RU" sz="2800" b="1" i="1" dirty="0" smtClean="0"/>
              <a:t>»</a:t>
            </a:r>
            <a:endParaRPr lang="ru-RU" sz="2800" b="1" i="1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643174" y="3929066"/>
            <a:ext cx="5959616" cy="1857388"/>
          </a:xfrm>
          <a:prstGeom prst="rect">
            <a:avLst/>
          </a:prstGeom>
          <a:solidFill>
            <a:srgbClr val="CCCCFF"/>
          </a:solidFill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320040" indent="-32004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800" b="1" dirty="0">
              <a:solidFill>
                <a:srgbClr val="C00000"/>
              </a:solidFill>
              <a:latin typeface="+mn-lt"/>
            </a:endParaRPr>
          </a:p>
          <a:p>
            <a:pPr marL="320040" indent="-32004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endParaRPr lang="ru-RU" sz="800" b="1" dirty="0">
              <a:solidFill>
                <a:srgbClr val="C00000"/>
              </a:solidFill>
              <a:latin typeface="+mn-lt"/>
            </a:endParaRPr>
          </a:p>
          <a:p>
            <a:pPr marL="320040" indent="-320040" fontAlgn="auto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60000"/>
              <a:defRPr/>
            </a:pPr>
            <a:r>
              <a:rPr lang="ru-RU" sz="2800" dirty="0" smtClean="0"/>
              <a:t>Олег </a:t>
            </a:r>
            <a:r>
              <a:rPr lang="ru-RU" sz="2800" dirty="0" err="1" smtClean="0"/>
              <a:t>Кашевой</a:t>
            </a:r>
            <a:r>
              <a:rPr lang="ru-RU" sz="900" b="1" dirty="0" smtClean="0">
                <a:solidFill>
                  <a:srgbClr val="C00000"/>
                </a:solidFill>
                <a:latin typeface="+mn-lt"/>
              </a:rPr>
              <a:t>  </a:t>
            </a:r>
            <a:endParaRPr lang="ru-RU" sz="9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0" name="Прямоугольник с двумя скругленными противолежащими углами 9">
            <a:hlinkClick r:id="rId2" action="ppaction://hlinksldjump"/>
          </p:cNvPr>
          <p:cNvSpPr/>
          <p:nvPr/>
        </p:nvSpPr>
        <p:spPr>
          <a:xfrm>
            <a:off x="7858180" y="6357958"/>
            <a:ext cx="1214414" cy="428628"/>
          </a:xfrm>
          <a:prstGeom prst="round2DiagRect">
            <a:avLst>
              <a:gd name="adj1" fmla="val 413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/>
              <a:t>Назад</a:t>
            </a: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7929586" y="357166"/>
            <a:ext cx="714380" cy="571504"/>
          </a:xfrm>
          <a:prstGeom prst="round2DiagRect">
            <a:avLst>
              <a:gd name="adj1" fmla="val 16667"/>
              <a:gd name="adj2" fmla="val 37302"/>
            </a:avLst>
          </a:prstGeom>
          <a:solidFill>
            <a:srgbClr val="000099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3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6000750"/>
            <a:ext cx="571500" cy="214313"/>
          </a:xfrm>
          <a:prstGeom prst="rect">
            <a:avLst/>
          </a:prstGeom>
          <a:solidFill>
            <a:srgbClr val="CC6600">
              <a:alpha val="87000"/>
            </a:srgb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" y="6000750"/>
            <a:ext cx="8572500" cy="214313"/>
          </a:xfrm>
          <a:prstGeom prst="rect">
            <a:avLst/>
          </a:prstGeom>
          <a:solidFill>
            <a:schemeClr val="accent1">
              <a:lumMod val="75000"/>
              <a:alpha val="78000"/>
            </a:schemeClr>
          </a:solidFill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бычная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722</TotalTime>
  <Words>336</Words>
  <Application>Microsoft Office PowerPoint</Application>
  <PresentationFormat>Экран (4:3)</PresentationFormat>
  <Paragraphs>116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Обычная</vt:lpstr>
      <vt:lpstr>   интерактивная игра «Память о молодогвардейцах»</vt:lpstr>
      <vt:lpstr>Интерактивная игра  «Память о молодогвардейцах»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интерактивная игра «Знатоки дорожного движения»</dc:title>
  <cp:lastModifiedBy>Еленочка</cp:lastModifiedBy>
  <cp:revision>99</cp:revision>
  <dcterms:modified xsi:type="dcterms:W3CDTF">2017-04-05T21:07:55Z</dcterms:modified>
</cp:coreProperties>
</file>