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8" r:id="rId18"/>
    <p:sldId id="280" r:id="rId19"/>
    <p:sldId id="275" r:id="rId20"/>
    <p:sldId id="273" r:id="rId21"/>
    <p:sldId id="274" r:id="rId22"/>
    <p:sldId id="276" r:id="rId23"/>
    <p:sldId id="277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1A01"/>
    <a:srgbClr val="FE6B59"/>
    <a:srgbClr val="003E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55" d="100"/>
          <a:sy n="55" d="100"/>
        </p:scale>
        <p:origin x="90" y="4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8CDF-F803-4136-864D-9530444D1516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61C95-AF53-42CD-96BF-3CA8AAC43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134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8CDF-F803-4136-864D-9530444D1516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61C95-AF53-42CD-96BF-3CA8AAC43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317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8CDF-F803-4136-864D-9530444D1516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61C95-AF53-42CD-96BF-3CA8AAC43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587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8CDF-F803-4136-864D-9530444D1516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61C95-AF53-42CD-96BF-3CA8AAC43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600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8CDF-F803-4136-864D-9530444D1516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61C95-AF53-42CD-96BF-3CA8AAC43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453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8CDF-F803-4136-864D-9530444D1516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61C95-AF53-42CD-96BF-3CA8AAC43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741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8CDF-F803-4136-864D-9530444D1516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61C95-AF53-42CD-96BF-3CA8AAC43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090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8CDF-F803-4136-864D-9530444D1516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61C95-AF53-42CD-96BF-3CA8AAC43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525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8CDF-F803-4136-864D-9530444D1516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61C95-AF53-42CD-96BF-3CA8AAC43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69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8CDF-F803-4136-864D-9530444D1516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61C95-AF53-42CD-96BF-3CA8AAC43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541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8CDF-F803-4136-864D-9530444D1516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61C95-AF53-42CD-96BF-3CA8AAC43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848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DB8CDF-F803-4136-864D-9530444D1516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61C95-AF53-42CD-96BF-3CA8AAC43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655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721884" y="2547500"/>
            <a:ext cx="383951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D11A01"/>
                </a:solidFill>
                <a:latin typeface="Arial Black" panose="020B0A04020102020204" pitchFamily="34" charset="0"/>
              </a:rPr>
              <a:t>Игра-викторина</a:t>
            </a:r>
          </a:p>
          <a:p>
            <a:pPr algn="ctr"/>
            <a:r>
              <a:rPr lang="ru-RU" sz="3200" dirty="0" smtClean="0">
                <a:solidFill>
                  <a:srgbClr val="D11A01"/>
                </a:solidFill>
                <a:latin typeface="Arial Black" panose="020B0A04020102020204" pitchFamily="34" charset="0"/>
              </a:rPr>
              <a:t>«Культурная </a:t>
            </a:r>
          </a:p>
          <a:p>
            <a:pPr algn="ctr"/>
            <a:r>
              <a:rPr lang="ru-RU" sz="3200" dirty="0" smtClean="0">
                <a:solidFill>
                  <a:srgbClr val="D11A01"/>
                </a:solidFill>
                <a:latin typeface="Arial Black" panose="020B0A04020102020204" pitchFamily="34" charset="0"/>
              </a:rPr>
              <a:t>мозаика»</a:t>
            </a:r>
            <a:endParaRPr lang="ru-RU" sz="3200" dirty="0">
              <a:solidFill>
                <a:srgbClr val="D11A01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51881" y="532262"/>
            <a:ext cx="4940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МБУ ДО «Центр дополнительного образования»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186149" y="5104263"/>
            <a:ext cx="32607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dirty="0" smtClean="0"/>
              <a:t>Плаксина Марина </a:t>
            </a:r>
            <a:r>
              <a:rPr lang="ru-RU" dirty="0"/>
              <a:t>Г</a:t>
            </a:r>
            <a:r>
              <a:rPr lang="ru-RU" dirty="0" smtClean="0"/>
              <a:t>еннадьевна</a:t>
            </a:r>
          </a:p>
          <a:p>
            <a:pPr algn="r"/>
            <a:r>
              <a:rPr lang="ru-RU" dirty="0" smtClean="0"/>
              <a:t>методист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057099" y="6155140"/>
            <a:ext cx="3125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г</a:t>
            </a:r>
            <a:r>
              <a:rPr lang="ru-RU" dirty="0" smtClean="0"/>
              <a:t>. Каменск-Уральский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9" y="716928"/>
            <a:ext cx="4045677" cy="572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26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" y="-297"/>
            <a:ext cx="9132600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67392" y="307921"/>
            <a:ext cx="6770913" cy="3344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вопрос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какого промысла характерно изготовление движущихся игрушек?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Федоскинская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миниатюра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Б. Дымковская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игрушка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Семоновская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игрушка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Богородская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603966" y="4205403"/>
            <a:ext cx="3313611" cy="2383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Тук-тук, щёлк-щёлк,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Медведь, мужик, лиса и волк,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Деревянные игрушки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медведи, и старушки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сидят, а то стучат.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Ребятишек всех смешат.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251" y="4313374"/>
            <a:ext cx="3474720" cy="2469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24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" y="-297"/>
            <a:ext cx="9132600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23851" y="214722"/>
            <a:ext cx="4572000" cy="29763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AutoNum type="arabicPlain" startAt="3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опрос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каком виде росписи идет речь?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Палех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Б. Хохлома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Городецкая роспись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Петербургская роспись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543006" y="3550391"/>
            <a:ext cx="4572000" cy="3181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взглянешь на дощечки,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 увидишь чудеса!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Расчудесные узоры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Тонко вывела рука!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Черный конь- огонь бежит,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Вся земля под ним дрожит!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Птицы яркие летают,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кувшинки расцветают! 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851" y="3868332"/>
            <a:ext cx="3638822" cy="266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46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" y="-297"/>
            <a:ext cx="9132600" cy="68585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743" y="3032372"/>
            <a:ext cx="5931217" cy="361757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39091" y="476358"/>
            <a:ext cx="7199812" cy="287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вопрос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народов проживает на территории России?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примерно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Б. примерно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190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примерно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240</a:t>
            </a:r>
          </a:p>
        </p:txBody>
      </p:sp>
    </p:spTree>
    <p:extLst>
      <p:ext uri="{BB962C8B-B14F-4D97-AF65-F5344CB8AC3E}">
        <p14:creationId xmlns:p14="http://schemas.microsoft.com/office/powerpoint/2010/main" val="74706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" y="-297"/>
            <a:ext cx="9132600" cy="68585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466" y="1671537"/>
            <a:ext cx="5134638" cy="41847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75657" y="-325"/>
            <a:ext cx="7628709" cy="6921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вопрос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рисунке перед вами представлены национальные костюмы некоторых народов России. Из представленных вариантов ответа выберите тот, в котором народы и их костюмы сопоставлены правильно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калмыки, башкиры, чеченцы, чукчи, татары, буряты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Б. башкиры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калмыки, цыгане, дагестанцы, ногайцы, ногайцы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осетины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буряты, мордва, хакасы, башкиры, эвенки</a:t>
            </a:r>
          </a:p>
        </p:txBody>
      </p:sp>
    </p:spTree>
    <p:extLst>
      <p:ext uri="{BB962C8B-B14F-4D97-AF65-F5344CB8AC3E}">
        <p14:creationId xmlns:p14="http://schemas.microsoft.com/office/powerpoint/2010/main" val="287451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3" y="0"/>
            <a:ext cx="9131873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62744" y="350208"/>
            <a:ext cx="7480662" cy="3320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вопрос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народный танец, распространённый по всему Кавказу, а также музыкальное сопровождение к этому танцу.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аттан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Б. хота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лезгинка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ламбада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9" t="5751" r="11905" b="1536"/>
          <a:stretch/>
        </p:blipFill>
        <p:spPr>
          <a:xfrm>
            <a:off x="3290257" y="2299063"/>
            <a:ext cx="5453149" cy="4284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57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" y="-297"/>
            <a:ext cx="9132600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36914" y="242730"/>
            <a:ext cx="7254239" cy="4237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вопрос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вами картина художника  Константина Маковского «Боярышня у окна» . Что на голове у девушки?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Кичка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Б. Убрус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Кокошник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Коруна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070" y="1466059"/>
            <a:ext cx="5301836" cy="5301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47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" y="-297"/>
            <a:ext cx="9132600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76103" y="251709"/>
            <a:ext cx="4572000" cy="39718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</a:t>
            </a:r>
            <a:endParaRPr lang="en-US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Кто являлся автором былин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А.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А.С. Пушкин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Б.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В.А. Жуковский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Летописец Нестор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Народ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920" y="1598702"/>
            <a:ext cx="3881933" cy="5015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53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" y="-297"/>
            <a:ext cx="9132600" cy="6858594"/>
          </a:xfrm>
          <a:prstGeom prst="rect">
            <a:avLst/>
          </a:prstGeom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436914" y="298236"/>
            <a:ext cx="5522409" cy="2939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19044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вопрос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Какое растение, по народным преданиям,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цветет лишь одну ночь в году?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05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Одолень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-трава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Б. Иван-да-марья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В. Папоротник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kumimoji="0" lang="ru-RU" altLang="ru-RU" sz="240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Раcцвет</a:t>
            </a: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-трава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137" y="3031867"/>
            <a:ext cx="5582194" cy="372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46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" y="-297"/>
            <a:ext cx="9132600" cy="68585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17320" y="239073"/>
            <a:ext cx="6309360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 вопрос</a:t>
            </a:r>
          </a:p>
          <a:p>
            <a:pPr>
              <a:lnSpc>
                <a:spcPct val="107000"/>
              </a:lnSpc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каком качестве человека говорится в пословице:</a:t>
            </a:r>
          </a:p>
          <a:p>
            <a:pPr>
              <a:lnSpc>
                <a:spcPct val="107000"/>
              </a:lnSpc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</a:pP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Хлеб соль кушай, а хозяина слушай.</a:t>
            </a:r>
          </a:p>
          <a:p>
            <a:pPr>
              <a:lnSpc>
                <a:spcPct val="107000"/>
              </a:lnSpc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</a:pPr>
            <a:r>
              <a:rPr lang="ru-RU" sz="20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жадность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Б. вежливость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В. доброта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 ответственность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1440" y="3111390"/>
            <a:ext cx="5242560" cy="3504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81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" y="-297"/>
            <a:ext cx="9132600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62990" y="107451"/>
            <a:ext cx="7805519" cy="4330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 вопрос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какому промыслу принадлежат платки из шерстяной ткани с узором из цветов (как правило, роз и георгинов), собранных в букеты или гирлянды? Первые платки из шерстяной ткани стали производить еще в XVIII веке. Но они и по сей день пользуются популярностью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А. Оренбургский платок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Б.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Павловопосадские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платки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В.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Кубачинский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платок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 Осетинский платок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4618" y="3448620"/>
            <a:ext cx="5003535" cy="325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1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3" y="0"/>
            <a:ext cx="9131873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83476" y="1769619"/>
            <a:ext cx="7010399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Игра-викторина «Культурная мозаика»</a:t>
            </a:r>
          </a:p>
          <a:p>
            <a:pPr algn="ctr"/>
            <a:r>
              <a:rPr lang="ru-RU" sz="2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посвящается </a:t>
            </a:r>
          </a:p>
          <a:p>
            <a:pPr algn="ctr"/>
            <a:r>
              <a:rPr lang="ru-RU" sz="2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Году народного </a:t>
            </a:r>
            <a:r>
              <a:rPr lang="ru-RU" sz="2600" b="1" dirty="0">
                <a:latin typeface="Times New Roman" panose="02020603050405020304" pitchFamily="18" charset="0"/>
                <a:ea typeface="Calibri" panose="020F0502020204030204" pitchFamily="34" charset="0"/>
              </a:rPr>
              <a:t>искусства и нематериального культурного наследия</a:t>
            </a:r>
          </a:p>
          <a:p>
            <a:pPr algn="ctr"/>
            <a:r>
              <a:rPr lang="ru-RU" sz="2600" b="1" dirty="0">
                <a:latin typeface="Times New Roman" panose="02020603050405020304" pitchFamily="18" charset="0"/>
                <a:ea typeface="Calibri" panose="020F0502020204030204" pitchFamily="34" charset="0"/>
              </a:rPr>
              <a:t>народов </a:t>
            </a:r>
            <a:r>
              <a:rPr lang="ru-RU" sz="2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России</a:t>
            </a:r>
            <a:endParaRPr lang="ru-RU" sz="26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083" y="4718224"/>
            <a:ext cx="4319016" cy="180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56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" y="-297"/>
            <a:ext cx="9132600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67393" y="473900"/>
            <a:ext cx="6666411" cy="157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 вопрос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Какое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самое популярное число в русских народных сказках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467" y="1955140"/>
            <a:ext cx="3865245" cy="4685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27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" y="-297"/>
            <a:ext cx="9132600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71750" y="220807"/>
            <a:ext cx="7367450" cy="21707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 вопрос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называется струнный музыкальный инструмент, под звуки которого древнерусские певцы-сказители исполняли песни, былины и другие произведения устного народного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творчества?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135" y="2612698"/>
            <a:ext cx="5237065" cy="4088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12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" y="-297"/>
            <a:ext cx="9132600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19199" y="335110"/>
            <a:ext cx="7637417" cy="1775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вопрос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называются крупные деревянные палочки с выемками для намотки нитей, перебрасывая которые мастерица создаёт кружевной узор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914" y="2390496"/>
            <a:ext cx="5712823" cy="4284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03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" y="-297"/>
            <a:ext cx="9132600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10491" y="316872"/>
            <a:ext cx="7437120" cy="1775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вопрос</a:t>
            </a: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Отгадайте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сказки.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Красна девица грустна, Ей не нравится весна, Ей на солнце тяжко, Слёзы льёт бедняжка.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971" y="2003697"/>
            <a:ext cx="3708591" cy="4697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9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" y="-297"/>
            <a:ext cx="9132600" cy="68585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553" y="1006928"/>
            <a:ext cx="6458857" cy="4844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95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1873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11235" y="1291608"/>
            <a:ext cx="64225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Народное искусство (фольклор)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это создаваемые народом на основе коллективного творческого опыта, национальных традиций поэзия, музыка, театр, танец, архитектура, изобразительное и декоративно-прикладное искусство. 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Термин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«народное искусство»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синонимичен термину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«народное творчество».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950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" y="-297"/>
            <a:ext cx="9132600" cy="68585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24297" y="1584016"/>
            <a:ext cx="630500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Нематериальное культурное наследие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 - обычаи, формы представления и выражения, навыки, а также связанные с ними инструменты, предметы, артефакты и культурные пространства, признанные народом в качестве части их культурного наследия. 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06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" y="-297"/>
            <a:ext cx="9132600" cy="68585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80456" y="1144905"/>
            <a:ext cx="6879771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объектов нематериального культурного наследия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spcAft>
                <a:spcPts val="600"/>
              </a:spcAf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Устное народное творчество: сказки, эпические песни, эпические сказания, былины, фольклорная проза.</a:t>
            </a:r>
          </a:p>
          <a:p>
            <a:pPr>
              <a:spcAft>
                <a:spcPts val="600"/>
              </a:spcAf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Исполнительские искусства: песенное искусство, танцевальное искусство, музыкально-инструментальное искусство, театральное искусство (народный театр, народный цирк и т. п.),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сказительство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600"/>
              </a:spcAf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Празднично-обрядовая культура: праздники, обряды, ритуалы, игры.</a:t>
            </a:r>
          </a:p>
          <a:p>
            <a:pPr>
              <a:spcAft>
                <a:spcPts val="600"/>
              </a:spcAf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Техники и технологии связанные с традиционными ремеслами; народными музыкальными инструментами; с традиционным народным костюмом; с традиционной хозяйственной и бытовой культурой.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87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" y="-297"/>
            <a:ext cx="9132600" cy="68585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80457" y="1177227"/>
            <a:ext cx="6984274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Особая форма творчества —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«промысел» или «промыслы». </a:t>
            </a:r>
          </a:p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Народные промыслы – это традиции оригинального украшения предметов повседневного пользования и быта высокохудожественными способами.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Исследователи относят к русским народным промыслам: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росписи посуды и других предметов быта,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глиняную и деревянную игрушку,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кружевоплетение,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гончарное,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кузнечное дело и другое.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87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" y="-297"/>
            <a:ext cx="9132600" cy="68585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97036" y="1443841"/>
            <a:ext cx="415398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Традиционные промыслы на Руси:</a:t>
            </a: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Гжельская роспись</a:t>
            </a: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Жостовская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роспись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Палехская миниатюра</a:t>
            </a: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Федоскинская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миниатюра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Хохлома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Городецкая роспись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Мезенская роспись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Вологодское кружево</a:t>
            </a: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Елецкое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кружево</a:t>
            </a: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Мценское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кружево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Вятское кружево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Оренбургский пуховый платок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09092" y="744855"/>
            <a:ext cx="56798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/>
              <a:t>«Народное искусство – прошлое в настоящем</a:t>
            </a:r>
            <a:r>
              <a:rPr lang="ru-RU" dirty="0" smtClean="0"/>
              <a:t>»</a:t>
            </a:r>
          </a:p>
          <a:p>
            <a:pPr algn="r"/>
            <a:r>
              <a:rPr lang="ru-RU" dirty="0" smtClean="0"/>
              <a:t>М.А</a:t>
            </a:r>
            <a:r>
              <a:rPr lang="ru-RU" dirty="0" smtClean="0"/>
              <a:t>. Некрасова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26745" y="1859339"/>
            <a:ext cx="371856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Павловопосадские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платки</a:t>
            </a: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Крестецкая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строчка</a:t>
            </a: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Каслинское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литье</a:t>
            </a: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Шемогодская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прорезная береста</a:t>
            </a: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Варнавинская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резьба по кости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Абрамцево-кудринская резьба</a:t>
            </a: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Гусевский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хрусталь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Филигрань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Финифть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Малахитовые изделия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504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73130" y="524782"/>
            <a:ext cx="32634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Игра-викторина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09" y="1233999"/>
            <a:ext cx="8892300" cy="528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70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3" y="0"/>
            <a:ext cx="9131873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72195" y="625771"/>
            <a:ext cx="6570616" cy="5389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вопрос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Православная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Русь немыслима без праздников. В какой праздник зимой окунаются в прорубь не только «моржи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Рождество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Б. Святки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Крещение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Иван-Купала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Е. Вознесение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667" y="4342943"/>
            <a:ext cx="4336869" cy="229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57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368</TotalTime>
  <Words>805</Words>
  <Application>Microsoft Office PowerPoint</Application>
  <PresentationFormat>Экран (4:3)</PresentationFormat>
  <Paragraphs>166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Arial</vt:lpstr>
      <vt:lpstr>Arial Black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User Media</cp:lastModifiedBy>
  <cp:revision>33</cp:revision>
  <dcterms:created xsi:type="dcterms:W3CDTF">2022-10-04T15:05:31Z</dcterms:created>
  <dcterms:modified xsi:type="dcterms:W3CDTF">2022-11-11T09:06:00Z</dcterms:modified>
</cp:coreProperties>
</file>