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8" r:id="rId3"/>
    <p:sldId id="256" r:id="rId4"/>
    <p:sldId id="257" r:id="rId5"/>
    <p:sldId id="307" r:id="rId6"/>
    <p:sldId id="306" r:id="rId7"/>
    <p:sldId id="268" r:id="rId8"/>
    <p:sldId id="259" r:id="rId9"/>
    <p:sldId id="266" r:id="rId10"/>
    <p:sldId id="270" r:id="rId11"/>
    <p:sldId id="269" r:id="rId12"/>
    <p:sldId id="271" r:id="rId13"/>
    <p:sldId id="260" r:id="rId14"/>
    <p:sldId id="262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272" r:id="rId37"/>
    <p:sldId id="302" r:id="rId38"/>
    <p:sldId id="303" r:id="rId39"/>
    <p:sldId id="304" r:id="rId40"/>
    <p:sldId id="305" r:id="rId41"/>
    <p:sldId id="273" r:id="rId42"/>
    <p:sldId id="258" r:id="rId43"/>
    <p:sldId id="275" r:id="rId44"/>
    <p:sldId id="274" r:id="rId45"/>
    <p:sldId id="300" r:id="rId46"/>
    <p:sldId id="277" r:id="rId47"/>
  </p:sldIdLst>
  <p:sldSz cx="9144000" cy="6858000" type="screen4x3"/>
  <p:notesSz cx="6881813" cy="9710738"/>
  <p:custDataLst>
    <p:tags r:id="rId4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CCFFFF"/>
    <a:srgbClr val="00FF99"/>
    <a:srgbClr val="00CC66"/>
    <a:srgbClr val="33CC33"/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8C0BE-FB1F-46D6-84C9-E5CEBA98D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4EA91-B72F-4FD3-B244-A1C9860FE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20E6B-36BA-451E-A6F7-B9B980586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9DFBD-90DE-4B68-8ACA-D25A68E12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9FA20-140B-445E-8A7A-FB5D6D506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E06AF-28CF-4A23-AF75-AD3F3F7DA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38988-4571-436E-8948-412CBAA80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3B9D7-50DD-491F-8F51-F901A93E5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61032-B14E-4759-A7F1-187D85258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0DCCC-CD41-4C10-967C-E4970B721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4D0EE-FB3F-44F8-BB74-840539F82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6A0D6-97A3-4DC3-8FB6-3550DC3DA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A369B-8C97-46AC-B8E0-60992FF6E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73C32-1D0B-41F9-A863-870574E6C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4DE61-03F1-4D14-B422-084AF9655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10CA6-3D6C-4AEA-AD92-821CAD277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234C5-E8C5-41DA-AC50-CB3DC0047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1019A-6C9C-4140-A169-11B097F9E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16427-70C9-429A-A3C7-03C3C78E8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3065D-FB14-4276-8D13-17286C08F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D9E9F-7B15-4F5E-9F2F-744DB451B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82E5A-A8A9-4FC0-B3DC-F3C8DDD55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20E5BFB-4C88-456C-A27F-D6156A87EA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AEB1EA5-0E71-4BF8-A841-D24B89802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/index.php?title=%D0%A4%D0%B0%D0%B9%D0%BB:Johannes_Kepler_1610.jpg&amp;filetimestamp=20051220223656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/index.php?title=%D0%A4%D0%B0%D0%B9%D0%BB:Johannes_Kepler_1610.jpg&amp;filetimestamp=20051220223656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.MICROSOF-4284CC\&#1056;&#1072;&#1073;&#1086;&#1095;&#1080;&#1081;%20&#1089;&#1090;&#1086;&#1083;\&#1053;&#1077;&#1089;&#1082;&#1091;&#1095;&#1085;&#1099;&#1077;%20&#1091;&#1088;&#1086;&#1082;&#1080;\&#1091;&#1088;&#1086;&#1082;%20&#1085;&#1086;&#1074;&#1099;&#1081;\&#1060;&#1080;&#1083;&#1100;&#1084;_0001.wmv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basik.ru/images/mathematics_art/26_mathematics_art.jpg" TargetMode="External"/><Relationship Id="rId13" Type="http://schemas.openxmlformats.org/officeDocument/2006/relationships/hyperlink" Target="http://www.strana-ru.ru/cache/pics/str_015/1238447064_834bfb0f_1_bg.jpg" TargetMode="External"/><Relationship Id="rId3" Type="http://schemas.openxmlformats.org/officeDocument/2006/relationships/hyperlink" Target="http://elementy.ru/images/eltbio/newton_isaac_220.jpg" TargetMode="External"/><Relationship Id="rId7" Type="http://schemas.openxmlformats.org/officeDocument/2006/relationships/hyperlink" Target="http://img1.liveinternet.ru/images/attach/c/2/71/251/71251974_CHITATEL.jpg" TargetMode="External"/><Relationship Id="rId12" Type="http://schemas.openxmlformats.org/officeDocument/2006/relationships/hyperlink" Target="http://www.tvoyrebenok.ru/images/drawings/130.1.jpg" TargetMode="External"/><Relationship Id="rId2" Type="http://schemas.openxmlformats.org/officeDocument/2006/relationships/hyperlink" Target="http://upload.wikimedia.org/wikipedia/commons/thumb/d/d4/Johannes_Kepler_1610.jpg/200px-Johannes_Kepler_161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oodsubs.com/Photos/peas-yellowsplit.jpg" TargetMode="External"/><Relationship Id="rId11" Type="http://schemas.openxmlformats.org/officeDocument/2006/relationships/hyperlink" Target="http://itown.com.ua/data/images/logo_white_sitepr1.jpg" TargetMode="External"/><Relationship Id="rId5" Type="http://schemas.openxmlformats.org/officeDocument/2006/relationships/hyperlink" Target="http://ladywdele.org/wp-content/uploads/2011/06/libre1.jpg" TargetMode="External"/><Relationship Id="rId10" Type="http://schemas.openxmlformats.org/officeDocument/2006/relationships/hyperlink" Target="http://sun.wauu.ru/sun.gif" TargetMode="External"/><Relationship Id="rId4" Type="http://schemas.openxmlformats.org/officeDocument/2006/relationships/hyperlink" Target="http://www.biografica.info/fotos/GAU3.png" TargetMode="External"/><Relationship Id="rId9" Type="http://schemas.openxmlformats.org/officeDocument/2006/relationships/hyperlink" Target="http://www.supercoloring.com/wp-content/main/2009_04/astronomer-coloring-page.gif" TargetMode="External"/><Relationship Id="rId14" Type="http://schemas.openxmlformats.org/officeDocument/2006/relationships/hyperlink" Target="http://mults.spb.ru/mults/?id=2000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503238" y="1844675"/>
            <a:ext cx="8640762" cy="3529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Урок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математики в 5 классе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 теме: «Среднее арифметическое»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971550" y="2205038"/>
            <a:ext cx="3311525" cy="982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 и 12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3635375" y="4076700"/>
            <a:ext cx="3311525" cy="982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3;5 и10.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4213" y="3141663"/>
            <a:ext cx="2160587" cy="1009650"/>
          </a:xfrm>
          <a:prstGeom prst="rect">
            <a:avLst/>
          </a:prstGeom>
          <a:solidFill>
            <a:srgbClr val="33CCCC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CCCC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chemeClr val="accent2"/>
                </a:solidFill>
                <a:latin typeface="Arial" charset="0"/>
              </a:rPr>
              <a:t>Среднее</a:t>
            </a:r>
          </a:p>
          <a:p>
            <a:pPr algn="ctr"/>
            <a:r>
              <a:rPr lang="ru-RU">
                <a:solidFill>
                  <a:schemeClr val="accent2"/>
                </a:solidFill>
                <a:latin typeface="Arial" charset="0"/>
              </a:rPr>
              <a:t> арифметическое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916238" y="3284538"/>
            <a:ext cx="358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latin typeface="Arial" charset="0"/>
              </a:rPr>
              <a:t>=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563938" y="3213100"/>
            <a:ext cx="2016125" cy="936625"/>
          </a:xfrm>
          <a:prstGeom prst="rect">
            <a:avLst/>
          </a:prstGeom>
          <a:solidFill>
            <a:srgbClr val="33CCCC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CCCC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chemeClr val="accent2"/>
                </a:solidFill>
                <a:latin typeface="Arial" charset="0"/>
              </a:rPr>
              <a:t>Сумма чисел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724525" y="3357563"/>
            <a:ext cx="215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: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372225" y="3213100"/>
            <a:ext cx="2087563" cy="936625"/>
          </a:xfrm>
          <a:prstGeom prst="rect">
            <a:avLst/>
          </a:prstGeom>
          <a:solidFill>
            <a:srgbClr val="33CCCC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CCCC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chemeClr val="accent2"/>
                </a:solidFill>
                <a:latin typeface="Arial" charset="0"/>
              </a:rPr>
              <a:t>Количество</a:t>
            </a:r>
            <a:r>
              <a:rPr lang="ru-RU">
                <a:solidFill>
                  <a:srgbClr val="FFFF66"/>
                </a:solidFill>
                <a:latin typeface="Arial" charset="0"/>
              </a:rPr>
              <a:t> </a:t>
            </a:r>
          </a:p>
          <a:p>
            <a:pPr algn="ctr"/>
            <a:r>
              <a:rPr lang="ru-RU">
                <a:solidFill>
                  <a:schemeClr val="accent2"/>
                </a:solidFill>
                <a:latin typeface="Arial" charset="0"/>
              </a:rPr>
              <a:t>слагаемых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/>
      <p:bldP spid="17412" grpId="0" animBg="1"/>
      <p:bldP spid="17413" grpId="0"/>
      <p:bldP spid="174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Johannes Kepler 161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341438"/>
            <a:ext cx="1781175" cy="2449512"/>
          </a:xfrm>
          <a:prstGeom prst="rect">
            <a:avLst/>
          </a:prstGeom>
          <a:noFill/>
          <a:ln w="38100" cmpd="dbl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2916238" y="3933825"/>
            <a:ext cx="222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Иоган Кеплер</a:t>
            </a:r>
          </a:p>
        </p:txBody>
      </p:sp>
      <p:pic>
        <p:nvPicPr>
          <p:cNvPr id="13316" name="Picture 10" descr="i?id=396633447-11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4433888"/>
            <a:ext cx="1943100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2349500"/>
            <a:ext cx="17557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213" y="0"/>
            <a:ext cx="10037763" cy="1005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18"/>
          <p:cNvSpPr txBox="1">
            <a:spLocks noChangeArrowheads="1"/>
          </p:cNvSpPr>
          <p:nvPr/>
        </p:nvSpPr>
        <p:spPr bwMode="auto">
          <a:xfrm>
            <a:off x="179388" y="1125538"/>
            <a:ext cx="80835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chemeClr val="accent2"/>
                </a:solidFill>
                <a:latin typeface="Cambria" pitchFamily="18" charset="0"/>
              </a:rPr>
              <a:t>а)   2     и    8;         б)   7    и   4.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620713"/>
            <a:ext cx="8229600" cy="6008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CC6600"/>
                </a:solidFill>
              </a:rPr>
              <a:t>  Включив свои знания,</a:t>
            </a:r>
          </a:p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CC6600"/>
                </a:solidFill>
              </a:rPr>
              <a:t>смекалку,сообразительность и чувство юмора </a:t>
            </a:r>
          </a:p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CC6600"/>
                </a:solidFill>
              </a:rPr>
              <a:t>постарайтесь отыскать среднее арифметическое </a:t>
            </a:r>
          </a:p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CC6600"/>
                </a:solidFill>
              </a:rPr>
              <a:t>не чисел, а тех предметов и существ, </a:t>
            </a:r>
          </a:p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CC6600"/>
                </a:solidFill>
              </a:rPr>
              <a:t>которые нас окружают.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Итак, назовите среднее арифметическое…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Портфеля и рюкзака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2205038"/>
            <a:ext cx="2436813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781300"/>
            <a:ext cx="28575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075613" cy="868363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rgbClr val="009900"/>
                </a:solidFill>
              </a:rPr>
              <a:t>Ранец</a:t>
            </a:r>
            <a:br>
              <a:rPr lang="ru-RU" sz="6600" b="1" smtClean="0">
                <a:solidFill>
                  <a:srgbClr val="009900"/>
                </a:solidFill>
              </a:rPr>
            </a:br>
            <a:endParaRPr lang="ru-RU" sz="6600" b="1" smtClean="0">
              <a:solidFill>
                <a:srgbClr val="0099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5400" b="1" smtClean="0">
              <a:solidFill>
                <a:srgbClr val="0099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2205038"/>
            <a:ext cx="2798763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708275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009900"/>
                </a:solidFill>
              </a:rPr>
              <a:t>Женщины и рыбы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2060575"/>
            <a:ext cx="43434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767557">
            <a:off x="450850" y="3160713"/>
            <a:ext cx="3024188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4638"/>
            <a:ext cx="8291512" cy="1570037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Русалка</a:t>
            </a:r>
            <a:br>
              <a:rPr lang="ru-RU" sz="7200" b="1" smtClean="0">
                <a:solidFill>
                  <a:srgbClr val="009900"/>
                </a:solidFill>
              </a:rPr>
            </a:br>
            <a:endParaRPr lang="ru-RU" sz="7200" b="1" smtClean="0">
              <a:solidFill>
                <a:srgbClr val="0099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113"/>
            <a:ext cx="8229600" cy="42100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1844675"/>
            <a:ext cx="26003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Мужчины и коня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FFA"/>
              </a:clrFrom>
              <a:clrTo>
                <a:srgbClr val="FD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2708275"/>
            <a:ext cx="3103563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2349500"/>
            <a:ext cx="15335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457200" y="2381250"/>
            <a:ext cx="8229600" cy="209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Рано или поздно всякая правильная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математическая идея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находит применение в том или ином деле.</a:t>
            </a:r>
          </a:p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А.Н.Крылов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Кентавр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1916113"/>
            <a:ext cx="336232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Носка и чулка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852738"/>
            <a:ext cx="18478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565400"/>
            <a:ext cx="28289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4638"/>
            <a:ext cx="8291512" cy="1354137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Гольф</a:t>
            </a:r>
            <a:br>
              <a:rPr lang="ru-RU" sz="7200" b="1" smtClean="0">
                <a:solidFill>
                  <a:srgbClr val="009900"/>
                </a:solidFill>
              </a:rPr>
            </a:br>
            <a:endParaRPr lang="ru-RU" sz="7200" b="1" smtClean="0">
              <a:solidFill>
                <a:srgbClr val="009900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2349500"/>
            <a:ext cx="374967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3600" b="1" smtClean="0">
                <a:solidFill>
                  <a:srgbClr val="009900"/>
                </a:solidFill>
              </a:rPr>
              <a:t>Ежа и змеи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16338"/>
            <a:ext cx="4319588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2060575"/>
            <a:ext cx="34559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6000" b="1" smtClean="0">
                <a:solidFill>
                  <a:srgbClr val="009900"/>
                </a:solidFill>
              </a:rPr>
              <a:t>Колючая проволока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2492375"/>
            <a:ext cx="38100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Яблока и персика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2133600"/>
            <a:ext cx="3600450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3038475"/>
            <a:ext cx="338455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Нектарин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1816100"/>
            <a:ext cx="4608512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Велосипеда и мотоцикла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781300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3133725"/>
            <a:ext cx="4537075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Мопед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2420938"/>
            <a:ext cx="4173538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Апельсина и лимона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060575"/>
            <a:ext cx="30480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3749675"/>
            <a:ext cx="4176712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4"/>
          <p:cNvSpPr>
            <a:spLocks noChangeArrowheads="1"/>
          </p:cNvSpPr>
          <p:nvPr/>
        </p:nvSpPr>
        <p:spPr bwMode="auto">
          <a:xfrm>
            <a:off x="3492500" y="1196975"/>
            <a:ext cx="1728788" cy="1152525"/>
          </a:xfrm>
          <a:prstGeom prst="flowChartPunchedTape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accent2"/>
                </a:solidFill>
                <a:latin typeface="Arial" charset="0"/>
              </a:rPr>
              <a:t>4,5</a:t>
            </a:r>
          </a:p>
        </p:txBody>
      </p:sp>
      <p:sp>
        <p:nvSpPr>
          <p:cNvPr id="5123" name="AutoShape 9"/>
          <p:cNvSpPr>
            <a:spLocks noChangeArrowheads="1"/>
          </p:cNvSpPr>
          <p:nvPr/>
        </p:nvSpPr>
        <p:spPr bwMode="auto">
          <a:xfrm>
            <a:off x="1908175" y="2708275"/>
            <a:ext cx="1152525" cy="504825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AutoShape 10"/>
          <p:cNvSpPr>
            <a:spLocks noChangeArrowheads="1"/>
          </p:cNvSpPr>
          <p:nvPr/>
        </p:nvSpPr>
        <p:spPr bwMode="auto">
          <a:xfrm>
            <a:off x="3851275" y="2708275"/>
            <a:ext cx="1152525" cy="504825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AutoShape 11"/>
          <p:cNvSpPr>
            <a:spLocks noChangeArrowheads="1"/>
          </p:cNvSpPr>
          <p:nvPr/>
        </p:nvSpPr>
        <p:spPr bwMode="auto">
          <a:xfrm>
            <a:off x="5795963" y="2708275"/>
            <a:ext cx="1152525" cy="504825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12"/>
          <p:cNvSpPr>
            <a:spLocks noChangeArrowheads="1"/>
          </p:cNvSpPr>
          <p:nvPr/>
        </p:nvSpPr>
        <p:spPr bwMode="auto">
          <a:xfrm>
            <a:off x="3851275" y="3789363"/>
            <a:ext cx="1152525" cy="504825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AutoShape 13"/>
          <p:cNvSpPr>
            <a:spLocks noChangeArrowheads="1"/>
          </p:cNvSpPr>
          <p:nvPr/>
        </p:nvSpPr>
        <p:spPr bwMode="auto">
          <a:xfrm>
            <a:off x="5724525" y="3789363"/>
            <a:ext cx="1152525" cy="504825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AutoShape 14"/>
          <p:cNvSpPr>
            <a:spLocks noChangeArrowheads="1"/>
          </p:cNvSpPr>
          <p:nvPr/>
        </p:nvSpPr>
        <p:spPr bwMode="auto">
          <a:xfrm>
            <a:off x="1908175" y="3789363"/>
            <a:ext cx="1152525" cy="504825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Line 15"/>
          <p:cNvSpPr>
            <a:spLocks noChangeShapeType="1"/>
          </p:cNvSpPr>
          <p:nvPr/>
        </p:nvSpPr>
        <p:spPr bwMode="auto">
          <a:xfrm>
            <a:off x="4356100" y="3213100"/>
            <a:ext cx="0" cy="57467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0" name="Line 16"/>
          <p:cNvSpPr>
            <a:spLocks noChangeShapeType="1"/>
          </p:cNvSpPr>
          <p:nvPr/>
        </p:nvSpPr>
        <p:spPr bwMode="auto">
          <a:xfrm>
            <a:off x="2484438" y="3213100"/>
            <a:ext cx="0" cy="57467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1" name="Line 17"/>
          <p:cNvSpPr>
            <a:spLocks noChangeShapeType="1"/>
          </p:cNvSpPr>
          <p:nvPr/>
        </p:nvSpPr>
        <p:spPr bwMode="auto">
          <a:xfrm>
            <a:off x="6227763" y="3213100"/>
            <a:ext cx="0" cy="57467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2" name="Line 18"/>
          <p:cNvSpPr>
            <a:spLocks noChangeShapeType="1"/>
          </p:cNvSpPr>
          <p:nvPr/>
        </p:nvSpPr>
        <p:spPr bwMode="auto">
          <a:xfrm>
            <a:off x="4356100" y="2205038"/>
            <a:ext cx="0" cy="57467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3" name="Line 19"/>
          <p:cNvSpPr>
            <a:spLocks noChangeShapeType="1"/>
          </p:cNvSpPr>
          <p:nvPr/>
        </p:nvSpPr>
        <p:spPr bwMode="auto">
          <a:xfrm>
            <a:off x="5219700" y="1773238"/>
            <a:ext cx="1008063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Line 20"/>
          <p:cNvSpPr>
            <a:spLocks noChangeShapeType="1"/>
          </p:cNvSpPr>
          <p:nvPr/>
        </p:nvSpPr>
        <p:spPr bwMode="auto">
          <a:xfrm>
            <a:off x="2484438" y="1773238"/>
            <a:ext cx="1008062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5" name="Line 21"/>
          <p:cNvSpPr>
            <a:spLocks noChangeShapeType="1"/>
          </p:cNvSpPr>
          <p:nvPr/>
        </p:nvSpPr>
        <p:spPr bwMode="auto">
          <a:xfrm>
            <a:off x="6227763" y="1773238"/>
            <a:ext cx="0" cy="93503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6" name="Line 22"/>
          <p:cNvSpPr>
            <a:spLocks noChangeShapeType="1"/>
          </p:cNvSpPr>
          <p:nvPr/>
        </p:nvSpPr>
        <p:spPr bwMode="auto">
          <a:xfrm>
            <a:off x="2484438" y="1773238"/>
            <a:ext cx="0" cy="93503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7" name="AutoShape 23"/>
          <p:cNvSpPr>
            <a:spLocks/>
          </p:cNvSpPr>
          <p:nvPr/>
        </p:nvSpPr>
        <p:spPr bwMode="auto">
          <a:xfrm>
            <a:off x="1692275" y="3573463"/>
            <a:ext cx="76200" cy="914400"/>
          </a:xfrm>
          <a:prstGeom prst="leftBracket">
            <a:avLst>
              <a:gd name="adj" fmla="val 100000"/>
            </a:avLst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AutoShape 25"/>
          <p:cNvSpPr>
            <a:spLocks/>
          </p:cNvSpPr>
          <p:nvPr/>
        </p:nvSpPr>
        <p:spPr bwMode="auto">
          <a:xfrm>
            <a:off x="6877050" y="3573463"/>
            <a:ext cx="144463" cy="935037"/>
          </a:xfrm>
          <a:prstGeom prst="rightBracket">
            <a:avLst>
              <a:gd name="adj" fmla="val 53938"/>
            </a:avLst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Деление 19"/>
          <p:cNvSpPr>
            <a:spLocks noChangeArrowheads="1"/>
          </p:cNvSpPr>
          <p:nvPr/>
        </p:nvSpPr>
        <p:spPr bwMode="auto">
          <a:xfrm>
            <a:off x="7092950" y="3860800"/>
            <a:ext cx="357188" cy="357188"/>
          </a:xfrm>
          <a:custGeom>
            <a:avLst/>
            <a:gdLst>
              <a:gd name="T0" fmla="*/ 309844 w 357190"/>
              <a:gd name="T1" fmla="*/ 178595 h 357190"/>
              <a:gd name="T2" fmla="*/ 178595 w 357190"/>
              <a:gd name="T3" fmla="*/ 315077 h 357190"/>
              <a:gd name="T4" fmla="*/ 47346 w 357190"/>
              <a:gd name="T5" fmla="*/ 178595 h 357190"/>
              <a:gd name="T6" fmla="*/ 178595 w 357190"/>
              <a:gd name="T7" fmla="*/ 42113 h 35719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47346 w 357190"/>
              <a:gd name="T13" fmla="*/ 136589 h 357190"/>
              <a:gd name="T14" fmla="*/ 309844 w 357190"/>
              <a:gd name="T15" fmla="*/ 220601 h 35719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7190" h="357190">
                <a:moveTo>
                  <a:pt x="178595" y="42113"/>
                </a:moveTo>
                <a:lnTo>
                  <a:pt x="178594" y="42113"/>
                </a:lnTo>
                <a:cubicBezTo>
                  <a:pt x="155395" y="42113"/>
                  <a:pt x="136589" y="60919"/>
                  <a:pt x="136589" y="84118"/>
                </a:cubicBezTo>
                <a:cubicBezTo>
                  <a:pt x="136589" y="107318"/>
                  <a:pt x="155395" y="126125"/>
                  <a:pt x="178595" y="126125"/>
                </a:cubicBezTo>
                <a:cubicBezTo>
                  <a:pt x="201794" y="126125"/>
                  <a:pt x="220601" y="107318"/>
                  <a:pt x="220601" y="84119"/>
                </a:cubicBezTo>
                <a:cubicBezTo>
                  <a:pt x="220601" y="60919"/>
                  <a:pt x="201794" y="42113"/>
                  <a:pt x="178595" y="42113"/>
                </a:cubicBezTo>
                <a:close/>
                <a:moveTo>
                  <a:pt x="178595" y="315077"/>
                </a:moveTo>
                <a:lnTo>
                  <a:pt x="178595" y="315077"/>
                </a:lnTo>
                <a:cubicBezTo>
                  <a:pt x="201794" y="315076"/>
                  <a:pt x="220601" y="296270"/>
                  <a:pt x="220601" y="273071"/>
                </a:cubicBezTo>
                <a:cubicBezTo>
                  <a:pt x="220601" y="249871"/>
                  <a:pt x="201794" y="231065"/>
                  <a:pt x="178595" y="231065"/>
                </a:cubicBezTo>
                <a:cubicBezTo>
                  <a:pt x="155395" y="231065"/>
                  <a:pt x="136589" y="249871"/>
                  <a:pt x="136589" y="273071"/>
                </a:cubicBezTo>
                <a:cubicBezTo>
                  <a:pt x="136589" y="296270"/>
                  <a:pt x="155395" y="315077"/>
                  <a:pt x="178595" y="315077"/>
                </a:cubicBezTo>
                <a:close/>
                <a:moveTo>
                  <a:pt x="47346" y="136589"/>
                </a:moveTo>
                <a:lnTo>
                  <a:pt x="309844" y="136589"/>
                </a:lnTo>
                <a:lnTo>
                  <a:pt x="309844" y="220601"/>
                </a:lnTo>
                <a:lnTo>
                  <a:pt x="47346" y="220601"/>
                </a:lnTo>
                <a:close/>
              </a:path>
            </a:pathLst>
          </a:custGeom>
          <a:solidFill>
            <a:srgbClr val="00CC66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5140" name="Picture 27" descr="Johannes Kepler 161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4508500"/>
            <a:ext cx="1276350" cy="1755775"/>
          </a:xfrm>
          <a:prstGeom prst="rect">
            <a:avLst/>
          </a:prstGeom>
          <a:noFill/>
          <a:ln w="38100" cmpd="dbl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141" name="Text Box 28"/>
          <p:cNvSpPr txBox="1">
            <a:spLocks noChangeArrowheads="1"/>
          </p:cNvSpPr>
          <p:nvPr/>
        </p:nvSpPr>
        <p:spPr bwMode="auto">
          <a:xfrm>
            <a:off x="1835150" y="6237288"/>
            <a:ext cx="12160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И.Кеплер</a:t>
            </a:r>
          </a:p>
        </p:txBody>
      </p:sp>
      <p:pic>
        <p:nvPicPr>
          <p:cNvPr id="5142" name="Picture 31" descr="i?id=102663357-15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4508500"/>
            <a:ext cx="1296987" cy="1728788"/>
          </a:xfrm>
          <a:prstGeom prst="rect">
            <a:avLst/>
          </a:prstGeom>
          <a:noFill/>
          <a:ln w="38100" cmpd="dbl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143" name="Text Box 32"/>
          <p:cNvSpPr txBox="1">
            <a:spLocks noChangeArrowheads="1"/>
          </p:cNvSpPr>
          <p:nvPr/>
        </p:nvSpPr>
        <p:spPr bwMode="auto">
          <a:xfrm>
            <a:off x="3924300" y="6237288"/>
            <a:ext cx="1292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И.Ньютон</a:t>
            </a:r>
          </a:p>
        </p:txBody>
      </p:sp>
      <p:sp>
        <p:nvSpPr>
          <p:cNvPr id="5144" name="Text Box 33"/>
          <p:cNvSpPr txBox="1">
            <a:spLocks noChangeArrowheads="1"/>
          </p:cNvSpPr>
          <p:nvPr/>
        </p:nvSpPr>
        <p:spPr bwMode="auto">
          <a:xfrm>
            <a:off x="6084888" y="6237288"/>
            <a:ext cx="1012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К.Гаусс</a:t>
            </a:r>
          </a:p>
        </p:txBody>
      </p:sp>
      <p:sp>
        <p:nvSpPr>
          <p:cNvPr id="5145" name="Rectangle 36"/>
          <p:cNvSpPr>
            <a:spLocks noChangeArrowheads="1"/>
          </p:cNvSpPr>
          <p:nvPr/>
        </p:nvSpPr>
        <p:spPr bwMode="auto">
          <a:xfrm>
            <a:off x="2916238" y="5876925"/>
            <a:ext cx="5746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2,1</a:t>
            </a:r>
          </a:p>
        </p:txBody>
      </p:sp>
      <p:sp>
        <p:nvSpPr>
          <p:cNvPr id="5146" name="Rectangle 37"/>
          <p:cNvSpPr>
            <a:spLocks noChangeArrowheads="1"/>
          </p:cNvSpPr>
          <p:nvPr/>
        </p:nvSpPr>
        <p:spPr bwMode="auto">
          <a:xfrm>
            <a:off x="6948488" y="5876925"/>
            <a:ext cx="5746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2,2</a:t>
            </a:r>
          </a:p>
        </p:txBody>
      </p:sp>
      <p:sp>
        <p:nvSpPr>
          <p:cNvPr id="5147" name="Text Box 38"/>
          <p:cNvSpPr txBox="1">
            <a:spLocks noChangeArrowheads="1"/>
          </p:cNvSpPr>
          <p:nvPr/>
        </p:nvSpPr>
        <p:spPr bwMode="auto">
          <a:xfrm>
            <a:off x="5364163" y="1268413"/>
            <a:ext cx="785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charset="0"/>
              </a:rPr>
              <a:t>+4</a:t>
            </a:r>
            <a:r>
              <a:rPr lang="ru-RU" sz="2400" b="1">
                <a:latin typeface="Arial" charset="0"/>
              </a:rPr>
              <a:t>,</a:t>
            </a:r>
            <a:r>
              <a:rPr lang="en-US" sz="2400" b="1">
                <a:latin typeface="Arial" charset="0"/>
              </a:rPr>
              <a:t>5</a:t>
            </a:r>
            <a:endParaRPr lang="ru-RU" sz="2400" b="1">
              <a:latin typeface="Arial" charset="0"/>
            </a:endParaRPr>
          </a:p>
        </p:txBody>
      </p:sp>
      <p:sp>
        <p:nvSpPr>
          <p:cNvPr id="3111" name="Text Box 39"/>
          <p:cNvSpPr txBox="1">
            <a:spLocks noChangeArrowheads="1"/>
          </p:cNvSpPr>
          <p:nvPr/>
        </p:nvSpPr>
        <p:spPr bwMode="auto">
          <a:xfrm>
            <a:off x="6084888" y="270827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9</a:t>
            </a:r>
          </a:p>
        </p:txBody>
      </p:sp>
      <p:sp>
        <p:nvSpPr>
          <p:cNvPr id="5149" name="Text Box 40"/>
          <p:cNvSpPr txBox="1">
            <a:spLocks noChangeArrowheads="1"/>
          </p:cNvSpPr>
          <p:nvPr/>
        </p:nvSpPr>
        <p:spPr bwMode="auto">
          <a:xfrm>
            <a:off x="2555875" y="1341438"/>
            <a:ext cx="709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-0,5</a:t>
            </a:r>
          </a:p>
        </p:txBody>
      </p:sp>
      <p:sp>
        <p:nvSpPr>
          <p:cNvPr id="3113" name="Text Box 41"/>
          <p:cNvSpPr txBox="1">
            <a:spLocks noChangeArrowheads="1"/>
          </p:cNvSpPr>
          <p:nvPr/>
        </p:nvSpPr>
        <p:spPr bwMode="auto">
          <a:xfrm>
            <a:off x="2268538" y="2708275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charset="0"/>
              </a:rPr>
              <a:t>4</a:t>
            </a:r>
            <a:endParaRPr lang="ru-RU" sz="2400" b="1">
              <a:latin typeface="Arial" charset="0"/>
            </a:endParaRPr>
          </a:p>
        </p:txBody>
      </p:sp>
      <p:sp>
        <p:nvSpPr>
          <p:cNvPr id="5151" name="Text Box 42"/>
          <p:cNvSpPr txBox="1">
            <a:spLocks noChangeArrowheads="1"/>
          </p:cNvSpPr>
          <p:nvPr/>
        </p:nvSpPr>
        <p:spPr bwMode="auto">
          <a:xfrm>
            <a:off x="2555875" y="3284538"/>
            <a:ext cx="62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:10</a:t>
            </a:r>
          </a:p>
        </p:txBody>
      </p:sp>
      <p:sp>
        <p:nvSpPr>
          <p:cNvPr id="3115" name="Text Box 43"/>
          <p:cNvSpPr txBox="1">
            <a:spLocks noChangeArrowheads="1"/>
          </p:cNvSpPr>
          <p:nvPr/>
        </p:nvSpPr>
        <p:spPr bwMode="auto">
          <a:xfrm>
            <a:off x="2124075" y="3789363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0,4</a:t>
            </a:r>
          </a:p>
        </p:txBody>
      </p:sp>
      <p:sp>
        <p:nvSpPr>
          <p:cNvPr id="5153" name="Text Box 44"/>
          <p:cNvSpPr txBox="1">
            <a:spLocks noChangeArrowheads="1"/>
          </p:cNvSpPr>
          <p:nvPr/>
        </p:nvSpPr>
        <p:spPr bwMode="auto">
          <a:xfrm>
            <a:off x="6227763" y="3213100"/>
            <a:ext cx="811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* 0,1</a:t>
            </a:r>
          </a:p>
        </p:txBody>
      </p:sp>
      <p:sp>
        <p:nvSpPr>
          <p:cNvPr id="5154" name="Text Box 45"/>
          <p:cNvSpPr txBox="1">
            <a:spLocks noChangeArrowheads="1"/>
          </p:cNvSpPr>
          <p:nvPr/>
        </p:nvSpPr>
        <p:spPr bwMode="auto">
          <a:xfrm>
            <a:off x="7380288" y="3789363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 3</a:t>
            </a:r>
          </a:p>
        </p:txBody>
      </p:sp>
      <p:sp>
        <p:nvSpPr>
          <p:cNvPr id="15" name="Плюс 14"/>
          <p:cNvSpPr>
            <a:spLocks noChangeArrowheads="1"/>
          </p:cNvSpPr>
          <p:nvPr/>
        </p:nvSpPr>
        <p:spPr bwMode="auto">
          <a:xfrm>
            <a:off x="3348038" y="3933825"/>
            <a:ext cx="214312" cy="214313"/>
          </a:xfrm>
          <a:custGeom>
            <a:avLst/>
            <a:gdLst>
              <a:gd name="T0" fmla="*/ 185907 w 214314"/>
              <a:gd name="T1" fmla="*/ 107157 h 214314"/>
              <a:gd name="T2" fmla="*/ 107157 w 214314"/>
              <a:gd name="T3" fmla="*/ 185907 h 214314"/>
              <a:gd name="T4" fmla="*/ 28407 w 214314"/>
              <a:gd name="T5" fmla="*/ 107157 h 214314"/>
              <a:gd name="T6" fmla="*/ 107157 w 214314"/>
              <a:gd name="T7" fmla="*/ 28407 h 21431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8407 w 214314"/>
              <a:gd name="T13" fmla="*/ 81954 h 214314"/>
              <a:gd name="T14" fmla="*/ 185907 w 214314"/>
              <a:gd name="T15" fmla="*/ 132360 h 214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314" h="214314">
                <a:moveTo>
                  <a:pt x="28407" y="81954"/>
                </a:moveTo>
                <a:lnTo>
                  <a:pt x="81954" y="81954"/>
                </a:lnTo>
                <a:lnTo>
                  <a:pt x="81954" y="28407"/>
                </a:lnTo>
                <a:lnTo>
                  <a:pt x="132360" y="28407"/>
                </a:lnTo>
                <a:lnTo>
                  <a:pt x="132360" y="81954"/>
                </a:lnTo>
                <a:lnTo>
                  <a:pt x="185907" y="81954"/>
                </a:lnTo>
                <a:lnTo>
                  <a:pt x="185907" y="132360"/>
                </a:lnTo>
                <a:lnTo>
                  <a:pt x="132360" y="132360"/>
                </a:lnTo>
                <a:lnTo>
                  <a:pt x="132360" y="185907"/>
                </a:lnTo>
                <a:lnTo>
                  <a:pt x="81954" y="185907"/>
                </a:lnTo>
                <a:lnTo>
                  <a:pt x="81954" y="132360"/>
                </a:lnTo>
                <a:lnTo>
                  <a:pt x="28407" y="132360"/>
                </a:lnTo>
                <a:close/>
              </a:path>
            </a:pathLst>
          </a:custGeom>
          <a:solidFill>
            <a:srgbClr val="00CC66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" name="Плюс 14"/>
          <p:cNvSpPr>
            <a:spLocks noChangeArrowheads="1"/>
          </p:cNvSpPr>
          <p:nvPr/>
        </p:nvSpPr>
        <p:spPr bwMode="auto">
          <a:xfrm>
            <a:off x="5292725" y="3860800"/>
            <a:ext cx="214313" cy="214313"/>
          </a:xfrm>
          <a:custGeom>
            <a:avLst/>
            <a:gdLst>
              <a:gd name="T0" fmla="*/ 185907 w 214314"/>
              <a:gd name="T1" fmla="*/ 107157 h 214314"/>
              <a:gd name="T2" fmla="*/ 107157 w 214314"/>
              <a:gd name="T3" fmla="*/ 185907 h 214314"/>
              <a:gd name="T4" fmla="*/ 28407 w 214314"/>
              <a:gd name="T5" fmla="*/ 107157 h 214314"/>
              <a:gd name="T6" fmla="*/ 107157 w 214314"/>
              <a:gd name="T7" fmla="*/ 28407 h 21431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8407 w 214314"/>
              <a:gd name="T13" fmla="*/ 81954 h 214314"/>
              <a:gd name="T14" fmla="*/ 185907 w 214314"/>
              <a:gd name="T15" fmla="*/ 132360 h 214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314" h="214314">
                <a:moveTo>
                  <a:pt x="28407" y="81954"/>
                </a:moveTo>
                <a:lnTo>
                  <a:pt x="81954" y="81954"/>
                </a:lnTo>
                <a:lnTo>
                  <a:pt x="81954" y="28407"/>
                </a:lnTo>
                <a:lnTo>
                  <a:pt x="132360" y="28407"/>
                </a:lnTo>
                <a:lnTo>
                  <a:pt x="132360" y="81954"/>
                </a:lnTo>
                <a:lnTo>
                  <a:pt x="185907" y="81954"/>
                </a:lnTo>
                <a:lnTo>
                  <a:pt x="185907" y="132360"/>
                </a:lnTo>
                <a:lnTo>
                  <a:pt x="132360" y="132360"/>
                </a:lnTo>
                <a:lnTo>
                  <a:pt x="132360" y="185907"/>
                </a:lnTo>
                <a:lnTo>
                  <a:pt x="81954" y="185907"/>
                </a:lnTo>
                <a:lnTo>
                  <a:pt x="81954" y="132360"/>
                </a:lnTo>
                <a:lnTo>
                  <a:pt x="28407" y="132360"/>
                </a:lnTo>
                <a:close/>
              </a:path>
            </a:pathLst>
          </a:custGeom>
          <a:solidFill>
            <a:srgbClr val="00CC66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122" name="Text Box 50"/>
          <p:cNvSpPr txBox="1">
            <a:spLocks noChangeArrowheads="1"/>
          </p:cNvSpPr>
          <p:nvPr/>
        </p:nvSpPr>
        <p:spPr bwMode="auto">
          <a:xfrm>
            <a:off x="5867400" y="3789363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0,9</a:t>
            </a:r>
          </a:p>
        </p:txBody>
      </p:sp>
      <p:sp>
        <p:nvSpPr>
          <p:cNvPr id="5158" name="Text Box 51"/>
          <p:cNvSpPr txBox="1">
            <a:spLocks noChangeArrowheads="1"/>
          </p:cNvSpPr>
          <p:nvPr/>
        </p:nvSpPr>
        <p:spPr bwMode="auto">
          <a:xfrm>
            <a:off x="4427538" y="2205038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-</a:t>
            </a:r>
            <a:r>
              <a:rPr lang="en-US" sz="2400" b="1">
                <a:latin typeface="Arial" charset="0"/>
              </a:rPr>
              <a:t>4</a:t>
            </a:r>
            <a:endParaRPr lang="ru-RU" sz="2400" b="1">
              <a:latin typeface="Arial" charset="0"/>
            </a:endParaRPr>
          </a:p>
        </p:txBody>
      </p:sp>
      <p:sp>
        <p:nvSpPr>
          <p:cNvPr id="5159" name="Text Box 52"/>
          <p:cNvSpPr txBox="1">
            <a:spLocks noChangeArrowheads="1"/>
          </p:cNvSpPr>
          <p:nvPr/>
        </p:nvSpPr>
        <p:spPr bwMode="auto">
          <a:xfrm>
            <a:off x="4356100" y="3284538"/>
            <a:ext cx="642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*10</a:t>
            </a:r>
          </a:p>
        </p:txBody>
      </p: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4067175" y="2708275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0,</a:t>
            </a:r>
            <a:r>
              <a:rPr lang="en-US" sz="2400" b="1">
                <a:latin typeface="Arial" charset="0"/>
              </a:rPr>
              <a:t>5</a:t>
            </a:r>
            <a:endParaRPr lang="ru-RU" sz="2400" b="1">
              <a:latin typeface="Arial" charset="0"/>
            </a:endParaRPr>
          </a:p>
        </p:txBody>
      </p:sp>
      <p:sp>
        <p:nvSpPr>
          <p:cNvPr id="3126" name="Text Box 54"/>
          <p:cNvSpPr txBox="1">
            <a:spLocks noChangeArrowheads="1"/>
          </p:cNvSpPr>
          <p:nvPr/>
        </p:nvSpPr>
        <p:spPr bwMode="auto">
          <a:xfrm>
            <a:off x="4211638" y="3789363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charset="0"/>
              </a:rPr>
              <a:t>5</a:t>
            </a:r>
            <a:endParaRPr lang="ru-RU" sz="2400" b="1">
              <a:latin typeface="Arial" charset="0"/>
            </a:endParaRPr>
          </a:p>
        </p:txBody>
      </p:sp>
      <p:sp>
        <p:nvSpPr>
          <p:cNvPr id="21" name="Равно 20"/>
          <p:cNvSpPr>
            <a:spLocks noChangeArrowheads="1"/>
          </p:cNvSpPr>
          <p:nvPr/>
        </p:nvSpPr>
        <p:spPr bwMode="auto">
          <a:xfrm>
            <a:off x="7740650" y="3860800"/>
            <a:ext cx="357188" cy="285750"/>
          </a:xfrm>
          <a:custGeom>
            <a:avLst/>
            <a:gdLst>
              <a:gd name="T0" fmla="*/ 309844 w 357190"/>
              <a:gd name="T1" fmla="*/ 92469 h 285752"/>
              <a:gd name="T2" fmla="*/ 309844 w 357190"/>
              <a:gd name="T3" fmla="*/ 193283 h 285752"/>
              <a:gd name="T4" fmla="*/ 178595 w 357190"/>
              <a:gd name="T5" fmla="*/ 226887 h 285752"/>
              <a:gd name="T6" fmla="*/ 47346 w 357190"/>
              <a:gd name="T7" fmla="*/ 92469 h 285752"/>
              <a:gd name="T8" fmla="*/ 47346 w 357190"/>
              <a:gd name="T9" fmla="*/ 193283 h 285752"/>
              <a:gd name="T10" fmla="*/ 178595 w 357190"/>
              <a:gd name="T11" fmla="*/ 58865 h 285752"/>
              <a:gd name="T12" fmla="*/ 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17694720 60000 65536"/>
              <a:gd name="T18" fmla="*/ 47346 w 357190"/>
              <a:gd name="T19" fmla="*/ 58865 h 285752"/>
              <a:gd name="T20" fmla="*/ 309844 w 357190"/>
              <a:gd name="T21" fmla="*/ 226887 h 2857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7190" h="285752">
                <a:moveTo>
                  <a:pt x="47346" y="58865"/>
                </a:moveTo>
                <a:lnTo>
                  <a:pt x="309844" y="58865"/>
                </a:lnTo>
                <a:lnTo>
                  <a:pt x="309844" y="126074"/>
                </a:lnTo>
                <a:lnTo>
                  <a:pt x="47346" y="126074"/>
                </a:lnTo>
                <a:close/>
                <a:moveTo>
                  <a:pt x="47346" y="159678"/>
                </a:moveTo>
                <a:lnTo>
                  <a:pt x="309844" y="159678"/>
                </a:lnTo>
                <a:lnTo>
                  <a:pt x="309844" y="226887"/>
                </a:lnTo>
                <a:lnTo>
                  <a:pt x="47346" y="226887"/>
                </a:lnTo>
                <a:close/>
              </a:path>
            </a:pathLst>
          </a:custGeom>
          <a:solidFill>
            <a:srgbClr val="00CC66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5163" name="Text Box 56"/>
          <p:cNvSpPr txBox="1">
            <a:spLocks noChangeArrowheads="1"/>
          </p:cNvSpPr>
          <p:nvPr/>
        </p:nvSpPr>
        <p:spPr bwMode="auto">
          <a:xfrm>
            <a:off x="447675" y="41925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64" name="Text Box 57"/>
          <p:cNvSpPr txBox="1">
            <a:spLocks noChangeArrowheads="1"/>
          </p:cNvSpPr>
          <p:nvPr/>
        </p:nvSpPr>
        <p:spPr bwMode="auto">
          <a:xfrm flipH="1">
            <a:off x="468313" y="3113088"/>
            <a:ext cx="195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30" name="Text Box 58"/>
          <p:cNvSpPr txBox="1">
            <a:spLocks noChangeArrowheads="1"/>
          </p:cNvSpPr>
          <p:nvPr/>
        </p:nvSpPr>
        <p:spPr bwMode="auto">
          <a:xfrm>
            <a:off x="8172450" y="3789363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  <a:latin typeface="Arial" charset="0"/>
              </a:rPr>
              <a:t>2,1</a:t>
            </a:r>
          </a:p>
        </p:txBody>
      </p:sp>
      <p:pic>
        <p:nvPicPr>
          <p:cNvPr id="5166" name="Picture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4365625"/>
            <a:ext cx="1516062" cy="1889125"/>
          </a:xfrm>
          <a:prstGeom prst="rect">
            <a:avLst/>
          </a:prstGeom>
          <a:noFill/>
          <a:ln w="38100" cmpd="dbl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167" name="Rectangle 60"/>
          <p:cNvSpPr>
            <a:spLocks noChangeArrowheads="1"/>
          </p:cNvSpPr>
          <p:nvPr/>
        </p:nvSpPr>
        <p:spPr bwMode="auto">
          <a:xfrm>
            <a:off x="4932363" y="5876925"/>
            <a:ext cx="5746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3000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3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/>
      <p:bldP spid="3113" grpId="0"/>
      <p:bldP spid="3115" grpId="0"/>
      <p:bldP spid="3122" grpId="0"/>
      <p:bldP spid="3125" grpId="0"/>
      <p:bldP spid="3126" grpId="0"/>
      <p:bldP spid="3130" grpId="0"/>
      <p:bldP spid="313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9900"/>
                </a:solidFill>
              </a:rPr>
              <a:t>Грейпфрут</a:t>
            </a:r>
          </a:p>
        </p:txBody>
      </p:sp>
      <p:pic>
        <p:nvPicPr>
          <p:cNvPr id="31747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16013" y="1412875"/>
            <a:ext cx="5843587" cy="44529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Туфельки и сапога</a:t>
            </a: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420938"/>
            <a:ext cx="22574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2708275"/>
            <a:ext cx="33337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Ботинок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2565400"/>
            <a:ext cx="424815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6600"/>
                </a:solidFill>
              </a:rPr>
              <a:t>Назовите среднее арифметическое…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9900"/>
                </a:solidFill>
              </a:rPr>
              <a:t>Пианино и баяна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1916113"/>
            <a:ext cx="47625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3627438"/>
            <a:ext cx="3673475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009900"/>
                </a:solidFill>
              </a:rPr>
              <a:t>Аккордеон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6000" b="1" smtClean="0">
              <a:solidFill>
                <a:srgbClr val="009900"/>
              </a:solidFill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636838"/>
            <a:ext cx="37719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1258888" y="3213100"/>
            <a:ext cx="6913562" cy="10080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Arial"/>
                <a:cs typeface="Arial"/>
              </a:rPr>
              <a:t>Наши достижения!</a:t>
            </a:r>
          </a:p>
        </p:txBody>
      </p:sp>
      <p:pic>
        <p:nvPicPr>
          <p:cNvPr id="3686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789363"/>
            <a:ext cx="2341562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2286000" y="2071688"/>
            <a:ext cx="45720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Слово «</a:t>
            </a:r>
            <a:r>
              <a:rPr lang="ru-RU" sz="3600" b="1" dirty="0">
                <a:solidFill>
                  <a:srgbClr val="FF0000"/>
                </a:solidFill>
              </a:rPr>
              <a:t>рейтинг</a:t>
            </a:r>
            <a:r>
              <a:rPr lang="ru-RU" sz="3600" dirty="0">
                <a:solidFill>
                  <a:srgbClr val="FF0000"/>
                </a:solidFill>
              </a:rPr>
              <a:t>» пришло к нам из английского языка. </a:t>
            </a:r>
          </a:p>
          <a:p>
            <a:endParaRPr lang="ru-RU" sz="3600" dirty="0">
              <a:solidFill>
                <a:srgbClr val="FF0000"/>
              </a:solidFill>
            </a:endParaRPr>
          </a:p>
          <a:p>
            <a:r>
              <a:rPr lang="ru-RU" sz="3600" b="1" dirty="0">
                <a:solidFill>
                  <a:srgbClr val="FF0000"/>
                </a:solidFill>
              </a:rPr>
              <a:t>Рейтинг</a:t>
            </a:r>
            <a:r>
              <a:rPr lang="ru-RU" sz="3600" dirty="0">
                <a:solidFill>
                  <a:srgbClr val="FF0000"/>
                </a:solidFill>
              </a:rPr>
              <a:t>– индивидуально числовой показатель оценки  </a:t>
            </a:r>
            <a:r>
              <a:rPr lang="ru-RU" sz="3600" dirty="0" smtClean="0">
                <a:solidFill>
                  <a:srgbClr val="FF0000"/>
                </a:solidFill>
              </a:rPr>
              <a:t>достижений.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214424"/>
          <a:ext cx="8215371" cy="5072094"/>
        </p:xfrm>
        <a:graphic>
          <a:graphicData uri="http://schemas.openxmlformats.org/drawingml/2006/table">
            <a:tbl>
              <a:tblPr/>
              <a:tblGrid>
                <a:gridCol w="394216"/>
                <a:gridCol w="1534610"/>
                <a:gridCol w="577143"/>
                <a:gridCol w="582060"/>
                <a:gridCol w="582060"/>
                <a:gridCol w="582060"/>
                <a:gridCol w="524779"/>
                <a:gridCol w="480136"/>
                <a:gridCol w="480136"/>
                <a:gridCol w="597220"/>
                <a:gridCol w="596378"/>
                <a:gridCol w="1284573"/>
              </a:tblGrid>
              <a:tr h="11704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       предмет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Ф.И.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обучающ.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Окруж. мир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Ин. яз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ИЗО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Музыка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Физкультура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отметка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3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Денисова Анастасия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3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Лукьянченков Владислав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3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Поляков Александр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3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Струков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Иван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,3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3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Ющенко</a:t>
                      </a:r>
                      <a:endParaRPr lang="en-US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Алексей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85984" y="500042"/>
            <a:ext cx="4071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/>
              <a:t>4 класс (итоги года)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357298"/>
          <a:ext cx="8715404" cy="4963711"/>
        </p:xfrm>
        <a:graphic>
          <a:graphicData uri="http://schemas.openxmlformats.org/drawingml/2006/table">
            <a:tbl>
              <a:tblPr/>
              <a:tblGrid>
                <a:gridCol w="379860"/>
                <a:gridCol w="1447570"/>
                <a:gridCol w="830703"/>
                <a:gridCol w="508265"/>
                <a:gridCol w="508265"/>
                <a:gridCol w="508265"/>
                <a:gridCol w="508265"/>
                <a:gridCol w="508265"/>
                <a:gridCol w="378970"/>
                <a:gridCol w="378970"/>
                <a:gridCol w="508265"/>
                <a:gridCol w="508265"/>
                <a:gridCol w="508265"/>
                <a:gridCol w="1233211"/>
              </a:tblGrid>
              <a:tr h="11559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Ф.И.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обучающ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Ин. язык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Природовед.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Музыка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Физ.культура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ОБЖ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отметка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6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Денисова Анастасия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4,36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1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Лукьянченков Владислав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,6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6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Поляков Александр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4,09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6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Струков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Иван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6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Ющенко Алексей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89" marR="66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28860" y="500042"/>
            <a:ext cx="49587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5 класс ( 3 четверть)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9" y="1500174"/>
          <a:ext cx="7715303" cy="4643472"/>
        </p:xfrm>
        <a:graphic>
          <a:graphicData uri="http://schemas.openxmlformats.org/drawingml/2006/table">
            <a:tbl>
              <a:tblPr/>
              <a:tblGrid>
                <a:gridCol w="2571499"/>
                <a:gridCol w="2571499"/>
                <a:gridCol w="2572305"/>
              </a:tblGrid>
              <a:tr h="77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/>
                          <a:ea typeface="Times New Roman"/>
                          <a:cs typeface="Times New Roman"/>
                        </a:rPr>
                        <a:t>Фамилия, имя </a:t>
                      </a:r>
                      <a:r>
                        <a:rPr lang="ru-RU" sz="2000" b="1" i="1" dirty="0" err="1">
                          <a:latin typeface="Calibri"/>
                          <a:ea typeface="Times New Roman"/>
                          <a:cs typeface="Times New Roman"/>
                        </a:rPr>
                        <a:t>обущающихся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FFFFFF"/>
                      </a:fgClr>
                      <a:bgClr>
                        <a:srgbClr val="F2F2F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/>
                          <a:ea typeface="Times New Roman"/>
                          <a:cs typeface="Times New Roman"/>
                        </a:rPr>
                        <a:t>4 класс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FFFFFF"/>
                      </a:fgClr>
                      <a:bgClr>
                        <a:srgbClr val="F2F2F2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/>
                          <a:ea typeface="Times New Roman"/>
                          <a:cs typeface="Times New Roman"/>
                        </a:rPr>
                        <a:t>5 класс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">
                      <a:fgClr>
                        <a:srgbClr val="FFFFFF"/>
                      </a:fgClr>
                      <a:bgClr>
                        <a:srgbClr val="F2F2F2"/>
                      </a:bgClr>
                    </a:pattFill>
                  </a:tcPr>
                </a:tc>
              </a:tr>
              <a:tr h="77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Calibri"/>
                          <a:ea typeface="Times New Roman"/>
                          <a:cs typeface="Times New Roman"/>
                        </a:rPr>
                        <a:t>Денисова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Calibri"/>
                          <a:ea typeface="Times New Roman"/>
                          <a:cs typeface="Times New Roman"/>
                        </a:rPr>
                        <a:t>Анастасия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Times New Roman"/>
                          <a:cs typeface="Times New Roman"/>
                        </a:rPr>
                        <a:t>4,36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err="1" smtClean="0">
                          <a:latin typeface="Calibri"/>
                          <a:ea typeface="Times New Roman"/>
                          <a:cs typeface="Times New Roman"/>
                        </a:rPr>
                        <a:t>Лукьянченков</a:t>
                      </a:r>
                      <a:endParaRPr lang="en-US" sz="1600" b="1" i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i="1" dirty="0">
                          <a:latin typeface="Calibri"/>
                          <a:ea typeface="Times New Roman"/>
                          <a:cs typeface="Times New Roman"/>
                        </a:rPr>
                        <a:t>Владислав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Times New Roman"/>
                          <a:cs typeface="Times New Roman"/>
                        </a:rPr>
                        <a:t>4,2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Times New Roman"/>
                          <a:cs typeface="Times New Roman"/>
                        </a:rPr>
                        <a:t>3,6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Calibri"/>
                          <a:ea typeface="Times New Roman"/>
                          <a:cs typeface="Times New Roman"/>
                        </a:rPr>
                        <a:t>Поляков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Calibri"/>
                          <a:ea typeface="Times New Roman"/>
                          <a:cs typeface="Times New Roman"/>
                        </a:rPr>
                        <a:t> Александр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Times New Roman"/>
                          <a:cs typeface="Times New Roman"/>
                        </a:rPr>
                        <a:t>4,1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Times New Roman"/>
                          <a:cs typeface="Times New Roman"/>
                        </a:rPr>
                        <a:t>4,09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Calibri"/>
                          <a:ea typeface="Times New Roman"/>
                          <a:cs typeface="Times New Roman"/>
                        </a:rPr>
                        <a:t>Струков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Calibri"/>
                          <a:ea typeface="Times New Roman"/>
                          <a:cs typeface="Times New Roman"/>
                        </a:rPr>
                        <a:t>Иван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Times New Roman"/>
                          <a:cs typeface="Times New Roman"/>
                        </a:rPr>
                        <a:t>4,3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Calibri"/>
                          <a:ea typeface="Times New Roman"/>
                          <a:cs typeface="Times New Roman"/>
                        </a:rPr>
                        <a:t>Ющенко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Calibri"/>
                          <a:ea typeface="Times New Roman"/>
                          <a:cs typeface="Times New Roman"/>
                        </a:rPr>
                        <a:t>Алексей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alibri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alibri"/>
                          <a:ea typeface="Times New Roman"/>
                          <a:cs typeface="Times New Roman"/>
                        </a:rPr>
                        <a:t>3,9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642910" y="1357298"/>
          <a:ext cx="7858180" cy="468003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380463"/>
                <a:gridCol w="2548627"/>
                <a:gridCol w="2357454"/>
                <a:gridCol w="1571636"/>
              </a:tblGrid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обучающихся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Место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2430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26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332" marR="913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ярмарки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500958" y="4857760"/>
            <a:ext cx="1185842" cy="135732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Фильм_0001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241425"/>
            <a:ext cx="6713538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30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3"/>
          <p:cNvSpPr txBox="1">
            <a:spLocks noChangeArrowheads="1"/>
          </p:cNvSpPr>
          <p:nvPr/>
        </p:nvSpPr>
        <p:spPr bwMode="auto">
          <a:xfrm>
            <a:off x="3563938" y="549275"/>
            <a:ext cx="1763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2"/>
                </a:solidFill>
                <a:latin typeface="Arial" charset="0"/>
              </a:rPr>
              <a:t>№ 1502.</a:t>
            </a:r>
          </a:p>
        </p:txBody>
      </p:sp>
      <p:sp>
        <p:nvSpPr>
          <p:cNvPr id="39939" name="Text Box 14"/>
          <p:cNvSpPr txBox="1">
            <a:spLocks noChangeArrowheads="1"/>
          </p:cNvSpPr>
          <p:nvPr/>
        </p:nvSpPr>
        <p:spPr bwMode="auto">
          <a:xfrm>
            <a:off x="785786" y="1285861"/>
            <a:ext cx="150019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accent2"/>
                </a:solidFill>
              </a:rPr>
              <a:t>5, 3</a:t>
            </a:r>
          </a:p>
          <a:p>
            <a:r>
              <a:rPr lang="ru-RU" sz="5400" b="1" dirty="0">
                <a:solidFill>
                  <a:schemeClr val="accent2"/>
                </a:solidFill>
              </a:rPr>
              <a:t>4,8</a:t>
            </a:r>
          </a:p>
          <a:p>
            <a:r>
              <a:rPr lang="ru-RU" sz="5400" b="1" dirty="0">
                <a:solidFill>
                  <a:schemeClr val="accent2"/>
                </a:solidFill>
              </a:rPr>
              <a:t>5,4</a:t>
            </a:r>
          </a:p>
          <a:p>
            <a:r>
              <a:rPr lang="ru-RU" sz="5400" b="1" dirty="0" smtClean="0">
                <a:solidFill>
                  <a:schemeClr val="accent2"/>
                </a:solidFill>
              </a:rPr>
              <a:t>5,</a:t>
            </a:r>
            <a:r>
              <a:rPr lang="en-US" sz="5400" b="1" dirty="0" smtClean="0">
                <a:solidFill>
                  <a:schemeClr val="accent2"/>
                </a:solidFill>
              </a:rPr>
              <a:t>0</a:t>
            </a:r>
            <a:endParaRPr lang="ru-RU" sz="5400" b="1" dirty="0">
              <a:solidFill>
                <a:schemeClr val="accent2"/>
              </a:solidFill>
            </a:endParaRPr>
          </a:p>
          <a:p>
            <a:r>
              <a:rPr lang="ru-RU" sz="5400" b="1" dirty="0" smtClean="0">
                <a:solidFill>
                  <a:schemeClr val="accent2"/>
                </a:solidFill>
              </a:rPr>
              <a:t>5,</a:t>
            </a:r>
            <a:r>
              <a:rPr lang="en-US" sz="5400" b="1" dirty="0" smtClean="0">
                <a:solidFill>
                  <a:schemeClr val="accent2"/>
                </a:solidFill>
              </a:rPr>
              <a:t>3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pic>
        <p:nvPicPr>
          <p:cNvPr id="39940" name="Picture 1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628775"/>
            <a:ext cx="3471862" cy="4751388"/>
          </a:xfrm>
          <a:prstGeom prst="rect">
            <a:avLst/>
          </a:prstGeom>
          <a:noFill/>
          <a:ln w="57150" cmpd="thickThin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28860" y="1428736"/>
            <a:ext cx="16430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5, </a:t>
            </a:r>
            <a:r>
              <a:rPr lang="en-US" sz="5400" b="1" dirty="0" smtClean="0">
                <a:solidFill>
                  <a:schemeClr val="accent2"/>
                </a:solidFill>
              </a:rPr>
              <a:t>4</a:t>
            </a:r>
            <a:endParaRPr lang="ru-RU" sz="5400" b="1" dirty="0" smtClean="0">
              <a:solidFill>
                <a:schemeClr val="accent2"/>
              </a:solidFill>
            </a:endParaRPr>
          </a:p>
          <a:p>
            <a:r>
              <a:rPr lang="en-US" sz="5400" b="1" dirty="0" smtClean="0">
                <a:solidFill>
                  <a:schemeClr val="accent2"/>
                </a:solidFill>
              </a:rPr>
              <a:t>5</a:t>
            </a:r>
            <a:r>
              <a:rPr lang="ru-RU" sz="5400" b="1" dirty="0" smtClean="0">
                <a:solidFill>
                  <a:schemeClr val="accent2"/>
                </a:solidFill>
              </a:rPr>
              <a:t>,</a:t>
            </a:r>
            <a:r>
              <a:rPr lang="en-US" sz="5400" b="1" dirty="0" smtClean="0">
                <a:solidFill>
                  <a:schemeClr val="accent2"/>
                </a:solidFill>
              </a:rPr>
              <a:t>3</a:t>
            </a:r>
            <a:endParaRPr lang="ru-RU" sz="5400" b="1" dirty="0" smtClean="0">
              <a:solidFill>
                <a:schemeClr val="accent2"/>
              </a:solidFill>
            </a:endParaRPr>
          </a:p>
          <a:p>
            <a:r>
              <a:rPr lang="ru-RU" sz="5400" b="1" dirty="0" smtClean="0">
                <a:solidFill>
                  <a:schemeClr val="accent2"/>
                </a:solidFill>
              </a:rPr>
              <a:t>5,2</a:t>
            </a:r>
          </a:p>
          <a:p>
            <a:r>
              <a:rPr lang="ru-RU" sz="5400" b="1" dirty="0" smtClean="0">
                <a:solidFill>
                  <a:schemeClr val="accent2"/>
                </a:solidFill>
              </a:rPr>
              <a:t>5,</a:t>
            </a:r>
            <a:r>
              <a:rPr lang="en-US" sz="5400" b="1" dirty="0" smtClean="0">
                <a:solidFill>
                  <a:schemeClr val="accent2"/>
                </a:solidFill>
              </a:rPr>
              <a:t>1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5500702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Ответ: 5,2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500438"/>
            <a:ext cx="2239963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32688" y="2565400"/>
            <a:ext cx="1611312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2268538" y="2420938"/>
            <a:ext cx="3240087" cy="1584325"/>
          </a:xfrm>
          <a:prstGeom prst="wedgeEllipseCallout">
            <a:avLst>
              <a:gd name="adj1" fmla="val -34861"/>
              <a:gd name="adj2" fmla="val 7915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ambria" pitchFamily="18" charset="0"/>
              </a:rPr>
              <a:t>О чём ты задумался?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 rot="-6299359">
            <a:off x="3347244" y="908844"/>
            <a:ext cx="4176712" cy="2736850"/>
          </a:xfrm>
          <a:prstGeom prst="wedgeEllipseCallout">
            <a:avLst>
              <a:gd name="adj1" fmla="val -44491"/>
              <a:gd name="adj2" fmla="val 4372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Я думаю, что среднее арифметическое – гениальное изобретение математиков. Вот мы с тобой неразлучные друзья, всё делим пополам, и хорошее, и плохое. 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 rot="-6299359">
            <a:off x="3420269" y="908844"/>
            <a:ext cx="4176712" cy="2736850"/>
          </a:xfrm>
          <a:prstGeom prst="wedgeEllipseCallout">
            <a:avLst>
              <a:gd name="adj1" fmla="val -45250"/>
              <a:gd name="adj2" fmla="val 4444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 Надо было решить сегодня задачи. Ты решил 9 штук, а я одну. Складываем 9 и 1, делим на 2, получаем 5. Значит, каждый решил по 5 задач. 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 rot="-6299359">
            <a:off x="3491707" y="908844"/>
            <a:ext cx="4176712" cy="2736850"/>
          </a:xfrm>
          <a:prstGeom prst="wedgeEllipseCallout">
            <a:avLst>
              <a:gd name="adj1" fmla="val -48569"/>
              <a:gd name="adj2" fmla="val 5286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За домашнюю работу ты получил оценку «5», а я – оценку «1», складываем 5 и 1, делим на 2, получаем 3. Получается, что каждый получил по тройке. 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 rot="-6299359">
            <a:off x="3455194" y="800894"/>
            <a:ext cx="4176712" cy="2952750"/>
          </a:xfrm>
          <a:prstGeom prst="wedgeEllipseCallout">
            <a:avLst>
              <a:gd name="adj1" fmla="val -48551"/>
              <a:gd name="adj2" fmla="val 488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Видишь как </a:t>
            </a:r>
            <a:r>
              <a:rPr lang="ru-RU"/>
              <a:t>хор</a:t>
            </a:r>
            <a:r>
              <a:rPr lang="ru-RU">
                <a:latin typeface="Cambria" pitchFamily="18" charset="0"/>
              </a:rPr>
              <a:t>ошо получается, и меня мама дома не накажет. Да здравствует среднее арифметическое!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2195513" y="2349500"/>
            <a:ext cx="3671887" cy="2016125"/>
          </a:xfrm>
          <a:prstGeom prst="wedgeEllipseCallout">
            <a:avLst>
              <a:gd name="adj1" fmla="val -40620"/>
              <a:gd name="adj2" fmla="val 5606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ambria" pitchFamily="18" charset="0"/>
              </a:rPr>
              <a:t>Подожди, ты всё решил с пользой для себя, меня даже не спросил, может, меня это не устраивает!</a:t>
            </a: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 rot="-6299359">
            <a:off x="3420269" y="835819"/>
            <a:ext cx="4176712" cy="2736850"/>
          </a:xfrm>
          <a:prstGeom prst="wedgeEllipseCallout">
            <a:avLst>
              <a:gd name="adj1" fmla="val -47523"/>
              <a:gd name="adj2" fmla="val 4912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Ну, как так не устраивает! </a:t>
            </a: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2051050" y="2205038"/>
            <a:ext cx="4537075" cy="3313112"/>
          </a:xfrm>
          <a:prstGeom prst="wedgeEllipseCallout">
            <a:avLst>
              <a:gd name="adj1" fmla="val -47444"/>
              <a:gd name="adj2" fmla="val 2977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ambria" pitchFamily="18" charset="0"/>
              </a:rPr>
              <a:t>Да, твои мысли «гениальны». Но я тебя проучу! Сейчас ты решишь несколько задач на среднее арифметическое, а я схожу в магазин и куплю тебе кроссовки новые. Какой размер тебе нужен?</a:t>
            </a: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 rot="-6299359">
            <a:off x="3563937" y="576263"/>
            <a:ext cx="3889375" cy="2736850"/>
          </a:xfrm>
          <a:prstGeom prst="wedgeEllipseCallout">
            <a:avLst>
              <a:gd name="adj1" fmla="val -61069"/>
              <a:gd name="adj2" fmla="val 4957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 34. Спасибо, друг за помощь и понимание.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2339975" y="2420938"/>
            <a:ext cx="3671888" cy="2016125"/>
          </a:xfrm>
          <a:prstGeom prst="wedgeEllipseCallout">
            <a:avLst>
              <a:gd name="adj1" fmla="val -51472"/>
              <a:gd name="adj2" fmla="val 6732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Вот купил тебе новые кроссовки.</a:t>
            </a:r>
          </a:p>
        </p:txBody>
      </p:sp>
      <p:pic>
        <p:nvPicPr>
          <p:cNvPr id="23567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292600"/>
            <a:ext cx="2303462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8" name="AutoShape 16"/>
          <p:cNvSpPr>
            <a:spLocks noChangeArrowheads="1"/>
          </p:cNvSpPr>
          <p:nvPr/>
        </p:nvSpPr>
        <p:spPr bwMode="auto">
          <a:xfrm rot="-6299359">
            <a:off x="3492500" y="574675"/>
            <a:ext cx="4176713" cy="3027363"/>
          </a:xfrm>
          <a:prstGeom prst="wedgeEllipseCallout">
            <a:avLst>
              <a:gd name="adj1" fmla="val -51866"/>
              <a:gd name="adj2" fmla="val 4519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/>
          <a:lstStyle/>
          <a:p>
            <a:pPr algn="ctr"/>
            <a:r>
              <a:rPr lang="ru-RU">
                <a:latin typeface="Cambria" pitchFamily="18" charset="0"/>
              </a:rPr>
              <a:t> Что это? ? ?</a:t>
            </a: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1979613" y="2133600"/>
            <a:ext cx="4537075" cy="3313113"/>
          </a:xfrm>
          <a:prstGeom prst="wedgeEllipseCallout">
            <a:avLst>
              <a:gd name="adj1" fmla="val -45241"/>
              <a:gd name="adj2" fmla="val 3256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>
                <a:latin typeface="Cambria" pitchFamily="18" charset="0"/>
              </a:rPr>
              <a:t>Это твои кроссовки! Ты просил 34 размер, вот я и принёс: один - 24 размер, а другой – 44 размер. Складываем, делим пополам, получаем 34 размер! Да здравствует среднее арифметическое!</a:t>
            </a:r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6732588" y="5373688"/>
            <a:ext cx="792162" cy="3603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1" name="Line 19"/>
          <p:cNvSpPr>
            <a:spLocks noChangeShapeType="1"/>
          </p:cNvSpPr>
          <p:nvPr/>
        </p:nvSpPr>
        <p:spPr bwMode="auto">
          <a:xfrm flipH="1">
            <a:off x="4284663" y="5805488"/>
            <a:ext cx="574675" cy="2873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7359650" y="5681663"/>
            <a:ext cx="13223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ambria" pitchFamily="18" charset="0"/>
              </a:rPr>
              <a:t>24 размер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3492500" y="6092825"/>
            <a:ext cx="1322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ambria" pitchFamily="18" charset="0"/>
              </a:rPr>
              <a:t>44 размер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500"/>
                            </p:stCondLst>
                            <p:childTnLst>
                              <p:par>
                                <p:cTn id="1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54" presetClass="exit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6" grpId="1" animBg="1"/>
      <p:bldP spid="23557" grpId="0" animBg="1"/>
      <p:bldP spid="23557" grpId="1" animBg="1"/>
      <p:bldP spid="23558" grpId="0" animBg="1"/>
      <p:bldP spid="23558" grpId="1" animBg="1"/>
      <p:bldP spid="23559" grpId="0" animBg="1"/>
      <p:bldP spid="23559" grpId="1" animBg="1"/>
      <p:bldP spid="23560" grpId="0" animBg="1"/>
      <p:bldP spid="23560" grpId="1" animBg="1"/>
      <p:bldP spid="23561" grpId="0" animBg="1"/>
      <p:bldP spid="23561" grpId="1" animBg="1"/>
      <p:bldP spid="23562" grpId="0" animBg="1"/>
      <p:bldP spid="23562" grpId="1" animBg="1"/>
      <p:bldP spid="23564" grpId="0" animBg="1"/>
      <p:bldP spid="23564" grpId="1" animBg="1"/>
      <p:bldP spid="23565" grpId="0" animBg="1"/>
      <p:bldP spid="23565" grpId="1" animBg="1"/>
      <p:bldP spid="23566" grpId="0" animBg="1"/>
      <p:bldP spid="23566" grpId="1" animBg="1"/>
      <p:bldP spid="23568" grpId="0" animBg="1"/>
      <p:bldP spid="23568" grpId="1" animBg="1"/>
      <p:bldP spid="23569" grpId="0" animBg="1"/>
      <p:bldP spid="23569" grpId="1" animBg="1"/>
      <p:bldP spid="23570" grpId="0" animBg="1"/>
      <p:bldP spid="23570" grpId="1" animBg="1"/>
      <p:bldP spid="23571" grpId="0" animBg="1"/>
      <p:bldP spid="23571" grpId="1" animBg="1"/>
      <p:bldP spid="23572" grpId="0"/>
      <p:bldP spid="23572" grpId="1"/>
      <p:bldP spid="23573" grpId="0"/>
      <p:bldP spid="2357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457200" y="2381250"/>
            <a:ext cx="8229600" cy="209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Рано или поздно всякая правильная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математическая идея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находит применение в том или ином деле.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А.Н.Крылов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35743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Спасибо за внимание!!!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b="1" smtClean="0">
              <a:solidFill>
                <a:srgbClr val="CC6600"/>
              </a:solidFill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1816100" y="1266825"/>
            <a:ext cx="6910388" cy="71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Arial" charset="0"/>
              </a:rPr>
              <a:t>Портреты ученых: </a:t>
            </a:r>
          </a:p>
          <a:p>
            <a:r>
              <a:rPr lang="ru-RU" sz="1400">
                <a:latin typeface="Arial" charset="0"/>
                <a:hlinkClick r:id="rId2"/>
              </a:rPr>
              <a:t>http://upload.wikimedia.org/wikipedia/commons/thumb/d/d4/</a:t>
            </a:r>
          </a:p>
          <a:p>
            <a:r>
              <a:rPr lang="ru-RU" sz="1400">
                <a:latin typeface="Arial" charset="0"/>
                <a:hlinkClick r:id="rId2"/>
              </a:rPr>
              <a:t>Johannes_Kepler_1610.jpg/200px-Johannes_Kepler_1610.jpg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  <a:hlinkClick r:id="rId3"/>
              </a:rPr>
              <a:t>http://elementy.ru/images/eltbio/newton_isaac_220.jpg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  <a:hlinkClick r:id="rId4"/>
              </a:rPr>
              <a:t>http://www.biografica.info/fotos/GAU3.png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Весы:</a:t>
            </a:r>
          </a:p>
          <a:p>
            <a:r>
              <a:rPr lang="ru-RU" sz="1400">
                <a:latin typeface="Arial" charset="0"/>
                <a:hlinkClick r:id="rId5"/>
              </a:rPr>
              <a:t>http://ladywdele.org/wp-content/uploads/2011/06/libre1.jpg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Горошины:</a:t>
            </a:r>
          </a:p>
          <a:p>
            <a:r>
              <a:rPr lang="ru-RU" sz="1400">
                <a:latin typeface="Arial" charset="0"/>
                <a:hlinkClick r:id="rId6"/>
              </a:rPr>
              <a:t>http://www.foodsubs.com/Photos/peas-yellowsplit.jpg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Ученик:</a:t>
            </a:r>
          </a:p>
          <a:p>
            <a:r>
              <a:rPr lang="ru-RU" sz="1400">
                <a:latin typeface="Arial" charset="0"/>
                <a:hlinkClick r:id="rId7"/>
              </a:rPr>
              <a:t>http://img1.liveinternet.ru/images/attach/c/2//71/251/71251974_CHITATEL.jpg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Картинки:</a:t>
            </a:r>
          </a:p>
          <a:p>
            <a:r>
              <a:rPr lang="ru-RU" sz="1400">
                <a:latin typeface="Arial" charset="0"/>
                <a:hlinkClick r:id="rId8"/>
              </a:rPr>
              <a:t>http://basik.ru/images/mathematics_art/26_mathematics_art.jpg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  <a:hlinkClick r:id="rId9"/>
              </a:rPr>
              <a:t>http://www.supercoloring.com/wp-content/main/2009_04/astronomer-coloring-page.gif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Солнце:</a:t>
            </a:r>
          </a:p>
          <a:p>
            <a:r>
              <a:rPr lang="ru-RU" sz="1400">
                <a:latin typeface="Arial" charset="0"/>
                <a:hlinkClick r:id="rId10"/>
              </a:rPr>
              <a:t>http://sun.wauu.ru/sun.gif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Знайка и Незнайка:</a:t>
            </a:r>
          </a:p>
          <a:p>
            <a:r>
              <a:rPr lang="ru-RU" sz="1400">
                <a:latin typeface="Arial" charset="0"/>
                <a:hlinkClick r:id="rId11"/>
              </a:rPr>
              <a:t>http://itown.com.ua/data/images/logo_white_sitepr1.jpg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  <a:hlinkClick r:id="rId12"/>
              </a:rPr>
              <a:t>http://www.tvoyrebenok.ru/images/drawings/130.1.jpg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Кросовки:</a:t>
            </a:r>
          </a:p>
          <a:p>
            <a:r>
              <a:rPr lang="ru-RU" sz="1400">
                <a:latin typeface="Arial" charset="0"/>
                <a:hlinkClick r:id="rId13"/>
              </a:rPr>
              <a:t>http://www.strana-ru.ru/cache/pics/str_015/1238447064_834bfb0f_1_bg.jpg</a:t>
            </a:r>
            <a:endParaRPr lang="ru-RU" sz="1400">
              <a:latin typeface="Arial" charset="0"/>
            </a:endParaRPr>
          </a:p>
          <a:p>
            <a:r>
              <a:rPr lang="ru-RU" sz="1400">
                <a:latin typeface="Arial" charset="0"/>
              </a:rPr>
              <a:t>Мультфильм «Приходи на каток»:</a:t>
            </a:r>
          </a:p>
          <a:p>
            <a:r>
              <a:rPr lang="ru-RU" sz="1400">
                <a:latin typeface="Arial" charset="0"/>
                <a:hlinkClick r:id="rId14"/>
              </a:rPr>
              <a:t>http://mults.spb.ru/mults/?id=2000</a:t>
            </a:r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  <a:p>
            <a:endParaRPr lang="ru-RU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85862"/>
          <a:ext cx="8572559" cy="501065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071570"/>
                <a:gridCol w="2357453"/>
                <a:gridCol w="1428761"/>
                <a:gridCol w="2357454"/>
                <a:gridCol w="1357321"/>
              </a:tblGrid>
              <a:tr h="7143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обучающихся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рублей на 1 обучающегося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Место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2430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0388" marR="1603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2195513" y="2643188"/>
            <a:ext cx="4968875" cy="208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 "А"- 32 ученика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 "Б"- 25 учеников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 "В"- 21 ученик</a:t>
            </a: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7308850" y="2276475"/>
            <a:ext cx="0" cy="259238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7451725" y="3357563"/>
            <a:ext cx="457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26</a:t>
            </a: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7380288" y="2565400"/>
            <a:ext cx="457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26</a:t>
            </a:r>
          </a:p>
        </p:txBody>
      </p:sp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7451725" y="4149725"/>
            <a:ext cx="457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26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84213" y="1268413"/>
            <a:ext cx="70881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chemeClr val="accent2"/>
                </a:solidFill>
                <a:latin typeface="Arial" charset="0"/>
              </a:rPr>
              <a:t>Сколько бы человек было  в каждом классе, 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  <a:latin typeface="Arial" charset="0"/>
              </a:rPr>
              <a:t>если бы детей разделили поровну?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23850" y="5157788"/>
            <a:ext cx="8329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chemeClr val="accent2"/>
                </a:solidFill>
                <a:latin typeface="Arial" charset="0"/>
              </a:rPr>
              <a:t>Найдите среднее количество детей в пятых  классах.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2" grpId="0" animBg="1"/>
      <p:bldP spid="14343" grpId="0" animBg="1"/>
      <p:bldP spid="14344" grpId="0" animBg="1"/>
      <p:bldP spid="14345" grpId="0"/>
      <p:bldP spid="143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684213" y="1916113"/>
            <a:ext cx="7848600" cy="3241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Среднее арифметическое.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6372225" y="1700213"/>
            <a:ext cx="2376488" cy="1584325"/>
          </a:xfrm>
          <a:prstGeom prst="cloudCallout">
            <a:avLst>
              <a:gd name="adj1" fmla="val -75519"/>
              <a:gd name="adj2" fmla="val 56412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539750" y="1700213"/>
            <a:ext cx="2376488" cy="1584325"/>
          </a:xfrm>
          <a:prstGeom prst="cloudCallout">
            <a:avLst>
              <a:gd name="adj1" fmla="val 71375"/>
              <a:gd name="adj2" fmla="val 47296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3492500" y="1268413"/>
            <a:ext cx="2376488" cy="1584325"/>
          </a:xfrm>
          <a:prstGeom prst="cloudCallout">
            <a:avLst>
              <a:gd name="adj1" fmla="val 1704"/>
              <a:gd name="adj2" fmla="val 88176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 rot="-1315062">
            <a:off x="1187450" y="2205038"/>
            <a:ext cx="849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Что?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 rot="2790740">
            <a:off x="7022307" y="2128044"/>
            <a:ext cx="836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Где?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356100" y="1700213"/>
            <a:ext cx="808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Как?</a:t>
            </a:r>
          </a:p>
        </p:txBody>
      </p:sp>
      <p:pic>
        <p:nvPicPr>
          <p:cNvPr id="922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3933825"/>
            <a:ext cx="213677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2195513" y="2643188"/>
            <a:ext cx="4968875" cy="208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 "А"- 32 ученика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 "Б"- 25 учеников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 "В"- 21 ученик</a:t>
            </a: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3851275" y="5300663"/>
            <a:ext cx="11525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9e6d04956d23210c93753e3302278d48281e5c"/>
</p:tagLst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Среднее арифметическое</Template>
  <TotalTime>1214</TotalTime>
  <Words>1015</Words>
  <Application>Microsoft Office PowerPoint</Application>
  <PresentationFormat>Экран (4:3)</PresentationFormat>
  <Paragraphs>458</Paragraphs>
  <Slides>45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Оформление по умолчанию</vt:lpstr>
      <vt:lpstr>Тема2</vt:lpstr>
      <vt:lpstr>Слайд 1</vt:lpstr>
      <vt:lpstr>Слайд 2</vt:lpstr>
      <vt:lpstr>Слайд 3</vt:lpstr>
      <vt:lpstr>Результаты ярмарки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Итак, назовите среднее арифметическое…</vt:lpstr>
      <vt:lpstr>Ранец </vt:lpstr>
      <vt:lpstr>Назовите среднее арифметическое…</vt:lpstr>
      <vt:lpstr>Русалка </vt:lpstr>
      <vt:lpstr>Назовите среднее арифметическое…</vt:lpstr>
      <vt:lpstr>Кентавр</vt:lpstr>
      <vt:lpstr>Назовите среднее арифметическое…</vt:lpstr>
      <vt:lpstr>Гольф </vt:lpstr>
      <vt:lpstr>Назовите среднее арифметическое…</vt:lpstr>
      <vt:lpstr>Слайд 24</vt:lpstr>
      <vt:lpstr>Назовите среднее арифметическое…</vt:lpstr>
      <vt:lpstr>Нектарин</vt:lpstr>
      <vt:lpstr>Назовите среднее арифметическое…</vt:lpstr>
      <vt:lpstr>Мопед</vt:lpstr>
      <vt:lpstr>Назовите среднее арифметическое…</vt:lpstr>
      <vt:lpstr>Грейпфрут</vt:lpstr>
      <vt:lpstr>Назовите среднее арифметическое…</vt:lpstr>
      <vt:lpstr>Ботинок</vt:lpstr>
      <vt:lpstr>Назовите среднее арифметическое…</vt:lpstr>
      <vt:lpstr>Аккордеон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Спасибо за внимание!!!</vt:lpstr>
      <vt:lpstr>Слайд 45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Admin</cp:lastModifiedBy>
  <cp:revision>44</cp:revision>
  <dcterms:created xsi:type="dcterms:W3CDTF">2011-04-05T11:31:01Z</dcterms:created>
  <dcterms:modified xsi:type="dcterms:W3CDTF">2015-04-07T16:31:22Z</dcterms:modified>
</cp:coreProperties>
</file>