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98" r:id="rId4"/>
    <p:sldId id="299" r:id="rId5"/>
    <p:sldId id="300" r:id="rId6"/>
    <p:sldId id="301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297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358CD4-FE8B-43EF-B1B7-35948AE68AED}" type="datetimeFigureOut">
              <a:rPr lang="ru-RU" smtClean="0"/>
              <a:t>18.11.2025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1325EB-AC59-4712-8338-E2BDFB0A52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202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1325EB-AC59-4712-8338-E2BDFB0A52C1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640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6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slide" Target="slide15.xml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28.xml"/><Relationship Id="rId18" Type="http://schemas.openxmlformats.org/officeDocument/2006/relationships/slide" Target="slide29.xml"/><Relationship Id="rId26" Type="http://schemas.openxmlformats.org/officeDocument/2006/relationships/slide" Target="slide45.xml"/><Relationship Id="rId3" Type="http://schemas.openxmlformats.org/officeDocument/2006/relationships/slide" Target="slide26.xml"/><Relationship Id="rId21" Type="http://schemas.openxmlformats.org/officeDocument/2006/relationships/slide" Target="slide44.xml"/><Relationship Id="rId7" Type="http://schemas.openxmlformats.org/officeDocument/2006/relationships/slide" Target="slide22.xml"/><Relationship Id="rId12" Type="http://schemas.openxmlformats.org/officeDocument/2006/relationships/slide" Target="slide23.xml"/><Relationship Id="rId17" Type="http://schemas.openxmlformats.org/officeDocument/2006/relationships/slide" Target="slide24.xml"/><Relationship Id="rId25" Type="http://schemas.openxmlformats.org/officeDocument/2006/relationships/slide" Target="slide40.xml"/><Relationship Id="rId2" Type="http://schemas.openxmlformats.org/officeDocument/2006/relationships/slide" Target="slide21.xml"/><Relationship Id="rId16" Type="http://schemas.openxmlformats.org/officeDocument/2006/relationships/slide" Target="slide43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1.xml"/><Relationship Id="rId11" Type="http://schemas.openxmlformats.org/officeDocument/2006/relationships/slide" Target="slide42.xml"/><Relationship Id="rId24" Type="http://schemas.openxmlformats.org/officeDocument/2006/relationships/slide" Target="slide35.xml"/><Relationship Id="rId5" Type="http://schemas.openxmlformats.org/officeDocument/2006/relationships/slide" Target="slide36.xml"/><Relationship Id="rId15" Type="http://schemas.openxmlformats.org/officeDocument/2006/relationships/slide" Target="slide38.xml"/><Relationship Id="rId23" Type="http://schemas.openxmlformats.org/officeDocument/2006/relationships/slide" Target="slide30.xml"/><Relationship Id="rId10" Type="http://schemas.openxmlformats.org/officeDocument/2006/relationships/slide" Target="slide37.xml"/><Relationship Id="rId19" Type="http://schemas.openxmlformats.org/officeDocument/2006/relationships/slide" Target="slide34.xml"/><Relationship Id="rId4" Type="http://schemas.openxmlformats.org/officeDocument/2006/relationships/slide" Target="slide31.xml"/><Relationship Id="rId9" Type="http://schemas.openxmlformats.org/officeDocument/2006/relationships/slide" Target="slide32.xml"/><Relationship Id="rId14" Type="http://schemas.openxmlformats.org/officeDocument/2006/relationships/slide" Target="slide33.xml"/><Relationship Id="rId22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51.xml"/><Relationship Id="rId13" Type="http://schemas.openxmlformats.org/officeDocument/2006/relationships/slide" Target="slide50.xml"/><Relationship Id="rId3" Type="http://schemas.openxmlformats.org/officeDocument/2006/relationships/slide" Target="slide56.xml"/><Relationship Id="rId7" Type="http://schemas.openxmlformats.org/officeDocument/2006/relationships/slide" Target="slide58.xml"/><Relationship Id="rId12" Type="http://schemas.openxmlformats.org/officeDocument/2006/relationships/slide" Target="slide54.xml"/><Relationship Id="rId2" Type="http://schemas.openxmlformats.org/officeDocument/2006/relationships/image" Target="../media/image3.jpeg"/><Relationship Id="rId16" Type="http://schemas.openxmlformats.org/officeDocument/2006/relationships/slide" Target="slide4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11" Type="http://schemas.openxmlformats.org/officeDocument/2006/relationships/slide" Target="slide48.xml"/><Relationship Id="rId5" Type="http://schemas.openxmlformats.org/officeDocument/2006/relationships/slide" Target="slide55.xml"/><Relationship Id="rId15" Type="http://schemas.openxmlformats.org/officeDocument/2006/relationships/slide" Target="slide53.xml"/><Relationship Id="rId10" Type="http://schemas.openxmlformats.org/officeDocument/2006/relationships/slide" Target="slide52.xml"/><Relationship Id="rId4" Type="http://schemas.openxmlformats.org/officeDocument/2006/relationships/image" Target="../media/image53.jpeg"/><Relationship Id="rId9" Type="http://schemas.openxmlformats.org/officeDocument/2006/relationships/slide" Target="slide47.xml"/><Relationship Id="rId14" Type="http://schemas.openxmlformats.org/officeDocument/2006/relationships/image" Target="../media/image5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" Target="slide8.xml"/><Relationship Id="rId7" Type="http://schemas.openxmlformats.org/officeDocument/2006/relationships/slide" Target="slide1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slide" Target="slide20.xml"/><Relationship Id="rId10" Type="http://schemas.openxmlformats.org/officeDocument/2006/relationships/image" Target="../media/image10.jpeg"/><Relationship Id="rId4" Type="http://schemas.openxmlformats.org/officeDocument/2006/relationships/image" Target="../media/image8.jpeg"/><Relationship Id="rId9" Type="http://schemas.openxmlformats.org/officeDocument/2006/relationships/slide" Target="slide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ownloads\озер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7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36243" y="764704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Экологическая  </a:t>
            </a:r>
            <a:r>
              <a:rPr lang="ru-RU" sz="48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  <a:ea typeface="+mj-ea"/>
                <a:cs typeface="+mj-cs"/>
              </a:rPr>
              <a:t>игра</a:t>
            </a: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/>
            </a:r>
            <a:b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«Мы</a:t>
            </a:r>
            <a:r>
              <a:rPr kumimoji="0" lang="ru-RU" sz="48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– твои друзья!</a:t>
            </a: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»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4077072"/>
            <a:ext cx="66247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Крысанова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Наталья Владимировна, учитель русского языка и литературы МКОУ «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Долговская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СОШ»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Новичихинского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 Алтайского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края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(Команда «Эврика»)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0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059"/>
            <a:ext cx="6279427" cy="418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183456"/>
            <a:ext cx="81369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№2. Загрязненный водоем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берегу озера сбросили отходы производства, и теперь вода стала грязной. Из-за загрязнения погибли рыбы, живущие в озере. Их стало на 20% меньше, чем было ранее. До сбросов отходов в озере обитало 50 рыб. Сколько рыб погибло?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Вопрос: Чем опасно загрязнение водоёма? Как мы можем предотвратить подобные случаи?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187279" y="260648"/>
            <a:ext cx="992577" cy="1034380"/>
          </a:xfrm>
          <a:prstGeom prst="actionButtonHome">
            <a:avLst/>
          </a:prstGeom>
          <a:solidFill>
            <a:srgbClr val="FFC000"/>
          </a:solidFill>
          <a:ln w="25400" cap="flat" cmpd="sng" algn="ctr">
            <a:solidFill>
              <a:srgbClr val="1F497D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157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39552" y="4549675"/>
            <a:ext cx="8208912" cy="2154436"/>
          </a:xfrm>
          <a:prstGeom prst="rect">
            <a:avLst/>
          </a:prstGeom>
          <a:solidFill>
            <a:srgbClr val="EFF0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№3. Переработка отходов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 городе организовали пункт приёма вторсырья. Каждый житель района принес туда 2 кг макулатуры. Всего жителей в районе 1000 человек. Известно, что переработка одной тонны макулатуры спасает одно дерево. Сколько деревьев удалось спасти?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Вопрос: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Зачем перерабатывать бумагу? Какие вещи делают из старой бумаги?</a:t>
            </a:r>
          </a:p>
        </p:txBody>
      </p:sp>
      <p:pic>
        <p:nvPicPr>
          <p:cNvPr id="1027" name="Picture 3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0"/>
            <a:ext cx="7344816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187279" y="260648"/>
            <a:ext cx="992577" cy="1034380"/>
          </a:xfrm>
          <a:prstGeom prst="actionButtonHome">
            <a:avLst/>
          </a:prstGeom>
          <a:solidFill>
            <a:srgbClr val="FFC000"/>
          </a:solidFill>
          <a:ln w="25400" cap="flat" cmpd="sng" algn="ctr">
            <a:solidFill>
              <a:srgbClr val="1F497D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20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197" y="-28202"/>
            <a:ext cx="6465502" cy="484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87279" y="4730908"/>
            <a:ext cx="8820352" cy="2154436"/>
          </a:xfrm>
          <a:prstGeom prst="rect">
            <a:avLst/>
          </a:prstGeom>
          <a:solidFill>
            <a:srgbClr val="EFF0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№4. Экономия воды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Семья Волковых расходует воду экономно: ванну принимают реже, используют специальные насадки на кранах. Благодаря этому ежедневно экономия составляет примерно 10 литров воды. Сколько воды удастся сэкономить за одну неделю?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Вопрос: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Почему важно экономить воду? Какие способы экономии воды ты знаешь?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187279" y="260648"/>
            <a:ext cx="992577" cy="1034380"/>
          </a:xfrm>
          <a:prstGeom prst="actionButtonHome">
            <a:avLst/>
          </a:prstGeom>
          <a:solidFill>
            <a:srgbClr val="FFC000"/>
          </a:solidFill>
          <a:ln w="25400" cap="flat" cmpd="sng" algn="ctr">
            <a:solidFill>
              <a:srgbClr val="1F497D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577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12018" y="4471524"/>
            <a:ext cx="8480462" cy="2154436"/>
          </a:xfrm>
          <a:prstGeom prst="rect">
            <a:avLst/>
          </a:prstGeom>
          <a:solidFill>
            <a:srgbClr val="EFF0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№5. Сокращение зелёных насаждений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Городские власти решили расширить дорогу и снесли несколько старых липовых деревьев. Теперь вдоль улицы растет лишь половина прежнего количества деревьев. Раньше там росло 16 деревьев. Сколько деревьев уничтожили?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Вопрос: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Для чего нужны деревья в городах? Почему нельзя массово рубить деревья?</a:t>
            </a:r>
          </a:p>
        </p:txBody>
      </p:sp>
      <p:pic>
        <p:nvPicPr>
          <p:cNvPr id="3075" name="Picture 3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2819"/>
            <a:ext cx="7743522" cy="435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187279" y="260648"/>
            <a:ext cx="992577" cy="1034380"/>
          </a:xfrm>
          <a:prstGeom prst="actionButtonHome">
            <a:avLst/>
          </a:prstGeom>
          <a:solidFill>
            <a:srgbClr val="FFC000"/>
          </a:solidFill>
          <a:ln w="25400" cap="flat" cmpd="sng" algn="ctr">
            <a:solidFill>
              <a:srgbClr val="1F497D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102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1872207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Picture backgroun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1872207" cy="115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Picture backgroun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96" y="3833768"/>
            <a:ext cx="1886955" cy="1251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Picture background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5373216"/>
            <a:ext cx="1872207" cy="1224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Picture background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095634"/>
            <a:ext cx="1761227" cy="1045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Picture background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74097"/>
            <a:ext cx="1761227" cy="1570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Picture background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449389"/>
            <a:ext cx="1761227" cy="1275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Picture background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085184"/>
            <a:ext cx="1728262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Picture background">
            <a:hlinkClick r:id="rId11" action="ppaction://hlinksldjump"/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71922"/>
            <a:ext cx="2088232" cy="1649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Picture background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296913"/>
            <a:ext cx="2088232" cy="122413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447764" y="2531512"/>
            <a:ext cx="43204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знаешь ли  ты лекарственные растения?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Управляющая кнопка: домой 23">
            <a:hlinkClick r:id="rId14" action="ppaction://hlinksldjump" highlightClick="1"/>
          </p:cNvPr>
          <p:cNvSpPr/>
          <p:nvPr/>
        </p:nvSpPr>
        <p:spPr>
          <a:xfrm>
            <a:off x="8604518" y="125808"/>
            <a:ext cx="496289" cy="492227"/>
          </a:xfrm>
          <a:prstGeom prst="actionButtonHome">
            <a:avLst/>
          </a:prstGeom>
          <a:solidFill>
            <a:srgbClr val="FFC000"/>
          </a:solidFill>
          <a:ln w="25400" cap="flat" cmpd="sng" algn="ctr">
            <a:solidFill>
              <a:srgbClr val="1F497D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150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04664"/>
            <a:ext cx="54726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Пахучим сладким цветом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Ты каждый год цветешь.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И мед свой жарким летом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Ты пчелам отдаешь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96641" y="1108559"/>
            <a:ext cx="14350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>
                <a:solidFill>
                  <a:srgbClr val="FF0000"/>
                </a:solidFill>
              </a:rPr>
              <a:t>Липа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845711"/>
            <a:ext cx="51125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Всем пригоден, всем хорош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Сам на розу он похож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Полюбуйся, как цветёт,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Витамины нам даёт!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44056" y="3938317"/>
            <a:ext cx="28764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Шиповник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364403" y="5949280"/>
            <a:ext cx="468052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rId3" action="ppaction://hlinksldjump" highlightClick="1"/>
          </p:cNvPr>
          <p:cNvSpPr/>
          <p:nvPr/>
        </p:nvSpPr>
        <p:spPr>
          <a:xfrm>
            <a:off x="8572327" y="67494"/>
            <a:ext cx="496289" cy="674340"/>
          </a:xfrm>
          <a:prstGeom prst="actionButtonHome">
            <a:avLst/>
          </a:prstGeom>
          <a:solidFill>
            <a:srgbClr val="FFC000"/>
          </a:solidFill>
          <a:ln w="25400" cap="flat" cmpd="sng" algn="ctr">
            <a:solidFill>
              <a:srgbClr val="1F497D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015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548680"/>
            <a:ext cx="53285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ласкается, а жжётся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Вырастает, где придётся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После долгой зимней стужи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Ждём зелёных щей на ужин!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24128" y="1087289"/>
            <a:ext cx="2736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Крапива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2996952"/>
            <a:ext cx="61769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Тысяча листочков, тысяча цветов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Ссадины залечат лучше всех бинтов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Палочки, микозы, кокки, лишаи –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Всё исчезнет быстро – травку завари!</a:t>
            </a:r>
          </a:p>
        </p:txBody>
      </p:sp>
      <p:sp>
        <p:nvSpPr>
          <p:cNvPr id="7" name="Прямоугольник 6"/>
          <p:cNvSpPr/>
          <p:nvPr/>
        </p:nvSpPr>
        <p:spPr>
          <a:xfrm rot="18065962">
            <a:off x="-328501" y="4198855"/>
            <a:ext cx="41126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Тысячелистник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64403" y="5949280"/>
            <a:ext cx="468052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554818" y="175506"/>
            <a:ext cx="496289" cy="746348"/>
          </a:xfrm>
          <a:prstGeom prst="actionButtonHome">
            <a:avLst/>
          </a:prstGeom>
          <a:solidFill>
            <a:srgbClr val="FFC000"/>
          </a:solidFill>
          <a:ln w="25400" cap="flat" cmpd="sng" algn="ctr">
            <a:solidFill>
              <a:srgbClr val="1F497D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320792" y="5949280"/>
            <a:ext cx="468052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049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332656"/>
            <a:ext cx="50405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лечения наружно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Зуда, сыпи и экзем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Можно применять и нужно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 помощник………..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65991" y="1075613"/>
            <a:ext cx="26642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Чистотел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79990" y="3212976"/>
            <a:ext cx="511248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ж те ягоды не знает,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 простуды помогают.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кустах они висят,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И, как маков цвет, горят.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Только это не малина.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за ягода?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367504"/>
            <a:ext cx="2574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Калина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44408" y="6165304"/>
            <a:ext cx="648071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4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274291"/>
            <a:ext cx="55446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Коль с кислинкой любишь щи,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 его к столу тащи -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Где прохладу дарит ель,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Может там расти…..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72200" y="1305342"/>
            <a:ext cx="2069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Щавель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96942" y="3212976"/>
            <a:ext cx="5886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Если есть у Вас проблемы с диатезом, сыпью,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Примем ванночки мы с ней и </a:t>
            </a:r>
            <a:r>
              <a:rPr lang="ru-RU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отварчик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выпьем.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 я делаю всегда.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травка –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509120"/>
            <a:ext cx="2069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Череда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442176" y="6259964"/>
            <a:ext cx="441166" cy="40939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2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33265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Богиня утреней зари 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Над лесом проходила 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ожерелье жемчугов 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Случайно обронила…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80112" y="1305342"/>
            <a:ext cx="28620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Ландыш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3859887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Горькая травка -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Животу поправка,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Метёт чисто,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Сама душиста.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9044" y="4365104"/>
            <a:ext cx="28620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Полынь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199276" y="6043270"/>
            <a:ext cx="944724" cy="698097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51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640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00092" y="2132856"/>
            <a:ext cx="36004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 руками создана,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Но прекрасна и чиста.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ней живёт и зверь, и птица,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растёт трава, как нить.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Что это?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52120" y="1052736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Отгадай загадку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12160" y="6021288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Природа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634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646548"/>
              </p:ext>
            </p:extLst>
          </p:nvPr>
        </p:nvGraphicFramePr>
        <p:xfrm>
          <a:off x="-22621" y="44624"/>
          <a:ext cx="9166620" cy="532859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33324"/>
                <a:gridCol w="1833324"/>
                <a:gridCol w="1833324"/>
                <a:gridCol w="1758945"/>
                <a:gridCol w="1907703"/>
              </a:tblGrid>
              <a:tr h="120220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Общие вопросы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Животные и птицы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Растения и грибы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Общие вопросы 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Разгадай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ребус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5277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5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5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5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5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5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5277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10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10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10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10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10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5277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15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15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15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15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15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5277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17" action="ppaction://hlinksldjump"/>
                        </a:rPr>
                        <a:t>20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18" action="ppaction://hlinksldjump"/>
                        </a:rPr>
                        <a:t>20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19" action="ppaction://hlinksldjump"/>
                        </a:rPr>
                        <a:t>20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20" action="ppaction://hlinksldjump"/>
                        </a:rPr>
                        <a:t>20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21" action="ppaction://hlinksldjump"/>
                        </a:rPr>
                        <a:t>20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5277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22" action="ppaction://hlinksldjump"/>
                        </a:rPr>
                        <a:t>25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23" action="ppaction://hlinksldjump"/>
                        </a:rPr>
                        <a:t>25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24" action="ppaction://hlinksldjump"/>
                        </a:rPr>
                        <a:t>25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25" action="ppaction://hlinksldjump"/>
                        </a:rPr>
                        <a:t>25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  <a:hlinkClick r:id="rId26" action="ppaction://hlinksldjump"/>
                        </a:rPr>
                        <a:t>25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337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1268760"/>
            <a:ext cx="7981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означает термин «экология»?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599" y="2967335"/>
            <a:ext cx="77656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аука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взаимоотношениях живых организмов друг с другом и с окружающей их средой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172400" y="5949280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99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3728" y="1340768"/>
            <a:ext cx="57684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называются растения,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растущие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 помощи человека?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3244334"/>
            <a:ext cx="73591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Дикорастущие растения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2290" name="Picture 2" descr="C:\Users\User\Downloads\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02" y="260648"/>
            <a:ext cx="2112050" cy="281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784" y="4140820"/>
            <a:ext cx="3275087" cy="245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172400" y="5949280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78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43380" y="1556792"/>
            <a:ext cx="7272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называется зона, где охраняются дикие животные и растения?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3244334"/>
            <a:ext cx="3445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Заповедник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40" y="3952219"/>
            <a:ext cx="4037746" cy="267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72400" y="5949280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32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22513" y="683985"/>
            <a:ext cx="51145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такое Красная книга?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268760"/>
            <a:ext cx="4572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5575" y="4509120"/>
            <a:ext cx="88089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Книга, содержащая список редких и исчезающих видов животных и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растений, находящихся по защитой государства.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222783" y="5942822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7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63888" y="1196752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такое фотосинтез?</a:t>
            </a:r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7526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4293096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 преобразования растениями углекислого газа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в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кислород.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72400" y="5949280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39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620688"/>
            <a:ext cx="62633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Какое морское млекопитающее является символом Арктики?</a:t>
            </a:r>
          </a:p>
        </p:txBody>
      </p:sp>
      <p:pic>
        <p:nvPicPr>
          <p:cNvPr id="20482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568086"/>
            <a:ext cx="5256584" cy="3480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5" action="ppaction://hlinksldjump" highlightClick="1"/>
          </p:cNvPr>
          <p:cNvSpPr/>
          <p:nvPr/>
        </p:nvSpPr>
        <p:spPr>
          <a:xfrm>
            <a:off x="8172400" y="5949280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47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65172" y="1484784"/>
            <a:ext cx="77009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Назовите самую крупную кошку в мире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945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20887"/>
            <a:ext cx="5472608" cy="395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172400" y="5949280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23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836712"/>
            <a:ext cx="64807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из насекомых опыляет большинство цветов?</a:t>
            </a:r>
          </a:p>
        </p:txBody>
      </p:sp>
      <p:pic>
        <p:nvPicPr>
          <p:cNvPr id="1843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467" y="2387879"/>
            <a:ext cx="572463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172400" y="5949280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58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69" y="0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1553" y="764704"/>
            <a:ext cx="82053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птицы прилетают первыми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весной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1741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94104"/>
            <a:ext cx="5619265" cy="4211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172400" y="5949280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87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076" y="0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20688"/>
            <a:ext cx="385192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556792"/>
            <a:ext cx="453650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Здравствуйте, друзья! Я —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Лесовичок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 хранитель лесных тайн. Приготовил для вас экологические задачки. Проверьте, насколько вы внимательны к природе!</a:t>
            </a:r>
          </a:p>
        </p:txBody>
      </p:sp>
    </p:spTree>
    <p:extLst>
      <p:ext uri="{BB962C8B-B14F-4D97-AF65-F5344CB8AC3E}">
        <p14:creationId xmlns:p14="http://schemas.microsoft.com/office/powerpoint/2010/main" val="426268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3384" y="1052736"/>
            <a:ext cx="83527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животные строят плотины на реках?</a:t>
            </a:r>
          </a:p>
        </p:txBody>
      </p:sp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739" y="1988840"/>
            <a:ext cx="6100087" cy="406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172400" y="5949280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57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908720"/>
            <a:ext cx="8190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сосну называют вечнозелёным деревом?</a:t>
            </a:r>
          </a:p>
        </p:txBody>
      </p:sp>
      <p:pic>
        <p:nvPicPr>
          <p:cNvPr id="25602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587" y="2161295"/>
            <a:ext cx="4128393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1" y="4997152"/>
            <a:ext cx="84812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Сосна сохраняет хвою круглый год</a:t>
            </a:r>
            <a:r>
              <a:rPr lang="ru-RU" dirty="0"/>
              <a:t>.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72400" y="5949280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38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34" y="35028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51620" y="332656"/>
            <a:ext cx="6912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грибы не относятся ни к растениям, ни к животным?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056" y="1409874"/>
            <a:ext cx="5775895" cy="324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4797152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Грибы имеют собственные уникальные особенности строения клеток, питания и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роста.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72400" y="5949280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4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488310"/>
            <a:ext cx="83778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различить ложные и настоящие опята?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520" y="1268760"/>
            <a:ext cx="4752528" cy="345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029" y="4766859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Настоящие опята имеют чешуйки на шляпке, кольцо на ножке и приятный грибной запах; ложные — гладкую поверхность и неприятный вкус.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72400" y="5949280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04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1720" y="692696"/>
            <a:ext cx="54618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 полезна крапива?</a:t>
            </a:r>
          </a:p>
        </p:txBody>
      </p:sp>
      <p:pic>
        <p:nvPicPr>
          <p:cNvPr id="2253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602" y="1373928"/>
            <a:ext cx="5228132" cy="336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4869160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Крапива обладает лечебными свойствами, используется в народной медицине, укрепляет иммунитет.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72400" y="5949280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542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332656"/>
            <a:ext cx="6912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деревья осенью меняют окраску листьев?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486" y="1419376"/>
            <a:ext cx="5638596" cy="374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3300" y="5142000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Листья перестают получать солнечный свет и влагу, хлорофилл распадается, проявляется каротин.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227528" y="6170934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79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3300" y="188640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стеклянные банки удобнее сдавать на переработку, чем пластиковые?</a:t>
            </a:r>
          </a:p>
        </p:txBody>
      </p:sp>
      <p:pic>
        <p:nvPicPr>
          <p:cNvPr id="30722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702" y="1412776"/>
            <a:ext cx="2769162" cy="209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241" y="1419293"/>
            <a:ext cx="3275856" cy="208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3890665"/>
            <a:ext cx="84687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Стеклянные банки долговечны, легко восстанавливаемы и практически не теряют качества при повторной обработке.</a:t>
            </a:r>
          </a:p>
        </p:txBody>
      </p:sp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227528" y="6170934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255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7336" y="260648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влияют автомобили на качество воздуха в больших городах?</a:t>
            </a:r>
          </a:p>
        </p:txBody>
      </p:sp>
      <p:pic>
        <p:nvPicPr>
          <p:cNvPr id="2969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555" y="1337866"/>
            <a:ext cx="5910458" cy="295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4437112"/>
            <a:ext cx="88569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Автомобили выделяют выхлопные газы, содержащие токсичные вещества, разрушающие озоновый слой и ухудшающие здоровье населения.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227528" y="6170934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20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188640"/>
            <a:ext cx="7560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моря и океаны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нуждаются               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защите?</a:t>
            </a:r>
          </a:p>
        </p:txBody>
      </p:sp>
      <p:pic>
        <p:nvPicPr>
          <p:cNvPr id="286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65857"/>
            <a:ext cx="5544616" cy="346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4869160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Моря и океаны обеспечивают стабильность климата, поддерживают морские экосистемы, служат источником пищи и сырья.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227528" y="6170934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8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83340" y="260648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охрана природы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важна                      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человечества?</a:t>
            </a:r>
          </a:p>
        </p:txBody>
      </p:sp>
      <p:pic>
        <p:nvPicPr>
          <p:cNvPr id="2765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972" y="1341772"/>
            <a:ext cx="5246796" cy="295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4509120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Природа обеспечивает человечество кислородом, пищей, лекарствами и материалами для строительства, отдыха и комфорта.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227528" y="6170934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75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076" y="0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4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08720"/>
            <a:ext cx="3710186" cy="371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2132856"/>
            <a:ext cx="48245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Я — Цветочек, знаток лекарственных растений. У меня — загадки о травах и цветах. Узнаете ли вы их?</a:t>
            </a:r>
          </a:p>
        </p:txBody>
      </p:sp>
    </p:spTree>
    <p:extLst>
      <p:ext uri="{BB962C8B-B14F-4D97-AF65-F5344CB8AC3E}">
        <p14:creationId xmlns:p14="http://schemas.microsoft.com/office/powerpoint/2010/main" val="392423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9344" y="548680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меры предпринимают государства для защиты природы?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3216" y="4581128"/>
            <a:ext cx="82731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Государства вводят законы, контролируют выбросы загрязнений, организуют охрану территорий, проводят просветительные кампании.</a:t>
            </a:r>
          </a:p>
        </p:txBody>
      </p:sp>
      <p:pic>
        <p:nvPicPr>
          <p:cNvPr id="266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109" y="1625898"/>
            <a:ext cx="318135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227528" y="6170934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48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46" y="1382713"/>
            <a:ext cx="7839075" cy="26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59832" y="5157192"/>
            <a:ext cx="34988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ЭКОЛОГИЯ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227528" y="6170934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71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8" name="Picture 2" descr="C:\Users\User\Downloads\природ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625" y="476672"/>
            <a:ext cx="5014317" cy="276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63887" y="4797152"/>
            <a:ext cx="21975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ПРИРОДА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227528" y="6170934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44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4" name="Picture 2" descr="C:\Users\User\Downloads\переработ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436" y="1486937"/>
            <a:ext cx="626469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53794" y="4871352"/>
            <a:ext cx="32519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ПЕРЕРАБОТКА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227528" y="6170934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78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0" name="Picture 2" descr="C:\Users\User\Documents\img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783" y="980728"/>
            <a:ext cx="7526401" cy="246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58177" y="4725143"/>
            <a:ext cx="2843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АТМОСФЕРА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227528" y="6170934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37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6" name="Picture 2" descr="C:\Users\User\Downloads\вместе за чистую планету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2656"/>
            <a:ext cx="2019550" cy="597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59832" y="2420888"/>
            <a:ext cx="56506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ВМЕСТЕ 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ЧИСТУЮ  ПЛАНЕТУ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244408" y="5984069"/>
            <a:ext cx="720080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64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Picture backgroun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726" y="2473765"/>
            <a:ext cx="1699119" cy="104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Picture background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726" y="923593"/>
            <a:ext cx="1699119" cy="101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Picture background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726" y="3972459"/>
            <a:ext cx="1699119" cy="991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Picture background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702" y="5520993"/>
            <a:ext cx="1699119" cy="952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Picture background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079" y="923592"/>
            <a:ext cx="1594286" cy="107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Picture background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42" y="923593"/>
            <a:ext cx="1672154" cy="107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Picture background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2473764"/>
            <a:ext cx="1569453" cy="1040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Picture background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96" y="2473765"/>
            <a:ext cx="1615579" cy="1040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Picture background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5571397"/>
            <a:ext cx="1569453" cy="101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Picture background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05" y="5589241"/>
            <a:ext cx="1583362" cy="87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Picture background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078" y="3958317"/>
            <a:ext cx="1594286" cy="96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Picture background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05" y="3958317"/>
            <a:ext cx="1583363" cy="1019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1233815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95900" y="3560084"/>
            <a:ext cx="415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10800000" flipV="1">
            <a:off x="7836418" y="3560083"/>
            <a:ext cx="5503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201678" y="200004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380637" y="2021983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855754" y="2037563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178593" y="5195714"/>
            <a:ext cx="415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394452" y="5151661"/>
            <a:ext cx="415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798046" y="5159363"/>
            <a:ext cx="415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086261" y="6488668"/>
            <a:ext cx="415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" name="Прямоугольник 2047"/>
          <p:cNvSpPr/>
          <p:nvPr/>
        </p:nvSpPr>
        <p:spPr>
          <a:xfrm>
            <a:off x="4485147" y="6489078"/>
            <a:ext cx="415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Прямоугольник 2048"/>
          <p:cNvSpPr/>
          <p:nvPr/>
        </p:nvSpPr>
        <p:spPr>
          <a:xfrm>
            <a:off x="7836418" y="6461544"/>
            <a:ext cx="415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Прямоугольник 2050"/>
          <p:cNvSpPr/>
          <p:nvPr/>
        </p:nvSpPr>
        <p:spPr>
          <a:xfrm>
            <a:off x="4364251" y="3548977"/>
            <a:ext cx="415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2052"/>
          <p:cNvSpPr txBox="1"/>
          <p:nvPr/>
        </p:nvSpPr>
        <p:spPr>
          <a:xfrm>
            <a:off x="450573" y="311478"/>
            <a:ext cx="1871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«Знатоки Алтая»</a:t>
            </a:r>
            <a:endParaRPr lang="ru-RU" dirty="0"/>
          </a:p>
        </p:txBody>
      </p:sp>
      <p:sp>
        <p:nvSpPr>
          <p:cNvPr id="2054" name="TextBox 2053"/>
          <p:cNvSpPr txBox="1"/>
          <p:nvPr/>
        </p:nvSpPr>
        <p:spPr>
          <a:xfrm>
            <a:off x="3018510" y="317967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«Полезные ископаемые»</a:t>
            </a:r>
            <a:endParaRPr lang="ru-RU" dirty="0"/>
          </a:p>
        </p:txBody>
      </p:sp>
      <p:sp>
        <p:nvSpPr>
          <p:cNvPr id="2055" name="TextBox 2054"/>
          <p:cNvSpPr txBox="1"/>
          <p:nvPr/>
        </p:nvSpPr>
        <p:spPr>
          <a:xfrm>
            <a:off x="6243753" y="317967"/>
            <a:ext cx="2915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«Экологические вызовы»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338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980728"/>
            <a:ext cx="7200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Какой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знаменитый заповедник находится на территории Алтайского края?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3568" y="4077072"/>
            <a:ext cx="33123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Алтайский государственный заповедник.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388424" y="6237312"/>
            <a:ext cx="504056" cy="43204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51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4" y="0"/>
            <a:ext cx="9113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836712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называется горная система, частью которой являются алтайские горы?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3608" y="5013176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Алтайская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горная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система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388424" y="6237312"/>
            <a:ext cx="504056" cy="43204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49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1759"/>
            <a:ext cx="9157579" cy="686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03240" y="1375321"/>
            <a:ext cx="68407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Какое озеро Алтая называют «жемчужиной Сибири»?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86328" y="3422809"/>
            <a:ext cx="29849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Телецкое озеро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388424" y="6237312"/>
            <a:ext cx="504056" cy="43204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80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076" y="0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Picture backgroun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1556792"/>
            <a:ext cx="3516259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844824"/>
            <a:ext cx="46805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Привет! Я — весёлая Белочка. У меня для вас викторина с ребусами. Покажите, как хорошо вы знаете мир животных и растений!</a:t>
            </a:r>
          </a:p>
        </p:txBody>
      </p:sp>
    </p:spTree>
    <p:extLst>
      <p:ext uri="{BB962C8B-B14F-4D97-AF65-F5344CB8AC3E}">
        <p14:creationId xmlns:p14="http://schemas.microsoft.com/office/powerpoint/2010/main" val="265360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004" y="109782"/>
            <a:ext cx="5820179" cy="327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79512" y="3372288"/>
            <a:ext cx="8856984" cy="3323987"/>
          </a:xfrm>
          <a:prstGeom prst="rect">
            <a:avLst/>
          </a:prstGeom>
          <a:solidFill>
            <a:srgbClr val="EFF0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Решение проблемы золотодобычи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Проблема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В одном из районов Алтайского края планируют начать разработку золотого месторождения. Однако жители деревни неподалеку обеспокоены последствиями разработки: возможное загрязнение рек, нарушение естественной красоты местной природы и ухудшение условий проживания.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Предложите способы минимизировать негативное воздействие золотодобывающего предприятия на природу и условия жизни местных жителей.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388424" y="6237312"/>
            <a:ext cx="504056" cy="43204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84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5571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3506" y="402250"/>
            <a:ext cx="84569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Какой металл добывают в алтайских рудниках и используют для изготовления проводов и украшений?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83768" y="5729389"/>
            <a:ext cx="12913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Медь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388424" y="6237312"/>
            <a:ext cx="504056" cy="43204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7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0"/>
            <a:ext cx="90487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268760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Как называется камень, из которого делают облицовочные плиты и памятники (часто серого или розового цвета)?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19872" y="4653136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ГРАНИТ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388424" y="6237312"/>
            <a:ext cx="504056" cy="43204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30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8" y="1"/>
            <a:ext cx="9203220" cy="4941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630" y="764704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Почему важно добывать полезные ископаемые бережно, не разрушая природу?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4975468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тобы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загрязнять реки, не уничтожать леса и места обитания животных.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388424" y="6237312"/>
            <a:ext cx="504056" cy="43204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03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1" y="199148"/>
            <a:ext cx="4480022" cy="3229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87016" y="3429000"/>
            <a:ext cx="8856984" cy="3323987"/>
          </a:xfrm>
          <a:prstGeom prst="rect">
            <a:avLst/>
          </a:prstGeom>
          <a:solidFill>
            <a:srgbClr val="EFF0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«Исчезновение природного богатства»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Представьте, что в вашем посёлке найден крупный источник каменного угля. Однако поблизости расположен национальный парк с редкими растениями и животными. Уголь нужен для отопления жилых домов зимой, но разработка месторождения приведёт к гибели многих представителей фауны и флоры.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Вопрос: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Предложите, как поступить в такой ситуации, чтобы обеспечить тепло жителям посёлка и не нанести непоправимый вред природе?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415818" y="6319345"/>
            <a:ext cx="504056" cy="43204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9" name="Picture 5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951" y="206502"/>
            <a:ext cx="4193923" cy="3222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47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796" y="116632"/>
            <a:ext cx="6314547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4437112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происходит с землёй после закрытия шахты? Как её можно восстановить?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5589240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стаются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карьеры и отвалы; нужно проводить рекультивацию — засыпать, сажать растения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415818" y="6319345"/>
            <a:ext cx="504056" cy="43204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67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6632"/>
            <a:ext cx="6485584" cy="4256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4581128"/>
            <a:ext cx="88924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Почему</a:t>
            </a:r>
            <a:r>
              <a:rPr lang="ru-RU" sz="3000" dirty="0"/>
              <a:t> </a:t>
            </a:r>
            <a:r>
              <a:rPr lang="ru-RU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нельзя сбрасывать шахтные воды в реки?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445224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Они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могут содержать вредные вещества, отравлять рыбу и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растения.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415818" y="6319345"/>
            <a:ext cx="504056" cy="43204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01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640"/>
            <a:ext cx="7296811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5509" y="4293096"/>
            <a:ext cx="8784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горнодобывающие предприятия могут помочь природе?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5509" y="5370314"/>
            <a:ext cx="8784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спользовать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очистные сооружения, высаживать деревья, создавать заповедные зоны.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415818" y="6319345"/>
            <a:ext cx="504056" cy="43204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94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9512" y="3169712"/>
            <a:ext cx="8964488" cy="3447098"/>
          </a:xfrm>
          <a:prstGeom prst="rect">
            <a:avLst/>
          </a:prstGeom>
          <a:solidFill>
            <a:srgbClr val="EFF0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Сохранение редких видов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Проблема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Некоторые ценные породы деревьев оказались под угрозой исчезновения из-за расширения промышленных разработок. Редкие растения исчезают, и многие из них внесены в Красную книгу Алтайского края.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Предложите эффективные меры по сохранению редких растений и животных в зоне активного промышленного освоения.</a:t>
            </a:r>
          </a:p>
        </p:txBody>
      </p:sp>
      <p:pic>
        <p:nvPicPr>
          <p:cNvPr id="15364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110" y="0"/>
            <a:ext cx="5818420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415818" y="6319345"/>
            <a:ext cx="504056" cy="43204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33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52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15816" y="1052736"/>
            <a:ext cx="32242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3212976"/>
            <a:ext cx="51794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ИГРУ</a:t>
            </a:r>
            <a:r>
              <a:rPr lang="ru-RU" dirty="0" smtClean="0"/>
              <a:t>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560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076" y="0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AppData\Local\Temp\{EBEE8FDE-660D-46CD-A33B-ABDAB094A325}.tmp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936" y="451556"/>
            <a:ext cx="3692911" cy="3692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451556"/>
            <a:ext cx="5580112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— Гномик, хранитель горных сокровищ Алтайского края. Я знаю все тропки в горах, все ручьи и пещеры, все полезные ископаемые, что спят в недрах земли.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Я пришёл к вам не с пустыми руками — приготовил задания про нашу удивительную природу и про то, как люди добывают богатства земли. </a:t>
            </a:r>
          </a:p>
        </p:txBody>
      </p:sp>
    </p:spTree>
    <p:extLst>
      <p:ext uri="{BB962C8B-B14F-4D97-AF65-F5344CB8AC3E}">
        <p14:creationId xmlns:p14="http://schemas.microsoft.com/office/powerpoint/2010/main" val="100633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076" y="0"/>
            <a:ext cx="9159569" cy="682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Picture background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2002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Picture background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59869"/>
            <a:ext cx="2160240" cy="2521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Picture background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952" y="278957"/>
            <a:ext cx="2577745" cy="257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3266981"/>
            <a:ext cx="2734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Экологические задачки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54045" y="3068960"/>
            <a:ext cx="31053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Загадки                          о растениях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52653" y="3068960"/>
            <a:ext cx="27993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Экологическая викторина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C:\Users\User\AppData\Local\Temp\{EBEE8FDE-660D-46CD-A33B-ABDAB094A325}.tmp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787" y="4164745"/>
            <a:ext cx="2515667" cy="2515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57003" y="4797152"/>
            <a:ext cx="35616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Вопросы про горное производство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в конец 5">
            <a:hlinkClick r:id="" action="ppaction://hlinkshowjump?jump=lastslide" highlightClick="1"/>
          </p:cNvPr>
          <p:cNvSpPr/>
          <p:nvPr/>
        </p:nvSpPr>
        <p:spPr>
          <a:xfrm>
            <a:off x="8172400" y="6159204"/>
            <a:ext cx="679586" cy="52120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61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32"/>
            <a:ext cx="9144000" cy="6838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4-конечная звезда 1">
            <a:hlinkClick r:id="rId3" action="ppaction://hlinksldjump"/>
          </p:cNvPr>
          <p:cNvSpPr/>
          <p:nvPr/>
        </p:nvSpPr>
        <p:spPr>
          <a:xfrm>
            <a:off x="539552" y="548680"/>
            <a:ext cx="2736304" cy="2890086"/>
          </a:xfrm>
          <a:prstGeom prst="star4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4" name="4-конечная звезда 3">
            <a:hlinkClick r:id="rId4" action="ppaction://hlinksldjump"/>
          </p:cNvPr>
          <p:cNvSpPr/>
          <p:nvPr/>
        </p:nvSpPr>
        <p:spPr>
          <a:xfrm>
            <a:off x="558685" y="3591166"/>
            <a:ext cx="2736304" cy="2890086"/>
          </a:xfrm>
          <a:prstGeom prst="star4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4" action="ppaction://hlinksldjump"/>
              </a:rPr>
              <a:t>15</a:t>
            </a:r>
            <a:endParaRPr lang="ru-RU" dirty="0"/>
          </a:p>
        </p:txBody>
      </p:sp>
      <p:sp>
        <p:nvSpPr>
          <p:cNvPr id="5" name="4-конечная звезда 4">
            <a:hlinkClick r:id="rId5" action="ppaction://hlinksldjump"/>
          </p:cNvPr>
          <p:cNvSpPr/>
          <p:nvPr/>
        </p:nvSpPr>
        <p:spPr>
          <a:xfrm>
            <a:off x="5674780" y="3717032"/>
            <a:ext cx="2736304" cy="2890086"/>
          </a:xfrm>
          <a:prstGeom prst="star4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6" name="4-конечная звезда 5">
            <a:hlinkClick r:id="rId6" action="ppaction://hlinksldjump"/>
          </p:cNvPr>
          <p:cNvSpPr/>
          <p:nvPr/>
        </p:nvSpPr>
        <p:spPr>
          <a:xfrm>
            <a:off x="5597491" y="663844"/>
            <a:ext cx="2736304" cy="2890086"/>
          </a:xfrm>
          <a:prstGeom prst="star4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7" name="4-конечная звезда 6">
            <a:hlinkClick r:id="rId7" action="ppaction://hlinksldjump"/>
          </p:cNvPr>
          <p:cNvSpPr/>
          <p:nvPr/>
        </p:nvSpPr>
        <p:spPr>
          <a:xfrm>
            <a:off x="3294989" y="1993723"/>
            <a:ext cx="2736304" cy="2890086"/>
          </a:xfrm>
          <a:prstGeom prst="star4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r>
              <a:rPr lang="ru-RU" dirty="0"/>
              <a:t>5</a:t>
            </a:r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558685" y="6165304"/>
            <a:ext cx="556931" cy="44181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46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389" y="93194"/>
            <a:ext cx="6095433" cy="3889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3748" y="4005064"/>
            <a:ext cx="83147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№1. Исчезающие животные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Ежегодно численность снежных барсов уменьшается на 10 особей. Сейчас в дикой природе живет около 300 животных. Через сколько лет останется менее 200 снежных барсов, если ситуация не изменится?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Вопрос: Почему сокращается количество снежных барсов? Что можем сделать мы, чтобы защитить этот вид?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87279" y="260648"/>
            <a:ext cx="992577" cy="1034380"/>
          </a:xfrm>
          <a:prstGeom prst="actionButtonHome">
            <a:avLst/>
          </a:prstGeom>
          <a:solidFill>
            <a:srgbClr val="FFC000"/>
          </a:solidFill>
          <a:ln w="25400" cap="flat" cmpd="sng" algn="ctr">
            <a:solidFill>
              <a:srgbClr val="1F497D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793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5319</TotalTime>
  <Words>1378</Words>
  <Application>Microsoft Office PowerPoint</Application>
  <PresentationFormat>Экран (4:3)</PresentationFormat>
  <Paragraphs>207</Paragraphs>
  <Slides>59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66</cp:revision>
  <dcterms:created xsi:type="dcterms:W3CDTF">2025-11-09T16:50:32Z</dcterms:created>
  <dcterms:modified xsi:type="dcterms:W3CDTF">2025-11-18T16:12:26Z</dcterms:modified>
</cp:coreProperties>
</file>