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0" r:id="rId2"/>
    <p:sldId id="271" r:id="rId3"/>
    <p:sldId id="272" r:id="rId4"/>
    <p:sldId id="273" r:id="rId5"/>
    <p:sldId id="274" r:id="rId6"/>
    <p:sldId id="259" r:id="rId7"/>
    <p:sldId id="262" r:id="rId8"/>
    <p:sldId id="260" r:id="rId9"/>
    <p:sldId id="261" r:id="rId10"/>
    <p:sldId id="263" r:id="rId11"/>
    <p:sldId id="268" r:id="rId12"/>
    <p:sldId id="275" r:id="rId13"/>
    <p:sldId id="276" r:id="rId14"/>
    <p:sldId id="264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72" y="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6192688" cy="1728192"/>
          </a:xfrm>
        </p:spPr>
        <p:txBody>
          <a:bodyPr>
            <a:noAutofit/>
          </a:bodyPr>
          <a:lstStyle/>
          <a:p>
            <a:r>
              <a:rPr lang="ru-RU" sz="1600" dirty="0">
                <a:latin typeface="Bahnschrift Condensed" pitchFamily="34" charset="0"/>
              </a:rPr>
              <a:t>Муниципальные педагогические чтения </a:t>
            </a:r>
            <a:br>
              <a:rPr lang="ru-RU" sz="1600" dirty="0">
                <a:latin typeface="Bahnschrift Condensed" pitchFamily="34" charset="0"/>
              </a:rPr>
            </a:br>
            <a:r>
              <a:rPr lang="ru-RU" sz="1600" dirty="0">
                <a:latin typeface="Bahnschrift Condensed" pitchFamily="34" charset="0"/>
              </a:rPr>
              <a:t>«Воспитание успешности в условиях дополнительного образования</a:t>
            </a:r>
            <a:r>
              <a:rPr lang="ru-RU" sz="1600" dirty="0" smtClean="0">
                <a:latin typeface="Bahnschrift Condensed" pitchFamily="34" charset="0"/>
              </a:rPr>
              <a:t>»</a:t>
            </a:r>
            <a:br>
              <a:rPr lang="ru-RU" sz="1600" dirty="0" smtClean="0">
                <a:latin typeface="Bahnschrift Condensed" pitchFamily="34" charset="0"/>
              </a:rPr>
            </a:br>
            <a:r>
              <a:rPr lang="en-US" sz="1600" dirty="0" smtClean="0"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202</a:t>
            </a:r>
            <a:r>
              <a:rPr lang="en-US" sz="1600" dirty="0">
                <a:latin typeface="Bahnschrift Condensed" pitchFamily="34" charset="0"/>
              </a:rPr>
              <a:t>5</a:t>
            </a:r>
            <a:r>
              <a:rPr lang="ru-RU" sz="1600" dirty="0" smtClean="0">
                <a:latin typeface="Bahnschrift Condensed" pitchFamily="34" charset="0"/>
              </a:rPr>
              <a:t> </a:t>
            </a:r>
            <a:r>
              <a:rPr lang="ru-RU" sz="1600" dirty="0" smtClean="0">
                <a:latin typeface="Bahnschrift Condensed" pitchFamily="34" charset="0"/>
              </a:rPr>
              <a:t>год</a:t>
            </a:r>
            <a:r>
              <a:rPr lang="ru-RU" sz="1600" dirty="0">
                <a:latin typeface="Bahnschrift Condensed" pitchFamily="34" charset="0"/>
              </a:rPr>
              <a:t/>
            </a:r>
            <a:br>
              <a:rPr lang="ru-RU" sz="1600" dirty="0">
                <a:latin typeface="Bahnschrift Condensed" pitchFamily="34" charset="0"/>
              </a:rPr>
            </a:br>
            <a:r>
              <a:rPr lang="ru-RU" sz="1600" dirty="0">
                <a:latin typeface="Bahnschrift Condensed" pitchFamily="34" charset="0"/>
              </a:rPr>
              <a:t> </a:t>
            </a:r>
            <a:br>
              <a:rPr lang="ru-RU" sz="1600" dirty="0">
                <a:latin typeface="Bahnschrift Condensed" pitchFamily="34" charset="0"/>
              </a:rPr>
            </a:br>
            <a:r>
              <a:rPr lang="en-US" sz="1600" dirty="0" smtClean="0">
                <a:latin typeface="Bahnschrift Condensed" pitchFamily="34" charset="0"/>
              </a:rPr>
              <a:t> </a:t>
            </a:r>
            <a:endParaRPr lang="ru-RU" sz="1600" b="1" dirty="0">
              <a:latin typeface="Bahnschrift Condensed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728792" cy="2232248"/>
          </a:xfrm>
        </p:spPr>
        <p:txBody>
          <a:bodyPr>
            <a:normAutofit fontScale="55000" lnSpcReduction="20000"/>
          </a:bodyPr>
          <a:lstStyle/>
          <a:p>
            <a:r>
              <a:rPr lang="ru-RU" sz="3100" b="1" dirty="0">
                <a:solidFill>
                  <a:srgbClr val="0070C0"/>
                </a:solidFill>
              </a:rPr>
              <a:t>«</a:t>
            </a:r>
            <a:r>
              <a:rPr lang="ru-RU" sz="4400" b="1" dirty="0">
                <a:solidFill>
                  <a:srgbClr val="0070C0"/>
                </a:solidFill>
              </a:rPr>
              <a:t>Патриотизм как одна из ценностных установок воспитания и социализации российских школьников</a:t>
            </a:r>
            <a:r>
              <a:rPr lang="ru-RU" sz="4400" b="1" dirty="0" smtClean="0">
                <a:solidFill>
                  <a:srgbClr val="0070C0"/>
                </a:solidFill>
              </a:rPr>
              <a:t>»</a:t>
            </a:r>
          </a:p>
          <a:p>
            <a:endParaRPr lang="ru-RU" sz="2600" b="1" dirty="0">
              <a:solidFill>
                <a:srgbClr val="0070C0"/>
              </a:solidFill>
            </a:endParaRPr>
          </a:p>
          <a:p>
            <a:pPr algn="r"/>
            <a:r>
              <a:rPr lang="ru-RU" sz="2600" b="1" dirty="0" smtClean="0">
                <a:solidFill>
                  <a:srgbClr val="0070C0"/>
                </a:solidFill>
              </a:rPr>
              <a:t>Кичигина Тамара Федоровна</a:t>
            </a:r>
            <a:endParaRPr lang="ru-RU" sz="26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22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мара\Desktop\фото 4 кл\батальон Югра\17023901543581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2587996" cy="333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Тамара\Desktop\фото 4 кл\батальон Югра\17023901543568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7268" y="288247"/>
            <a:ext cx="2736304" cy="34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Тамара\Desktop\фото 4 кл\батальон Югра\17023901543300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5540" y="260648"/>
            <a:ext cx="2501728" cy="333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Тамара\Desktop\фото 4 кл\батальон Югра\170239015418663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9700" y="3596703"/>
            <a:ext cx="3628316" cy="251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21571" y="3180715"/>
            <a:ext cx="2304255" cy="3677285"/>
          </a:xfrm>
          <a:prstGeom prst="rect">
            <a:avLst/>
          </a:prstGeom>
        </p:spPr>
      </p:pic>
      <p:pic>
        <p:nvPicPr>
          <p:cNvPr id="9" name="Рисунок 8" descr="C:\Users\Тамара\Desktop\15.12 Чтения\фото 4 кл\батальон Югра\IMG_641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2879459"/>
            <a:ext cx="2214578" cy="3978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IMG_641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166"/>
            <a:ext cx="3577590" cy="628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Тамара\Desktop\15.12 Чтения\фото 4 кл\батальон Югра\IMG_640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71480"/>
            <a:ext cx="3000396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2555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IMG_793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4176464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115616" y="3105834"/>
            <a:ext cx="26642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dirty="0" smtClean="0"/>
              <a:t>Встречи</a:t>
            </a:r>
          </a:p>
          <a:p>
            <a:pPr algn="ctr"/>
            <a:r>
              <a:rPr lang="ru-RU" sz="2400" dirty="0" smtClean="0"/>
              <a:t> с казаками станицы Георгиевской стали душевной традицией.</a:t>
            </a:r>
            <a:endParaRPr lang="ru-RU" sz="2400" dirty="0"/>
          </a:p>
        </p:txBody>
      </p:sp>
      <p:pic>
        <p:nvPicPr>
          <p:cNvPr id="5" name="Рисунок 4" descr="C:\Users\user\Desktop\IMG_79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76872"/>
            <a:ext cx="3763010" cy="3724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82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IMG_793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2813050" cy="328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IMG_79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481" y="1142368"/>
            <a:ext cx="4097020" cy="220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IMG_791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481" y="3414510"/>
            <a:ext cx="4097020" cy="2304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42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Тамара\Desktop\фото 4 кл\храм\170239015418477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211498"/>
            <a:ext cx="3888432" cy="301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Тамара\Desktop\фото 4 кл\храм\170239015435950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211498"/>
            <a:ext cx="2905252" cy="3381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Тамара\Desktop\фото 4 кл\храм\170239015436122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54" y="3247944"/>
            <a:ext cx="2823185" cy="211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Тамара\Desktop\фото 4 кл\храм\170239015436276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8339" y="3234584"/>
            <a:ext cx="2446332" cy="3262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286381" y="3573015"/>
            <a:ext cx="3102043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dirty="0">
                <a:latin typeface="Bookman Old Style" pitchFamily="18" charset="0"/>
              </a:rPr>
              <a:t>Сегодня в нашей стране, </a:t>
            </a:r>
            <a:r>
              <a:rPr lang="ru-RU" sz="1050" i="1" dirty="0">
                <a:latin typeface="Bookman Old Style" pitchFamily="18" charset="0"/>
              </a:rPr>
              <a:t>как подчеркнул Святейший Патриарх Кирилл, </a:t>
            </a:r>
            <a:r>
              <a:rPr lang="ru-RU" sz="1050" dirty="0">
                <a:latin typeface="Bookman Old Style" pitchFamily="18" charset="0"/>
              </a:rPr>
              <a:t>созданы все необходимые условия к тому, чтобы и нравственность, и духовные ценности стали приоритетом нашей жизни. Подтверждение этому – не только Стратегия национального развития, подписанная Президентом, но и Президентский Указ № 809 «Об утверждении Основ государственной политики по сохранению и укреплению традиционных российских духовно-нравственных ценностей».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cf3.ppt-online.org/files3/slide/g/GuClcL1NsjPaB4ROwHyXAWmMF0kvp5Uo6nhrf2/slide-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408712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114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h-goncharovskaya-sudzha-r38.gosweb.gosuslugi.ru/netcat_files/176/3115/Uspeh.png"/>
          <p:cNvPicPr>
            <a:picLocks noGrp="1"/>
          </p:cNvPicPr>
          <p:nvPr>
            <p:ph type="pic" idx="1"/>
          </p:nvPr>
        </p:nvPicPr>
        <p:blipFill>
          <a:blip r:embed="rId2"/>
          <a:srcRect l="10450" r="10450"/>
          <a:stretch>
            <a:fillRect/>
          </a:stretch>
        </p:blipFill>
        <p:spPr bwMode="auto">
          <a:xfrm>
            <a:off x="971600" y="1484784"/>
            <a:ext cx="360040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0" y="1124744"/>
            <a:ext cx="3672408" cy="4608512"/>
          </a:xfrm>
        </p:spPr>
        <p:txBody>
          <a:bodyPr>
            <a:normAutofit fontScale="92500"/>
          </a:bodyPr>
          <a:lstStyle/>
          <a:p>
            <a:pPr fontAlgn="t"/>
            <a:r>
              <a:rPr lang="ru-RU" dirty="0"/>
              <a:t>Дополнительное образование детей рассматривается как опережающее образование, как территория перспективного и безопасного детства, как пространство педагогически целесообразной занятости детей в их свободное время.</a:t>
            </a:r>
          </a:p>
          <a:p>
            <a:pPr fontAlgn="t"/>
            <a:r>
              <a:rPr lang="ru-RU" dirty="0"/>
              <a:t>В педагогическом процессе дополнительного образования детей наибольшее внимание уделяется не столько понятию успеха, сколько понятию «создание ситуации успеха</a:t>
            </a:r>
            <a:r>
              <a:rPr lang="ru-RU" dirty="0" smtClean="0"/>
              <a:t>».</a:t>
            </a:r>
          </a:p>
          <a:p>
            <a:pPr fontAlgn="t"/>
            <a:r>
              <a:rPr lang="ru-RU" dirty="0" smtClean="0"/>
              <a:t> </a:t>
            </a:r>
            <a:r>
              <a:rPr lang="ru-RU" dirty="0"/>
              <a:t>Здесь важная цель - воспитание успешного современного человека, обладающего развитым чувством ответственности </a:t>
            </a:r>
            <a:endParaRPr lang="ru-RU" dirty="0" smtClean="0"/>
          </a:p>
          <a:p>
            <a:pPr fontAlgn="t"/>
            <a:r>
              <a:rPr lang="ru-RU" dirty="0" smtClean="0"/>
              <a:t>за </a:t>
            </a:r>
            <a:r>
              <a:rPr lang="ru-RU" dirty="0"/>
              <a:t>судьбу своей Родины.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135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953001" y="1340768"/>
            <a:ext cx="3147391" cy="424847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000" dirty="0"/>
              <a:t>На фоне современных вызовов закрепление патриотических установок в молодежной среде выступает одним из приоритетов российской молодежной и образовательной политики, представляется ключевым фактором создания фундамента дальнейшего развития государства и общества. Новая волна интереса к данной тематике была инициирована введением компонента патриотического воспитания во </a:t>
            </a:r>
            <a:r>
              <a:rPr lang="ru-RU" sz="2000" dirty="0" smtClean="0"/>
              <a:t>ФГОС  </a:t>
            </a:r>
            <a:r>
              <a:rPr lang="ru-RU" sz="2000" dirty="0"/>
              <a:t>всех уровней. 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1187624" y="1340768"/>
            <a:ext cx="3528392" cy="403244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r>
              <a:rPr lang="ru-RU" sz="2000" dirty="0"/>
              <a:t>Как зритель, не видевший первого акта,</a:t>
            </a:r>
          </a:p>
          <a:p>
            <a:pPr indent="0" fontAlgn="t">
              <a:buNone/>
            </a:pPr>
            <a:r>
              <a:rPr lang="ru-RU" sz="2000" dirty="0" smtClean="0"/>
              <a:t>В </a:t>
            </a:r>
            <a:r>
              <a:rPr lang="ru-RU" sz="2000" dirty="0"/>
              <a:t>догадках теряются дети.</a:t>
            </a:r>
          </a:p>
          <a:p>
            <a:pPr indent="0" fontAlgn="t">
              <a:buNone/>
            </a:pPr>
            <a:r>
              <a:rPr lang="ru-RU" sz="2000" dirty="0"/>
              <a:t> И все же они ухитряются как-то</a:t>
            </a:r>
          </a:p>
          <a:p>
            <a:pPr indent="0" fontAlgn="t">
              <a:buNone/>
            </a:pPr>
            <a:r>
              <a:rPr lang="ru-RU" sz="2000" dirty="0"/>
              <a:t> Понять, что творится на свете.</a:t>
            </a:r>
          </a:p>
          <a:p>
            <a:pPr indent="0" algn="r" fontAlgn="t">
              <a:buNone/>
            </a:pPr>
            <a:r>
              <a:rPr lang="ru-RU" sz="2000" i="1" dirty="0"/>
              <a:t>С. Я. Маршак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002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1" y="1196752"/>
            <a:ext cx="2819399" cy="10790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953001" y="1340768"/>
            <a:ext cx="3147391" cy="4176464"/>
          </a:xfrm>
        </p:spPr>
        <p:txBody>
          <a:bodyPr>
            <a:normAutofit fontScale="92500"/>
          </a:bodyPr>
          <a:lstStyle/>
          <a:p>
            <a:r>
              <a:rPr lang="ru-RU" dirty="0"/>
              <a:t>Одной из важнейших ценностных установок воспитания и социализации школьников является </a:t>
            </a:r>
            <a:r>
              <a:rPr lang="ru-RU" b="1" dirty="0"/>
              <a:t>патриотизм.</a:t>
            </a:r>
            <a:endParaRPr lang="ru-RU" dirty="0"/>
          </a:p>
          <a:p>
            <a:r>
              <a:rPr lang="ru-RU" dirty="0"/>
              <a:t>Цель патриотического воспитания – развитие в личности высокой социальной активности, гражданской ответственности, духовности, становление личности, обладающей позитивными ценностями и качествами, способных проявить их в созидательном процессе в интересах Отечества.</a:t>
            </a:r>
          </a:p>
          <a:p>
            <a:endParaRPr lang="ru-RU" dirty="0"/>
          </a:p>
        </p:txBody>
      </p:sp>
      <p:pic>
        <p:nvPicPr>
          <p:cNvPr id="5" name="Объект 4" descr="https://theslide.ru/img/thumbs/fd7dac65e1d9ec363c0b89848b43daf3-800x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888432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400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1166843"/>
            <a:ext cx="66247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2000" dirty="0" smtClean="0"/>
              <a:t>	В </a:t>
            </a:r>
            <a:r>
              <a:rPr lang="ru-RU" sz="2000" dirty="0"/>
              <a:t>соответствии с образовательной программой дополнительного образования «Я – патриот» организую </a:t>
            </a:r>
            <a:r>
              <a:rPr lang="ru-RU" sz="2000" b="1" i="1" dirty="0"/>
              <a:t>практические занятия</a:t>
            </a:r>
            <a:r>
              <a:rPr lang="ru-RU" sz="2000" dirty="0"/>
              <a:t>, которые помогают решить поставленные задачи: </a:t>
            </a:r>
            <a:endParaRPr lang="ru-RU" sz="2000" dirty="0" smtClean="0"/>
          </a:p>
          <a:p>
            <a:pPr marL="342900" indent="-342900" algn="just" fontAlgn="t">
              <a:buFont typeface="Arial" charset="0"/>
              <a:buChar char="•"/>
            </a:pPr>
            <a:r>
              <a:rPr lang="ru-RU" sz="2000" dirty="0" smtClean="0"/>
              <a:t>формировать </a:t>
            </a:r>
            <a:r>
              <a:rPr lang="ru-RU" sz="2000" dirty="0"/>
              <a:t>образ успешного современного человека; </a:t>
            </a:r>
            <a:endParaRPr lang="ru-RU" sz="2000" dirty="0" smtClean="0"/>
          </a:p>
          <a:p>
            <a:pPr marL="342900" indent="-342900" algn="just" fontAlgn="t">
              <a:buFont typeface="Arial" charset="0"/>
              <a:buChar char="•"/>
            </a:pPr>
            <a:r>
              <a:rPr lang="ru-RU" sz="2000" dirty="0" smtClean="0"/>
              <a:t> научить </a:t>
            </a:r>
            <a:r>
              <a:rPr lang="ru-RU" sz="2000" dirty="0"/>
              <a:t>ребенка анализировать собственную личность и различные социально-психологические ситуации; </a:t>
            </a:r>
          </a:p>
          <a:p>
            <a:pPr marL="342900" indent="-342900" algn="just" fontAlgn="t">
              <a:buFont typeface="Arial" charset="0"/>
              <a:buChar char="•"/>
            </a:pPr>
            <a:r>
              <a:rPr lang="ru-RU" sz="2000" dirty="0" smtClean="0"/>
              <a:t> создать </a:t>
            </a:r>
            <a:r>
              <a:rPr lang="ru-RU" sz="2000" dirty="0"/>
              <a:t>условия и возможности, позволяющие накопить конструктивный опыт ситуации успеха; </a:t>
            </a:r>
          </a:p>
          <a:p>
            <a:pPr marL="342900" indent="-342900" algn="just" fontAlgn="t">
              <a:buFont typeface="Arial" charset="0"/>
              <a:buChar char="•"/>
            </a:pPr>
            <a:r>
              <a:rPr lang="ru-RU" sz="2000" dirty="0" smtClean="0"/>
              <a:t>формировать </a:t>
            </a:r>
            <a:r>
              <a:rPr lang="ru-RU" sz="2000" dirty="0"/>
              <a:t>активную гражданскую </a:t>
            </a:r>
            <a:r>
              <a:rPr lang="ru-RU" sz="2000" dirty="0" smtClean="0"/>
              <a:t>позицию.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1244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мара\Desktop\фото 4 кл\с обществом инвалидов\17023882184930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871" y="786020"/>
            <a:ext cx="3286148" cy="245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Тамара\Desktop\фото 4 кл\IMG_6221.jpg"/>
          <p:cNvPicPr/>
          <p:nvPr/>
        </p:nvPicPr>
        <p:blipFill>
          <a:blip r:embed="rId3" cstate="print"/>
          <a:srcRect t="46580" r="12111"/>
          <a:stretch>
            <a:fillRect/>
          </a:stretch>
        </p:blipFill>
        <p:spPr bwMode="auto">
          <a:xfrm>
            <a:off x="3007920" y="2983816"/>
            <a:ext cx="3413913" cy="155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Тамара\Desktop\фото 4 кл\с обществом инвалидов\17023901541693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0256" y="3113241"/>
            <a:ext cx="2341313" cy="312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Тамара\Desktop\фото 4 кл\с обществом инвалидов\1702390154158753.jpg"/>
          <p:cNvPicPr/>
          <p:nvPr/>
        </p:nvPicPr>
        <p:blipFill>
          <a:blip r:embed="rId5" cstate="print"/>
          <a:srcRect t="16332" r="6647"/>
          <a:stretch>
            <a:fillRect/>
          </a:stretch>
        </p:blipFill>
        <p:spPr bwMode="auto">
          <a:xfrm>
            <a:off x="579027" y="3234985"/>
            <a:ext cx="242889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Тамара\Desktop\фото 4 кл\с обществом инвалидов\1702390154161200.jpg"/>
          <p:cNvPicPr/>
          <p:nvPr/>
        </p:nvPicPr>
        <p:blipFill>
          <a:blip r:embed="rId6" cstate="print"/>
          <a:srcRect t="13172" r="2484"/>
          <a:stretch>
            <a:fillRect/>
          </a:stretch>
        </p:blipFill>
        <p:spPr bwMode="auto">
          <a:xfrm>
            <a:off x="5929322" y="428604"/>
            <a:ext cx="235745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78773" y="-243408"/>
            <a:ext cx="1872208" cy="333962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07919" y="4509121"/>
            <a:ext cx="32922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Bookman Old Style" pitchFamily="18" charset="0"/>
              </a:rPr>
              <a:t>Рядом с нами всегда есть люди, которые нуждаются в особом отношении к ним. Так сложилось, что, начиная с первого класса, у нас наладились теплые, дружеские отношения с Обществом инвалидов </a:t>
            </a:r>
            <a:r>
              <a:rPr lang="ru-RU" sz="1200" dirty="0" err="1" smtClean="0">
                <a:latin typeface="Bookman Old Style" pitchFamily="18" charset="0"/>
              </a:rPr>
              <a:t>с.п.Сентябрьский</a:t>
            </a:r>
            <a:endParaRPr lang="ru-RU" sz="12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66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мара\Desktop\фото 4 кл\с обществом инвалидов\IMG_08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2790052" cy="215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Тамара\Desktop\фото 4 кл\с обществом инвалидов\IMG_090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06917"/>
            <a:ext cx="2790051" cy="3618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Тамара\Desktop\фото 4 кл\с обществом инвалидов\IMG_09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2107" y="390400"/>
            <a:ext cx="2163977" cy="2884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61524" y="692696"/>
            <a:ext cx="27946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>
              <a:latin typeface="Bookman Old Style" pitchFamily="18" charset="0"/>
            </a:endParaRPr>
          </a:p>
          <a:p>
            <a:pPr algn="ctr"/>
            <a:endParaRPr lang="ru-RU" sz="2000" dirty="0" smtClean="0">
              <a:latin typeface="Bookman Old Style" pitchFamily="18" charset="0"/>
            </a:endParaRPr>
          </a:p>
          <a:p>
            <a:pPr algn="ctr"/>
            <a:r>
              <a:rPr lang="ru-RU" sz="2000" dirty="0" smtClean="0">
                <a:latin typeface="Bookman Old Style" pitchFamily="18" charset="0"/>
              </a:rPr>
              <a:t>Проводим встречи</a:t>
            </a:r>
          </a:p>
          <a:p>
            <a:pPr algn="ctr"/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>
                <a:latin typeface="Bookman Old Style" pitchFamily="18" charset="0"/>
              </a:rPr>
              <a:t>на занятиях «</a:t>
            </a:r>
            <a:r>
              <a:rPr lang="ru-RU" sz="2000" dirty="0" smtClean="0">
                <a:latin typeface="Bookman Old Style" pitchFamily="18" charset="0"/>
              </a:rPr>
              <a:t>Разговоры</a:t>
            </a:r>
          </a:p>
          <a:p>
            <a:pPr algn="ctr"/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>
                <a:latin typeface="Bookman Old Style" pitchFamily="18" charset="0"/>
              </a:rPr>
              <a:t>о важном», организуем </a:t>
            </a:r>
            <a:r>
              <a:rPr lang="ru-RU" sz="2000" dirty="0" smtClean="0">
                <a:latin typeface="Bookman Old Style" pitchFamily="18" charset="0"/>
              </a:rPr>
              <a:t>игры</a:t>
            </a:r>
          </a:p>
          <a:p>
            <a:pPr algn="ctr"/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>
                <a:latin typeface="Bookman Old Style" pitchFamily="18" charset="0"/>
              </a:rPr>
              <a:t>и </a:t>
            </a:r>
            <a:r>
              <a:rPr lang="ru-RU" sz="2000" dirty="0" smtClean="0">
                <a:latin typeface="Bookman Old Style" pitchFamily="18" charset="0"/>
              </a:rPr>
              <a:t>посиделки</a:t>
            </a:r>
          </a:p>
          <a:p>
            <a:pPr algn="ctr"/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2000" dirty="0">
                <a:latin typeface="Bookman Old Style" pitchFamily="18" charset="0"/>
              </a:rPr>
              <a:t>за </a:t>
            </a:r>
            <a:r>
              <a:rPr lang="ru-RU" sz="2000" dirty="0" smtClean="0">
                <a:latin typeface="Bookman Old Style" pitchFamily="18" charset="0"/>
              </a:rPr>
              <a:t>чаем </a:t>
            </a:r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9" name="Рисунок 8" descr="C:\Users\user\Desktop\к Чтениям\фото 4 кл\с обществом инвалидов\IMG_6402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8" b="9213"/>
          <a:stretch/>
        </p:blipFill>
        <p:spPr bwMode="auto">
          <a:xfrm>
            <a:off x="6352107" y="3356992"/>
            <a:ext cx="2163977" cy="3289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user\Desktop\к Чтениям\фото 4 кл\с обществом инвалидов\IMG_640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46877" y="3888053"/>
            <a:ext cx="2826310" cy="2160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мара\Desktop\фото 4 кл\волонтеры ГРОМ\170238821849177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0688"/>
            <a:ext cx="342902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Тамара\Desktop\фото 4 кл\волонтеры ГРОМ\17023901539929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95008" y="2636912"/>
            <a:ext cx="2576061" cy="3435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463987" y="404664"/>
            <a:ext cx="36364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Bookman Old Style" pitchFamily="18" charset="0"/>
            </a:endParaRPr>
          </a:p>
          <a:p>
            <a:pPr algn="ctr"/>
            <a:endParaRPr lang="ru-RU" sz="1400" dirty="0">
              <a:latin typeface="Bookman Old Style" pitchFamily="18" charset="0"/>
            </a:endParaRPr>
          </a:p>
          <a:p>
            <a:pPr algn="ctr"/>
            <a:endParaRPr lang="ru-RU" sz="1400" dirty="0" smtClean="0">
              <a:latin typeface="Bookman Old Style" pitchFamily="18" charset="0"/>
            </a:endParaRP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В </a:t>
            </a:r>
            <a:r>
              <a:rPr lang="ru-RU" sz="1400" dirty="0">
                <a:latin typeface="Bookman Old Style" pitchFamily="18" charset="0"/>
              </a:rPr>
              <a:t>рамках окружного проекта </a:t>
            </a:r>
            <a:r>
              <a:rPr lang="ru-RU" sz="1400" dirty="0" smtClean="0">
                <a:latin typeface="Bookman Old Style" pitchFamily="18" charset="0"/>
              </a:rPr>
              <a:t>«Марафон </a:t>
            </a:r>
            <a:r>
              <a:rPr lang="ru-RU" sz="1400" dirty="0">
                <a:latin typeface="Bookman Old Style" pitchFamily="18" charset="0"/>
              </a:rPr>
              <a:t>Добра» помогаем Кинологическому Центру «Гром».</a:t>
            </a:r>
          </a:p>
          <a:p>
            <a:pPr algn="ctr"/>
            <a:r>
              <a:rPr lang="ru-RU" sz="1400" dirty="0">
                <a:latin typeface="Bookman Old Style" pitchFamily="18" charset="0"/>
              </a:rPr>
              <a:t>Трое наших ребят </a:t>
            </a:r>
            <a:r>
              <a:rPr lang="ru-RU" sz="1400" dirty="0" smtClean="0">
                <a:latin typeface="Bookman Old Style" pitchFamily="18" charset="0"/>
              </a:rPr>
              <a:t>приняты</a:t>
            </a:r>
          </a:p>
          <a:p>
            <a:pPr algn="ctr"/>
            <a:r>
              <a:rPr lang="ru-RU" sz="1400" dirty="0" smtClean="0">
                <a:latin typeface="Bookman Old Style" pitchFamily="18" charset="0"/>
              </a:rPr>
              <a:t> </a:t>
            </a:r>
            <a:r>
              <a:rPr lang="ru-RU" sz="1400" dirty="0">
                <a:latin typeface="Bookman Old Style" pitchFamily="18" charset="0"/>
              </a:rPr>
              <a:t>в общество кинологов под руководством </a:t>
            </a:r>
            <a:r>
              <a:rPr lang="ru-RU" sz="1400" dirty="0" smtClean="0">
                <a:latin typeface="Bookman Old Style" pitchFamily="18" charset="0"/>
              </a:rPr>
              <a:t>волонтера Колмогоровой </a:t>
            </a:r>
            <a:r>
              <a:rPr lang="ru-RU" sz="1400" dirty="0">
                <a:latin typeface="Bookman Old Style" pitchFamily="18" charset="0"/>
              </a:rPr>
              <a:t>Ольги </a:t>
            </a:r>
            <a:r>
              <a:rPr lang="ru-RU" sz="1400" dirty="0" smtClean="0">
                <a:latin typeface="Bookman Old Style" pitchFamily="18" charset="0"/>
              </a:rPr>
              <a:t>Владимировны </a:t>
            </a:r>
            <a:endParaRPr lang="ru-RU" sz="1400" dirty="0">
              <a:latin typeface="Bookman Old Style" pitchFamily="18" charset="0"/>
            </a:endParaRPr>
          </a:p>
        </p:txBody>
      </p:sp>
      <p:pic>
        <p:nvPicPr>
          <p:cNvPr id="6" name="Рисунок 5" descr="C:\Users\user\Desktop\к Чтениям\фото 4 кл\волонтеры ГРОМ\IMG_640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103" y="3436499"/>
            <a:ext cx="3096344" cy="2465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26693" y="2909730"/>
            <a:ext cx="1674588" cy="30068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Тамара\Desktop\фото 4 кл\батальон Югра\17023901543559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4057" y="348141"/>
            <a:ext cx="3888432" cy="259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Тамара\Desktop\фото 4 кл\батальон Югра\17023901543359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9596" y="2873246"/>
            <a:ext cx="2796912" cy="37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Тамара\Desktop\фото 4 кл\батальон Югра\170239015384888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6508" y="2914390"/>
            <a:ext cx="2465932" cy="3679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Тамара\Desktop\фото 4 кл\батальон Югра\17023902481487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0814" y="2866524"/>
            <a:ext cx="2664296" cy="37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1412779" y="-314819"/>
            <a:ext cx="2672107" cy="3698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673</TotalTime>
  <Words>369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Кутюр</vt:lpstr>
      <vt:lpstr>Муниципальные педагогические чтения  «Воспитание успешности в условиях дополнительного образования»  2025 год  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«Православие и отечественная культура: потери и приобретения минувшего, образ будущего» Муниципальные Рождественские Чтения</dc:title>
  <dc:creator>user</dc:creator>
  <cp:lastModifiedBy>user</cp:lastModifiedBy>
  <cp:revision>66</cp:revision>
  <dcterms:created xsi:type="dcterms:W3CDTF">2023-12-12T09:11:36Z</dcterms:created>
  <dcterms:modified xsi:type="dcterms:W3CDTF">2025-10-15T12:57:01Z</dcterms:modified>
</cp:coreProperties>
</file>