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2"/>
  </p:notesMasterIdLst>
  <p:sldIdLst>
    <p:sldId id="256" r:id="rId2"/>
    <p:sldId id="265" r:id="rId3"/>
    <p:sldId id="257" r:id="rId4"/>
    <p:sldId id="266" r:id="rId5"/>
    <p:sldId id="258" r:id="rId6"/>
    <p:sldId id="267" r:id="rId7"/>
    <p:sldId id="259" r:id="rId8"/>
    <p:sldId id="260" r:id="rId9"/>
    <p:sldId id="263" r:id="rId10"/>
    <p:sldId id="261" r:id="rId11"/>
  </p:sldIdLst>
  <p:sldSz cx="9144000" cy="5143500" type="screen16x9"/>
  <p:notesSz cx="6735763" cy="9866313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 Windows" initials="П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82" autoAdjust="0"/>
    <p:restoredTop sz="93484" autoAdjust="0"/>
  </p:normalViewPr>
  <p:slideViewPr>
    <p:cSldViewPr>
      <p:cViewPr>
        <p:scale>
          <a:sx n="100" d="100"/>
          <a:sy n="100" d="100"/>
        </p:scale>
        <p:origin x="-708" y="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81717-2FAF-4896-8870-320ACFAD902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2CFBE-B8EC-4512-A326-CB47FD771B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416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2CFBE-B8EC-4512-A326-CB47FD771B7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6018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3498110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314451"/>
            <a:ext cx="7772400" cy="137232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2708705"/>
            <a:ext cx="7772400" cy="899778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3714750"/>
            <a:ext cx="9147765" cy="1434066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794784"/>
            <a:ext cx="7772400" cy="13716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198784"/>
            <a:ext cx="4572000" cy="1091166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4082552"/>
            <a:ext cx="7162800" cy="486174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42476"/>
            <a:ext cx="8686800" cy="329184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3" y="4805958"/>
            <a:ext cx="2350681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648842"/>
            <a:ext cx="8075432" cy="422004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4458702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4454258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4458702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4454258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12/21/2017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42900"/>
            <a:ext cx="9144000" cy="405765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Борисоглебский центр внешкольной работы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Борисоглебского городского округа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«Азбука </a:t>
            </a:r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конструируй, 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программируй,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учись»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Разработчик: Логвина Л.А., </a:t>
            </a:r>
            <a:b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методист МБУДО БЦВР БГО</a:t>
            </a:r>
            <a:r>
              <a:rPr lang="en-US" sz="1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Борисоглебск, 2017 год</a:t>
            </a:r>
            <a:endParaRPr lang="ru-RU" sz="1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524000" y="2701998"/>
            <a:ext cx="7315200" cy="4120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</a:rPr>
              <a:t>Спасибо </a:t>
            </a:r>
            <a:br>
              <a:rPr lang="ru-RU" sz="6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</a:rPr>
              <a:t>за внимание</a:t>
            </a:r>
            <a:endParaRPr lang="ru-RU" sz="60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4457700"/>
          </a:xfr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Борисоглебский центр внешкольной работы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– это многопрофильное учреждение дополнительного образования, осуществляющее образовательную, воспитательную и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профориентационную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работу на территории Борисоглебского городского округа. Техническое творчество детей, подростков и молодежи курирует структурное подразделение технического творчества (СПТТ) Центра. </a:t>
            </a:r>
          </a:p>
          <a:p>
            <a:pPr algn="just">
              <a:spcBef>
                <a:spcPts val="0"/>
              </a:spcBef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spcBef>
                <a:spcPts val="0"/>
              </a:spcBef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Предпосылки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создания проекта: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приобретение образовательных наборов с платформой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актуальность работы с платформой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отсутствие в БГО системы работы в области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  <a:buNone/>
            </a:pPr>
            <a:endParaRPr lang="ru-RU" sz="1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ü"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62400" y="1200150"/>
            <a:ext cx="21336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СПТТ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7000" y="2000250"/>
            <a:ext cx="1752600" cy="11049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окружные конкурсные мероприятия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технической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направленности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8200" y="2000250"/>
            <a:ext cx="1905000" cy="11049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обучающие семинары и консультации для педагогов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stCxn id="2" idx="1"/>
          </p:cNvCxnSpPr>
          <p:nvPr/>
        </p:nvCxnSpPr>
        <p:spPr>
          <a:xfrm flipH="1">
            <a:off x="1646276" y="1428750"/>
            <a:ext cx="2316125" cy="628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6705600" y="2000250"/>
            <a:ext cx="1981200" cy="11049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участие в конкурсах профессионального мастерства, конкурсах проектов и программ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3429000" y="1657350"/>
            <a:ext cx="1219200" cy="342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" idx="2"/>
          </p:cNvCxnSpPr>
          <p:nvPr/>
        </p:nvCxnSpPr>
        <p:spPr>
          <a:xfrm>
            <a:off x="5029200" y="1657350"/>
            <a:ext cx="838200" cy="342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381000" y="2057400"/>
            <a:ext cx="1905000" cy="10477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учебные занятия в объединениях технической направленности Центра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096000" y="1428750"/>
            <a:ext cx="182880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501"/>
            <a:ext cx="8229600" cy="3933968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создание условий для развития исследовательских, конструкторских, информационно-технологических компетенций у детей и молодежи Борисоглебского городского округа посредством организации на базе Борисоглебского центра внешкольной работы образовательной площадки «Азбука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: конструируй, программируй, учись».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закупка необходимого оборудования для обучения и развития участников проекта;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создание базы методического и информационного сопровождения процесса обучения;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обучение кадрового состава специфике работы с управляемыми электронными устройствами на базе вычислительной платформы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, в том числе повышение квалификации;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проведение обучающих семинаров и круглых столов с руководителями объединений технической направленности Борисоглебского городского округа;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проведение учебных занятий, мастер-классов и различных конкурсных мероприятий со школьниками с использованием платформы </a:t>
            </a:r>
            <a:r>
              <a:rPr lang="en-US" sz="17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4572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Цель проекта: 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46291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реализации проекта: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января 2018 г. по сентябрь 2019 г.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реализации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>
              <a:spcBef>
                <a:spcPts val="0"/>
              </a:spcBef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spcBef>
                <a:spcPts val="0"/>
              </a:spcBef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None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400" y="1943100"/>
            <a:ext cx="2590800" cy="23431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закупка необходимых материалов и оборудования;</a:t>
            </a:r>
          </a:p>
          <a:p>
            <a:pPr lvl="0"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обучение кадрового состава специфике работы с управляемыми электрон-</a:t>
            </a:r>
          </a:p>
          <a:p>
            <a:pPr lvl="0" algn="just"/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ными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устройствами на базе вычислительной 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платфор-мы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разработка плана работы образовательной площадки.</a:t>
            </a: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8000" y="1943100"/>
            <a:ext cx="3048000" cy="29908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Font typeface="Wingdings" pitchFamily="2" charset="2"/>
              <a:buChar char="ü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учебных занятий с обучающимися Центра;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обучающих семинаров, круглых столов и мастер-классов для педагогов;</a:t>
            </a: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мастер-классов со школьниками в каникулярное время;</a:t>
            </a: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участие в конкурсных мероприятиях, образовательных, социальных проектах по инженерному направлению всех уровней.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24600" y="2000250"/>
            <a:ext cx="2667000" cy="2552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анализ результатов работы по реализации проекта «Азбука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конструируй, программируй, учись»;</a:t>
            </a: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определение перспектив дальнейшего развития образовательных программ;</a:t>
            </a:r>
          </a:p>
          <a:p>
            <a:pPr lvl="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электронной базы проектных работ, выполненных на основе платформы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Arduino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600" y="666750"/>
            <a:ext cx="2133600" cy="1066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buNone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Первый этап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организационный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 января по май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2018 г.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6600" y="742950"/>
            <a:ext cx="25146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Второй этап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основной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 июня 2018 г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 май 2019 г.</a:t>
            </a:r>
            <a:endParaRPr lang="ru-RU" sz="1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53200" y="666750"/>
            <a:ext cx="2209800" cy="1066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  <a:buNone/>
            </a:pP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Третий этап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обобщающий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 июня по сентябрь</a:t>
            </a:r>
          </a:p>
          <a:p>
            <a:pPr lvl="0" algn="ctr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2019 г.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cxnSp>
        <p:nvCxnSpPr>
          <p:cNvPr id="42" name="Прямая со стрелкой 41"/>
          <p:cNvCxnSpPr>
            <a:stCxn id="6" idx="3"/>
            <a:endCxn id="7" idx="1"/>
          </p:cNvCxnSpPr>
          <p:nvPr/>
        </p:nvCxnSpPr>
        <p:spPr>
          <a:xfrm>
            <a:off x="2362200" y="1200150"/>
            <a:ext cx="91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7" idx="3"/>
            <a:endCxn id="8" idx="1"/>
          </p:cNvCxnSpPr>
          <p:nvPr/>
        </p:nvCxnSpPr>
        <p:spPr>
          <a:xfrm>
            <a:off x="5791200" y="120015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6" idx="2"/>
          </p:cNvCxnSpPr>
          <p:nvPr/>
        </p:nvCxnSpPr>
        <p:spPr>
          <a:xfrm>
            <a:off x="1295400" y="1733550"/>
            <a:ext cx="0" cy="209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>
            <a:stCxn id="8" idx="2"/>
            <a:endCxn id="5" idx="0"/>
          </p:cNvCxnSpPr>
          <p:nvPr/>
        </p:nvCxnSpPr>
        <p:spPr>
          <a:xfrm>
            <a:off x="7658100" y="1733550"/>
            <a:ext cx="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7" idx="2"/>
          </p:cNvCxnSpPr>
          <p:nvPr/>
        </p:nvCxnSpPr>
        <p:spPr>
          <a:xfrm flipH="1">
            <a:off x="4495800" y="1657350"/>
            <a:ext cx="381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14350"/>
            <a:ext cx="8229600" cy="4190999"/>
          </a:xfrm>
        </p:spPr>
        <p:txBody>
          <a:bodyPr>
            <a:normAutofit/>
          </a:bodyPr>
          <a:lstStyle/>
          <a:p>
            <a:pPr lvl="0" algn="just" fontAlgn="base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координатор проекта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Ляхова Т.С., заместитель директора по воспитательной работе МБУДО БЦВР БГО ;</a:t>
            </a:r>
          </a:p>
          <a:p>
            <a:pPr lvl="0" algn="just" fontAlgn="base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руководитель проекта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Логвина Л.А., методист МБУДО БЦВР БГО ;</a:t>
            </a:r>
          </a:p>
          <a:p>
            <a:pPr lvl="0" algn="just" fontAlgn="base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партнер проекта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Степаненко О.В., учитель информатики и ИКТ МБОУ БГО «Борисоглебская гимназия №1», руководитель ресурсного центра образовательной робототехники;</a:t>
            </a:r>
          </a:p>
          <a:p>
            <a:pPr lvl="0" algn="just" fontAlgn="base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исполнитель проекта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Ковалева Е.С., педагог дополнительного образования МБУДО БЦВР БГО;</a:t>
            </a:r>
          </a:p>
          <a:p>
            <a:pPr lvl="0" algn="just" fontAlgn="base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исполнитель проекта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Жиляев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С.А., педагог дополнительного образования МБУДО БЦВР БГО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fontAlgn="base"/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  <a:p>
            <a:pPr algn="just">
              <a:buFont typeface="Wingdings" pitchFamily="2" charset="2"/>
              <a:buChar char="Ø"/>
            </a:pPr>
            <a:endParaRPr lang="ru-RU" sz="1400" dirty="0" smtClean="0"/>
          </a:p>
          <a:p>
            <a:pPr marL="109728" indent="0" algn="just">
              <a:buNone/>
            </a:pPr>
            <a:endParaRPr lang="ru-RU" sz="1400" dirty="0" smtClean="0">
              <a:solidFill>
                <a:srgbClr val="FF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30837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Кадровые ресурсы: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02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2647950"/>
            <a:ext cx="3200400" cy="1905000"/>
          </a:xfrm>
          <a:prstGeom prst="rect">
            <a:avLst/>
          </a:prstGeom>
        </p:spPr>
      </p:pic>
      <p:pic>
        <p:nvPicPr>
          <p:cNvPr id="7" name="Рисунок 6" descr="IMG_0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2647950"/>
            <a:ext cx="31242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8651"/>
            <a:ext cx="8229600" cy="387681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42267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Образовательные программы: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5800" y="685800"/>
            <a:ext cx="2362200" cy="9715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Программа «Юный конструктор» для  объединения технической направленности Центра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57600" y="685800"/>
            <a:ext cx="4800600" cy="9715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Объем программы – 144 часа, срок реализации – 1 год, возраст обучающихся – 9-10 лет, кол-во обучающихся – 10-12 чел., режим занятий – 2 раза в неделю по 2 часа.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2000" y="2057400"/>
            <a:ext cx="22098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Программа  «Юный конструктор» для лагеря с дневной формой пребывания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33800" y="2057400"/>
            <a:ext cx="47244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Объем программы – 16 часов, срок реализации – 1 мес., возраст обучающихся – 9-12 лет, кол-во обучающихся – 10 чел., режим занятий – 2 раза в неделю по 2 часа.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62000" y="3371850"/>
            <a:ext cx="2209800" cy="1028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Программа «Юный конструктор» для  профильного лагеря для одаренных детей «Пластилин»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33800" y="3371850"/>
            <a:ext cx="4800600" cy="1028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Объем программы – 10 часов, срок реализации – 5 дней., возраст обучающихся – 11-15 лет, кол-во обучающихся – 10 чел., режим занятий – 1 раза в день по 2 часа.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4" idx="3"/>
            <a:endCxn id="5" idx="1"/>
          </p:cNvCxnSpPr>
          <p:nvPr/>
        </p:nvCxnSpPr>
        <p:spPr>
          <a:xfrm>
            <a:off x="3048000" y="1171575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3"/>
            <a:endCxn id="7" idx="1"/>
          </p:cNvCxnSpPr>
          <p:nvPr/>
        </p:nvCxnSpPr>
        <p:spPr>
          <a:xfrm>
            <a:off x="2971800" y="251460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3"/>
            <a:endCxn id="9" idx="1"/>
          </p:cNvCxnSpPr>
          <p:nvPr/>
        </p:nvCxnSpPr>
        <p:spPr>
          <a:xfrm>
            <a:off x="2971800" y="388620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400050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200" dirty="0" smtClean="0"/>
              <a:t>		</a:t>
            </a:r>
            <a:endParaRPr lang="ru-RU" sz="1200" u="sng" dirty="0" smtClean="0"/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lvl="0" indent="0" algn="just">
              <a:spcBef>
                <a:spcPts val="0"/>
              </a:spcBef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sz="16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30837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Ожидаемые результаты проекта: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62000" y="800100"/>
            <a:ext cx="1066800" cy="32575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</a:p>
          <a:p>
            <a:pPr algn="ctr"/>
            <a:endParaRPr lang="ru-RU" sz="1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76600" y="685800"/>
            <a:ext cx="5410200" cy="3429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обновление материально-технической базы на 20 %;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76600" y="1200150"/>
            <a:ext cx="5410200" cy="5143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количества обучающихся, получающих углубленное образование по программированию, на 20 %; 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6600" y="1943100"/>
            <a:ext cx="5486400" cy="10096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на 15% участия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обучающихся Борисоглебского городского округа в корпоративном чемпионате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JuniorSkills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Воронежской области в компетенции «Интернет вещей», робототехническом фестивале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РобоАрт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региональном конкурсе по робототехнике и интеллектуальным системам</a:t>
            </a:r>
            <a:endParaRPr lang="ru-RU" sz="1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2800" y="3143250"/>
            <a:ext cx="5410200" cy="457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на 10 % количества призовых мест в окружных и региональных соревнованиях и конкурсах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6600" y="3943350"/>
            <a:ext cx="5562600" cy="685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охват  участников проекта: обучающиеся Борисоглебского городского округа  в возрасте 9-10 лет – 30 чел., в возрасте 11-1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лет – 80 чел., педагоги – 25 чел.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>
            <a:stCxn id="4" idx="3"/>
            <a:endCxn id="5" idx="1"/>
          </p:cNvCxnSpPr>
          <p:nvPr/>
        </p:nvCxnSpPr>
        <p:spPr>
          <a:xfrm flipV="1">
            <a:off x="1828800" y="857250"/>
            <a:ext cx="1447800" cy="1571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3"/>
            <a:endCxn id="6" idx="1"/>
          </p:cNvCxnSpPr>
          <p:nvPr/>
        </p:nvCxnSpPr>
        <p:spPr>
          <a:xfrm flipV="1">
            <a:off x="1828800" y="1457325"/>
            <a:ext cx="1447800" cy="971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3"/>
            <a:endCxn id="7" idx="1"/>
          </p:cNvCxnSpPr>
          <p:nvPr/>
        </p:nvCxnSpPr>
        <p:spPr>
          <a:xfrm>
            <a:off x="1828800" y="2428875"/>
            <a:ext cx="1447800" cy="19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3"/>
          </p:cNvCxnSpPr>
          <p:nvPr/>
        </p:nvCxnSpPr>
        <p:spPr>
          <a:xfrm>
            <a:off x="1828800" y="2428875"/>
            <a:ext cx="1524000" cy="942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3"/>
          </p:cNvCxnSpPr>
          <p:nvPr/>
        </p:nvCxnSpPr>
        <p:spPr>
          <a:xfrm>
            <a:off x="1828800" y="2428875"/>
            <a:ext cx="1447800" cy="17430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09600" y="514349"/>
          <a:ext cx="8077197" cy="4094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1"/>
                <a:gridCol w="2285999"/>
                <a:gridCol w="870857"/>
                <a:gridCol w="1153885"/>
                <a:gridCol w="1153885"/>
                <a:gridCol w="1153885"/>
                <a:gridCol w="1153885"/>
              </a:tblGrid>
              <a:tr h="202487"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№</a:t>
                      </a:r>
                      <a:r>
                        <a:rPr lang="ru-RU" sz="700" dirty="0" err="1" smtClean="0"/>
                        <a:t>пп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Статья расходов (полное наименование оборудования)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Стоимость (ед.), руб.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Кол-во единиц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Всего </a:t>
                      </a:r>
                    </a:p>
                    <a:p>
                      <a:pPr algn="ctr"/>
                      <a:r>
                        <a:rPr lang="ru-RU" sz="700" dirty="0" smtClean="0"/>
                        <a:t>руб.</a:t>
                      </a:r>
                      <a:endParaRPr lang="ru-RU" sz="700" dirty="0"/>
                    </a:p>
                  </a:txBody>
                  <a:tcPr marT="34290" marB="3429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Источники средств</a:t>
                      </a:r>
                      <a:endParaRPr lang="ru-RU" sz="700" dirty="0"/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  <a:tr h="17470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Собственные</a:t>
                      </a:r>
                      <a:endParaRPr lang="ru-RU" sz="7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Запрашиваемые</a:t>
                      </a:r>
                      <a:endParaRPr lang="ru-RU" sz="7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/>
                        <a:t>Оргтехника</a:t>
                      </a:r>
                      <a:r>
                        <a:rPr lang="ru-RU" sz="900" b="1" baseline="0" dirty="0" smtClean="0"/>
                        <a:t> 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/>
                        <a:t>317 270,00</a:t>
                      </a:r>
                      <a:endParaRPr lang="ru-RU" sz="900" b="1" dirty="0" smtClean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Ноутбук  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27900,00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 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195300,00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195300,00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5565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Times New Roman"/>
                        </a:rPr>
                        <a:t>Доска магнитная передвижная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3150,00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3150,00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3150,00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Times New Roman"/>
                        </a:rPr>
                        <a:t>Электронный </a:t>
                      </a:r>
                      <a:r>
                        <a:rPr lang="ru-RU" sz="900" dirty="0" err="1" smtClean="0">
                          <a:latin typeface="+mj-lt"/>
                          <a:ea typeface="Times New Roman"/>
                        </a:rPr>
                        <a:t>флипчарт</a:t>
                      </a:r>
                      <a:endParaRPr lang="ru-RU" sz="9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50000,00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50000,00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50000,00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463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Times New Roman"/>
                        </a:rPr>
                        <a:t>Видеопроектор </a:t>
                      </a:r>
                      <a:r>
                        <a:rPr lang="ru-RU" sz="900" dirty="0" err="1" smtClean="0">
                          <a:latin typeface="+mj-lt"/>
                          <a:ea typeface="Times New Roman"/>
                        </a:rPr>
                        <a:t>мультимедийный</a:t>
                      </a:r>
                      <a:endParaRPr lang="ru-RU" sz="9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37620,00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37620,00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37620,00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Times New Roman"/>
                        </a:rPr>
                        <a:t>Экран на </a:t>
                      </a:r>
                      <a:r>
                        <a:rPr lang="ru-RU" sz="900" dirty="0" smtClean="0">
                          <a:latin typeface="+mj-lt"/>
                          <a:ea typeface="Times New Roman"/>
                        </a:rPr>
                        <a:t>штативе</a:t>
                      </a:r>
                      <a:endParaRPr lang="ru-RU" sz="9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16200,00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16200,00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16200,00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404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Сканер-принтер (струйное МФУ)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15000,00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15000,00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15000,00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Материалы и оборудование</a:t>
                      </a:r>
                      <a:endParaRPr lang="ru-RU" sz="900" b="1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+mj-lt"/>
                          <a:cs typeface="Times New Roman" pitchFamily="18" charset="0"/>
                        </a:rPr>
                        <a:t>74 310,00</a:t>
                      </a:r>
                      <a:endParaRPr lang="ru-RU" sz="9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Набор «Интернет вещей» 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3490,00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7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24430,00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24430,00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Импульсивный блок питания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890,00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7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6230,00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6230,00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5565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Цифровой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мультиметр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DT-838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390,00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1950,00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1950,00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27603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Плата для распознания голосовых команд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EasyVR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5490,00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16470,00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16470,00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Паяльник У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Goot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KS-30R 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1090,00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5450,00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5450,00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Подставка для паяльника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490,00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2450,00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2450,00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3736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Припой с флюсом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450,00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450,00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4801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Жидкий флюс во флаконе</a:t>
                      </a:r>
                      <a:r>
                        <a:rPr lang="ru-RU" sz="900" baseline="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 с кисточкой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60,00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300,00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300,00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Оплетка для </a:t>
                      </a:r>
                      <a:r>
                        <a:rPr lang="ru-RU" sz="900" dirty="0" err="1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выпайки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950,00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950,00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28575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Смета расходов: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1001" y="221501"/>
          <a:ext cx="8229599" cy="356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2057400"/>
                <a:gridCol w="1088571"/>
                <a:gridCol w="1175657"/>
                <a:gridCol w="1175657"/>
                <a:gridCol w="1175657"/>
                <a:gridCol w="1175657"/>
              </a:tblGrid>
              <a:tr h="217466"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№</a:t>
                      </a:r>
                      <a:r>
                        <a:rPr lang="ru-RU" sz="700" dirty="0" err="1" smtClean="0"/>
                        <a:t>пп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Статья расходов (полное наименование оборудования)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Стоимость (ед.), руб.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Кол-во единиц</a:t>
                      </a:r>
                      <a:endParaRPr lang="ru-RU" sz="700" dirty="0"/>
                    </a:p>
                  </a:txBody>
                  <a:tcPr marT="34290" marB="3429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Всего </a:t>
                      </a:r>
                    </a:p>
                    <a:p>
                      <a:pPr algn="ctr"/>
                      <a:r>
                        <a:rPr lang="ru-RU" sz="700" dirty="0" smtClean="0"/>
                        <a:t>руб.</a:t>
                      </a:r>
                      <a:endParaRPr lang="ru-RU" sz="700" dirty="0"/>
                    </a:p>
                  </a:txBody>
                  <a:tcPr marT="34290" marB="3429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Источники средств</a:t>
                      </a:r>
                      <a:endParaRPr lang="ru-RU" sz="700" dirty="0"/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  <a:tr h="26095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Собственные</a:t>
                      </a:r>
                      <a:endParaRPr lang="ru-RU" sz="7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/>
                        <a:t>Запрашиваемые</a:t>
                      </a:r>
                      <a:endParaRPr lang="ru-RU" sz="7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Датчик влажности почвы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</a:rPr>
                        <a:t>140,00</a:t>
                      </a:r>
                      <a:endParaRPr lang="ru-RU" sz="900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980,00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980,00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30861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ru-RU" sz="900" dirty="0" err="1" smtClean="0">
                          <a:latin typeface="+mj-lt"/>
                          <a:cs typeface="Times New Roman" pitchFamily="18" charset="0"/>
                        </a:rPr>
                        <a:t>Погружная</a:t>
                      </a:r>
                      <a:r>
                        <a:rPr lang="ru-RU" sz="900" baseline="0" dirty="0" smtClean="0">
                          <a:latin typeface="+mj-lt"/>
                          <a:cs typeface="Times New Roman" pitchFamily="18" charset="0"/>
                        </a:rPr>
                        <a:t> помпа с трубкой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</a:rPr>
                        <a:t>590,00</a:t>
                      </a:r>
                      <a:endParaRPr lang="ru-RU" sz="900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4130,00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4130,00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27603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Силовой ключ (Troyka-модуль) 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</a:rPr>
                        <a:t>240,00</a:t>
                      </a:r>
                      <a:endParaRPr lang="ru-RU" sz="900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1680,00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1680,00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Плата</a:t>
                      </a:r>
                      <a:r>
                        <a:rPr kumimoji="0" lang="en-US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9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Troyka</a:t>
                      </a:r>
                      <a:r>
                        <a:rPr kumimoji="0" lang="en-US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Slot Shield 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</a:rPr>
                        <a:t>590,00</a:t>
                      </a:r>
                      <a:endParaRPr lang="ru-RU" sz="900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1770,00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1770,00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Датчик освещенности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</a:rPr>
                        <a:t>140,00</a:t>
                      </a:r>
                      <a:endParaRPr lang="ru-RU" sz="900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980,00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980,00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Лазерный модуль HLM1230 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</a:rPr>
                        <a:t>390,00</a:t>
                      </a:r>
                      <a:endParaRPr lang="ru-RU" sz="900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2730.00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-</a:t>
                      </a:r>
                      <a:endParaRPr lang="ru-RU" sz="90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2730,00</a:t>
                      </a:r>
                      <a:endParaRPr lang="ru-RU" sz="900" dirty="0"/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Аналоговый термометр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1330,00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1330,00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27603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Крепления 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Troyka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(#</a:t>
                      </a:r>
                      <a:r>
                        <a:rPr kumimoji="0" lang="ru-RU" sz="9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Структор</a:t>
                      </a: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) </a:t>
                      </a:r>
                      <a:endParaRPr lang="ru-RU" sz="900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290,00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2030,00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2030,00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27603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Канцелярские товары и расходные материалы</a:t>
                      </a:r>
                      <a:endParaRPr lang="ru-RU" sz="900" b="1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9000,00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9000,00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9000,00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30861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Обслуживание</a:t>
                      </a:r>
                      <a:r>
                        <a:rPr lang="ru-RU" sz="900" b="1" baseline="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 интернета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baseline="0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(1955 рубх21 мес.)</a:t>
                      </a:r>
                      <a:endParaRPr lang="ru-RU" sz="900" b="1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41055,00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41055,00</a:t>
                      </a:r>
                    </a:p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41055,00</a:t>
                      </a:r>
                    </a:p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1885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Заработная плата педагогов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170614,00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170614,00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+mj-lt"/>
                          <a:cs typeface="Times New Roman" pitchFamily="18" charset="0"/>
                        </a:rPr>
                        <a:t>170614,00</a:t>
                      </a:r>
                      <a:endParaRPr lang="ru-RU" sz="9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  <a:tr h="308610">
                <a:tc>
                  <a:txBody>
                    <a:bodyPr/>
                    <a:lstStyle/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+mj-lt"/>
                          <a:ea typeface="Times New Roman"/>
                          <a:cs typeface="Times New Roman" pitchFamily="18" charset="0"/>
                        </a:rPr>
                        <a:t>ИТОГО</a:t>
                      </a:r>
                      <a:endParaRPr lang="ru-RU" sz="900" b="1" dirty="0"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612 249,00</a:t>
                      </a:r>
                      <a:endParaRPr kumimoji="0" lang="ru-RU" sz="9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9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+mj-lt"/>
                          <a:cs typeface="Times New Roman" pitchFamily="18" charset="0"/>
                        </a:rPr>
                        <a:t>220 669,00</a:t>
                      </a:r>
                      <a:endParaRPr lang="ru-RU" sz="9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+mj-lt"/>
                          <a:cs typeface="Times New Roman" pitchFamily="18" charset="0"/>
                        </a:rPr>
                        <a:t>391 580,00</a:t>
                      </a:r>
                      <a:endParaRPr lang="ru-RU" sz="900" b="1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1686</TotalTime>
  <Words>965</Words>
  <Application>Microsoft Office PowerPoint</Application>
  <PresentationFormat>Экран (16:9)</PresentationFormat>
  <Paragraphs>338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Муниципальное бюджетное учреждение дополнительного образования Борисоглебский центр внешкольной работы Борисоглебского городского округа     «Азбука Arduino: конструируй,  программируй, учись»                                                               Разработчик: Логвина Л.А.,                                                                                                                                методист МБУДО БЦВР БГО    Борисоглебск, 2017 год</vt:lpstr>
      <vt:lpstr>Слайд 2</vt:lpstr>
      <vt:lpstr>Цель проекта: </vt:lpstr>
      <vt:lpstr>Слайд 4</vt:lpstr>
      <vt:lpstr>Кадровые ресурсы:</vt:lpstr>
      <vt:lpstr>Образовательные программы:</vt:lpstr>
      <vt:lpstr>Ожидаемые результаты проекта:</vt:lpstr>
      <vt:lpstr>Смета расходов:</vt:lpstr>
      <vt:lpstr>Слайд 9</vt:lpstr>
      <vt:lpstr>     Спасибо 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«Азбука Arduino: конструируй,  программируй,  учись»</dc:title>
  <dc:creator>Reagdols</dc:creator>
  <cp:lastModifiedBy>Reagdols</cp:lastModifiedBy>
  <cp:revision>239</cp:revision>
  <dcterms:created xsi:type="dcterms:W3CDTF">2017-11-02T09:37:40Z</dcterms:created>
  <dcterms:modified xsi:type="dcterms:W3CDTF">2017-12-21T10:59:03Z</dcterms:modified>
</cp:coreProperties>
</file>