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30"/>
  </p:notesMasterIdLst>
  <p:sldIdLst>
    <p:sldId id="276" r:id="rId2"/>
    <p:sldId id="274" r:id="rId3"/>
    <p:sldId id="301" r:id="rId4"/>
    <p:sldId id="273" r:id="rId5"/>
    <p:sldId id="277" r:id="rId6"/>
    <p:sldId id="285" r:id="rId7"/>
    <p:sldId id="275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6" r:id="rId16"/>
    <p:sldId id="266" r:id="rId17"/>
    <p:sldId id="297" r:id="rId18"/>
    <p:sldId id="298" r:id="rId19"/>
    <p:sldId id="302" r:id="rId20"/>
    <p:sldId id="289" r:id="rId21"/>
    <p:sldId id="288" r:id="rId22"/>
    <p:sldId id="287" r:id="rId23"/>
    <p:sldId id="290" r:id="rId24"/>
    <p:sldId id="291" r:id="rId25"/>
    <p:sldId id="292" r:id="rId26"/>
    <p:sldId id="296" r:id="rId27"/>
    <p:sldId id="299" r:id="rId28"/>
    <p:sldId id="300" r:id="rId29"/>
  </p:sldIdLst>
  <p:sldSz cx="14630400" cy="8229600"/>
  <p:notesSz cx="8229600" cy="146304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Coronet" panose="03030502040406070605" pitchFamily="66" charset="0"/>
      <p:italic r:id="rId37"/>
    </p:embeddedFont>
    <p:embeddedFont>
      <p:font typeface="Czizh Body" panose="02000500000000000000" pitchFamily="2" charset="0"/>
      <p:regular r:id="rId38"/>
    </p:embeddedFont>
    <p:embeddedFont>
      <p:font typeface="MuseoModerno Medium" panose="020B0604020202020204" charset="0"/>
      <p:regular r:id="rId39"/>
    </p:embeddedFont>
    <p:embeddedFont>
      <p:font typeface="Propisi" panose="02000508030000020003" pitchFamily="2" charset="0"/>
      <p:regular r:id="rId40"/>
    </p:embeddedFont>
    <p:embeddedFont>
      <p:font typeface="Roboto Condensed" panose="02000000000000000000" pitchFamily="2" charset="0"/>
      <p:regular r:id="rId41"/>
      <p:bold r:id="rId42"/>
      <p:italic r:id="rId43"/>
      <p:boldItalic r:id="rId44"/>
    </p:embeddedFont>
    <p:embeddedFont>
      <p:font typeface="Segoe Print" panose="02000600000000000000" pitchFamily="2" charset="0"/>
      <p:regular r:id="rId45"/>
      <p:bold r:id="rId46"/>
    </p:embeddedFont>
    <p:embeddedFont>
      <p:font typeface="Source Sans Pro" panose="020B0503030403020204" pitchFamily="34" charset="0"/>
      <p:regular r:id="rId47"/>
      <p:bold r:id="rId48"/>
    </p:embeddedFont>
    <p:embeddedFont>
      <p:font typeface="Source Sans Pro Bold" panose="020B0703030403020204" charset="0"/>
      <p:bold r:id="rId49"/>
    </p:embeddedFont>
    <p:embeddedFont>
      <p:font typeface="Zapf ChanceC" panose="020B7200000000000000" pitchFamily="34" charset="0"/>
      <p:italic r:id="rId50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5A9C"/>
    <a:srgbClr val="335DD5"/>
    <a:srgbClr val="4661C2"/>
    <a:srgbClr val="3E7ACA"/>
    <a:srgbClr val="333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68" d="100"/>
          <a:sy n="68" d="100"/>
        </p:scale>
        <p:origin x="64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font" Target="fonts/font17.fntdata"/><Relationship Id="rId50" Type="http://schemas.openxmlformats.org/officeDocument/2006/relationships/font" Target="fonts/font2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1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font" Target="fonts/font18.fntdata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5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811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68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0738C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CF5"/>
          </a:solidFill>
          <a:ln/>
        </p:spPr>
      </p:sp>
      <p:pic>
        <p:nvPicPr>
          <p:cNvPr id="4" name="Image 0" descr="preencoded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FAE5914-070C-48F6-B08E-B88A1D88EF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4" name="Text 1">
            <a:extLst>
              <a:ext uri="{FF2B5EF4-FFF2-40B4-BE49-F238E27FC236}">
                <a16:creationId xmlns:a16="http://schemas.microsoft.com/office/drawing/2014/main" id="{4FD76C85-C64D-4036-9643-B73C51663B4B}"/>
              </a:ext>
            </a:extLst>
          </p:cNvPr>
          <p:cNvSpPr/>
          <p:nvPr/>
        </p:nvSpPr>
        <p:spPr>
          <a:xfrm>
            <a:off x="8296597" y="302823"/>
            <a:ext cx="10789521" cy="2947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ru-RU" sz="2500" dirty="0"/>
              <a:t>В мире много сказок</a:t>
            </a:r>
            <a:br>
              <a:rPr lang="ru-RU" sz="2500" dirty="0"/>
            </a:br>
            <a:r>
              <a:rPr lang="ru-RU" sz="2500" dirty="0"/>
              <a:t>Грустных и смешных,</a:t>
            </a:r>
            <a:br>
              <a:rPr lang="ru-RU" sz="2500" dirty="0"/>
            </a:br>
            <a:r>
              <a:rPr lang="ru-RU" sz="2500" dirty="0"/>
              <a:t>И прожить на свете</a:t>
            </a:r>
            <a:br>
              <a:rPr lang="ru-RU" sz="2500" dirty="0"/>
            </a:br>
            <a:r>
              <a:rPr lang="ru-RU" sz="2500" dirty="0"/>
              <a:t>Нам нельзя без них.</a:t>
            </a:r>
          </a:p>
          <a:p>
            <a:r>
              <a:rPr lang="ru-RU" sz="2500" dirty="0"/>
              <a:t>В сказке может всё случиться:</a:t>
            </a:r>
            <a:br>
              <a:rPr lang="ru-RU" sz="2500" dirty="0"/>
            </a:br>
            <a:r>
              <a:rPr lang="ru-RU" sz="2500" dirty="0"/>
              <a:t>Что-то ждёт нас впереди?</a:t>
            </a:r>
            <a:br>
              <a:rPr lang="ru-RU" sz="2500" dirty="0"/>
            </a:br>
            <a:r>
              <a:rPr lang="ru-RU" sz="2500" dirty="0"/>
              <a:t>Слышишь? Сказка в дверь стучится,</a:t>
            </a:r>
            <a:br>
              <a:rPr lang="ru-RU" sz="2500" dirty="0"/>
            </a:br>
            <a:r>
              <a:rPr lang="ru-RU" sz="2500" dirty="0"/>
              <a:t>Скажем, сказке: “Заходи”.</a:t>
            </a:r>
          </a:p>
        </p:txBody>
      </p:sp>
      <p:sp>
        <p:nvSpPr>
          <p:cNvPr id="5" name="Text 4">
            <a:extLst>
              <a:ext uri="{FF2B5EF4-FFF2-40B4-BE49-F238E27FC236}">
                <a16:creationId xmlns:a16="http://schemas.microsoft.com/office/drawing/2014/main" id="{CD0658F7-FEDA-485E-B13C-38D1C5A67967}"/>
              </a:ext>
            </a:extLst>
          </p:cNvPr>
          <p:cNvSpPr/>
          <p:nvPr/>
        </p:nvSpPr>
        <p:spPr>
          <a:xfrm>
            <a:off x="5196090" y="6912945"/>
            <a:ext cx="3100507" cy="4296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ru-RU" sz="2400" b="1" dirty="0">
                <a:latin typeface="Source Sans Pro Bold" pitchFamily="34" charset="0"/>
                <a:ea typeface="Source Sans Pro Bold" pitchFamily="34" charset="-122"/>
                <a:cs typeface="Source Sans Pro Bold" pitchFamily="34" charset="-120"/>
              </a:rPr>
              <a:t>Семенцова</a:t>
            </a:r>
            <a:r>
              <a:rPr lang="en-US" sz="2400" b="1" dirty="0">
                <a:latin typeface="Source Sans Pro Bold" pitchFamily="34" charset="0"/>
                <a:ea typeface="Source Sans Pro Bold" pitchFamily="34" charset="-122"/>
                <a:cs typeface="Source Sans Pro Bold" pitchFamily="34" charset="-120"/>
              </a:rPr>
              <a:t> </a:t>
            </a:r>
            <a:r>
              <a:rPr lang="en-US" sz="2400" b="1" dirty="0" err="1">
                <a:latin typeface="Source Sans Pro Bold" pitchFamily="34" charset="0"/>
                <a:ea typeface="Source Sans Pro Bold" pitchFamily="34" charset="-122"/>
                <a:cs typeface="Source Sans Pro Bold" pitchFamily="34" charset="-120"/>
              </a:rPr>
              <a:t>Марина</a:t>
            </a:r>
            <a:r>
              <a:rPr lang="en-US" sz="2400" b="1" dirty="0">
                <a:latin typeface="Source Sans Pro Bold" pitchFamily="34" charset="0"/>
                <a:ea typeface="Source Sans Pro Bold" pitchFamily="34" charset="-122"/>
                <a:cs typeface="Source Sans Pro Bold" pitchFamily="34" charset="-120"/>
              </a:rPr>
              <a:t> </a:t>
            </a:r>
            <a:r>
              <a:rPr lang="ru-RU" sz="2400" b="1" dirty="0">
                <a:latin typeface="Source Sans Pro Bold" pitchFamily="34" charset="0"/>
                <a:ea typeface="Source Sans Pro Bold" pitchFamily="34" charset="-122"/>
                <a:cs typeface="Source Sans Pro Bold" pitchFamily="34" charset="-120"/>
              </a:rPr>
              <a:t>Владимировна,</a:t>
            </a:r>
          </a:p>
          <a:p>
            <a:pPr marL="0" indent="0" algn="l">
              <a:lnSpc>
                <a:spcPts val="3350"/>
              </a:lnSpc>
              <a:buNone/>
            </a:pPr>
            <a:r>
              <a:rPr lang="ru-RU" sz="2400" b="1" dirty="0">
                <a:latin typeface="Source Sans Pro Bold" pitchFamily="34" charset="0"/>
                <a:ea typeface="Source Sans Pro Bold" pitchFamily="34" charset="-122"/>
              </a:rPr>
              <a:t>учитель начальных классов,</a:t>
            </a:r>
          </a:p>
          <a:p>
            <a:pPr marL="0" indent="0" algn="l">
              <a:lnSpc>
                <a:spcPts val="3350"/>
              </a:lnSpc>
              <a:buNone/>
            </a:pPr>
            <a:r>
              <a:rPr lang="ru-RU" sz="2400" b="1" dirty="0">
                <a:latin typeface="Source Sans Pro Bold" pitchFamily="34" charset="0"/>
                <a:ea typeface="Source Sans Pro Bold" pitchFamily="34" charset="-122"/>
              </a:rPr>
              <a:t>МАОУ СОШ №14 города Белово</a:t>
            </a:r>
            <a:endParaRPr lang="en-US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5180587-A524-4CB3-A37C-FD6242D4B6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023" t="14905" r="14413" b="17997"/>
          <a:stretch/>
        </p:blipFill>
        <p:spPr>
          <a:xfrm>
            <a:off x="3136738" y="289366"/>
            <a:ext cx="4838218" cy="2511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2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CC135C2-DCCF-4872-B371-3FF063C92442}"/>
              </a:ext>
            </a:extLst>
          </p:cNvPr>
          <p:cNvSpPr/>
          <p:nvPr/>
        </p:nvSpPr>
        <p:spPr>
          <a:xfrm>
            <a:off x="3521517" y="428660"/>
            <a:ext cx="75873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bg1"/>
                </a:solidFill>
                <a:latin typeface="+mn-lt"/>
                <a:cs typeface="+mn-cs"/>
              </a:rPr>
              <a:t>Прочитайте предложения.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208632-6F1B-4E70-A2B5-525F73168597}"/>
              </a:ext>
            </a:extLst>
          </p:cNvPr>
          <p:cNvSpPr/>
          <p:nvPr/>
        </p:nvSpPr>
        <p:spPr>
          <a:xfrm>
            <a:off x="896851" y="1366265"/>
            <a:ext cx="4413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Мама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купила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7CD6F11-E4FB-4EAB-9A38-0C55B9EE4370}"/>
              </a:ext>
            </a:extLst>
          </p:cNvPr>
          <p:cNvSpPr/>
          <p:nvPr/>
        </p:nvSpPr>
        <p:spPr>
          <a:xfrm>
            <a:off x="896851" y="3198259"/>
            <a:ext cx="4564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Алеша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принёс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30D79E0-378E-45B7-A711-2D04685548AE}"/>
              </a:ext>
            </a:extLst>
          </p:cNvPr>
          <p:cNvSpPr/>
          <p:nvPr/>
        </p:nvSpPr>
        <p:spPr>
          <a:xfrm>
            <a:off x="896851" y="2274929"/>
            <a:ext cx="6216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u="sng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Птицы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u="dbl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прощаются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BF3650-3B67-4245-B715-F6A11000C80B}"/>
              </a:ext>
            </a:extLst>
          </p:cNvPr>
          <p:cNvSpPr txBox="1"/>
          <p:nvPr/>
        </p:nvSpPr>
        <p:spPr>
          <a:xfrm>
            <a:off x="896851" y="4273251"/>
            <a:ext cx="74227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Тропинка ведёт в лес.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84F4AF-1A38-430F-A248-ADA10339B76A}"/>
              </a:ext>
            </a:extLst>
          </p:cNvPr>
          <p:cNvSpPr txBox="1"/>
          <p:nvPr/>
        </p:nvSpPr>
        <p:spPr>
          <a:xfrm>
            <a:off x="3158411" y="5348244"/>
            <a:ext cx="101138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Дима решил трудную задачу</a:t>
            </a:r>
            <a:r>
              <a:rPr lang="ru-RU" sz="1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44743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CC135C2-DCCF-4872-B371-3FF063C92442}"/>
              </a:ext>
            </a:extLst>
          </p:cNvPr>
          <p:cNvSpPr/>
          <p:nvPr/>
        </p:nvSpPr>
        <p:spPr>
          <a:xfrm>
            <a:off x="3521517" y="428660"/>
            <a:ext cx="75873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bg1"/>
                </a:solidFill>
                <a:latin typeface="+mn-lt"/>
                <a:cs typeface="+mn-cs"/>
              </a:rPr>
              <a:t>Прочитайте предложения.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208632-6F1B-4E70-A2B5-525F73168597}"/>
              </a:ext>
            </a:extLst>
          </p:cNvPr>
          <p:cNvSpPr/>
          <p:nvPr/>
        </p:nvSpPr>
        <p:spPr>
          <a:xfrm>
            <a:off x="896851" y="1366265"/>
            <a:ext cx="4413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Мама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купила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7CD6F11-E4FB-4EAB-9A38-0C55B9EE4370}"/>
              </a:ext>
            </a:extLst>
          </p:cNvPr>
          <p:cNvSpPr/>
          <p:nvPr/>
        </p:nvSpPr>
        <p:spPr>
          <a:xfrm>
            <a:off x="896851" y="3198259"/>
            <a:ext cx="4564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Алеша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принёс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30D79E0-378E-45B7-A711-2D04685548AE}"/>
              </a:ext>
            </a:extLst>
          </p:cNvPr>
          <p:cNvSpPr/>
          <p:nvPr/>
        </p:nvSpPr>
        <p:spPr>
          <a:xfrm>
            <a:off x="896851" y="2274929"/>
            <a:ext cx="6216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u="sng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Птицы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u="dbl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прощаются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BF3650-3B67-4245-B715-F6A11000C80B}"/>
              </a:ext>
            </a:extLst>
          </p:cNvPr>
          <p:cNvSpPr txBox="1"/>
          <p:nvPr/>
        </p:nvSpPr>
        <p:spPr>
          <a:xfrm>
            <a:off x="896851" y="4273251"/>
            <a:ext cx="74227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Тропинка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ведёт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84F4AF-1A38-430F-A248-ADA10339B76A}"/>
              </a:ext>
            </a:extLst>
          </p:cNvPr>
          <p:cNvSpPr txBox="1"/>
          <p:nvPr/>
        </p:nvSpPr>
        <p:spPr>
          <a:xfrm>
            <a:off x="3158411" y="5348244"/>
            <a:ext cx="101138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Дима решил трудную задачу</a:t>
            </a:r>
            <a:r>
              <a:rPr lang="ru-RU" sz="1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85183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CC135C2-DCCF-4872-B371-3FF063C92442}"/>
              </a:ext>
            </a:extLst>
          </p:cNvPr>
          <p:cNvSpPr/>
          <p:nvPr/>
        </p:nvSpPr>
        <p:spPr>
          <a:xfrm>
            <a:off x="3521517" y="428660"/>
            <a:ext cx="75873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bg1"/>
                </a:solidFill>
                <a:latin typeface="+mn-lt"/>
                <a:cs typeface="+mn-cs"/>
              </a:rPr>
              <a:t>Прочитайте предложения.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208632-6F1B-4E70-A2B5-525F73168597}"/>
              </a:ext>
            </a:extLst>
          </p:cNvPr>
          <p:cNvSpPr/>
          <p:nvPr/>
        </p:nvSpPr>
        <p:spPr>
          <a:xfrm>
            <a:off x="896851" y="1366265"/>
            <a:ext cx="4413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Мама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купила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7CD6F11-E4FB-4EAB-9A38-0C55B9EE4370}"/>
              </a:ext>
            </a:extLst>
          </p:cNvPr>
          <p:cNvSpPr/>
          <p:nvPr/>
        </p:nvSpPr>
        <p:spPr>
          <a:xfrm>
            <a:off x="896851" y="3198259"/>
            <a:ext cx="45640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Алеша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принёс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30D79E0-378E-45B7-A711-2D04685548AE}"/>
              </a:ext>
            </a:extLst>
          </p:cNvPr>
          <p:cNvSpPr/>
          <p:nvPr/>
        </p:nvSpPr>
        <p:spPr>
          <a:xfrm>
            <a:off x="896851" y="2274929"/>
            <a:ext cx="6216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u="sng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Птицы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u="dbl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прощаются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BF3650-3B67-4245-B715-F6A11000C80B}"/>
              </a:ext>
            </a:extLst>
          </p:cNvPr>
          <p:cNvSpPr txBox="1"/>
          <p:nvPr/>
        </p:nvSpPr>
        <p:spPr>
          <a:xfrm>
            <a:off x="896851" y="4273251"/>
            <a:ext cx="74227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Тропинка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ведёт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84F4AF-1A38-430F-A248-ADA10339B76A}"/>
              </a:ext>
            </a:extLst>
          </p:cNvPr>
          <p:cNvSpPr txBox="1"/>
          <p:nvPr/>
        </p:nvSpPr>
        <p:spPr>
          <a:xfrm>
            <a:off x="3158411" y="5348244"/>
            <a:ext cx="101138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Дима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решил</a:t>
            </a:r>
            <a:r>
              <a:rPr lang="ru-RU" sz="1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0107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CC135C2-DCCF-4872-B371-3FF063C92442}"/>
              </a:ext>
            </a:extLst>
          </p:cNvPr>
          <p:cNvSpPr/>
          <p:nvPr/>
        </p:nvSpPr>
        <p:spPr>
          <a:xfrm>
            <a:off x="3521517" y="428660"/>
            <a:ext cx="75873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bg1"/>
                </a:solidFill>
                <a:latin typeface="+mn-lt"/>
                <a:cs typeface="+mn-cs"/>
              </a:rPr>
              <a:t>Прочитайте предложения.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208632-6F1B-4E70-A2B5-525F73168597}"/>
              </a:ext>
            </a:extLst>
          </p:cNvPr>
          <p:cNvSpPr/>
          <p:nvPr/>
        </p:nvSpPr>
        <p:spPr>
          <a:xfrm>
            <a:off x="896851" y="1366265"/>
            <a:ext cx="8997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Мама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купила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билеты в цирк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7CD6F11-E4FB-4EAB-9A38-0C55B9EE4370}"/>
              </a:ext>
            </a:extLst>
          </p:cNvPr>
          <p:cNvSpPr/>
          <p:nvPr/>
        </p:nvSpPr>
        <p:spPr>
          <a:xfrm>
            <a:off x="896851" y="3198259"/>
            <a:ext cx="86805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Алеша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принёс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щенка домой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30D79E0-378E-45B7-A711-2D04685548AE}"/>
              </a:ext>
            </a:extLst>
          </p:cNvPr>
          <p:cNvSpPr/>
          <p:nvPr/>
        </p:nvSpPr>
        <p:spPr>
          <a:xfrm>
            <a:off x="896851" y="2274929"/>
            <a:ext cx="11945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u="sng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Птицы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u="dbl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прощаются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с родными краями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BF3650-3B67-4245-B715-F6A11000C80B}"/>
              </a:ext>
            </a:extLst>
          </p:cNvPr>
          <p:cNvSpPr txBox="1"/>
          <p:nvPr/>
        </p:nvSpPr>
        <p:spPr>
          <a:xfrm>
            <a:off x="896851" y="4273251"/>
            <a:ext cx="74227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Тропинка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ведёт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в лес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84F4AF-1A38-430F-A248-ADA10339B76A}"/>
              </a:ext>
            </a:extLst>
          </p:cNvPr>
          <p:cNvSpPr txBox="1"/>
          <p:nvPr/>
        </p:nvSpPr>
        <p:spPr>
          <a:xfrm>
            <a:off x="3158411" y="5348244"/>
            <a:ext cx="101138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Дима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решил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трудную задачу</a:t>
            </a:r>
            <a:r>
              <a:rPr lang="ru-RU" sz="1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DD8135BB-001D-465D-A49C-8F81FF732352}"/>
              </a:ext>
            </a:extLst>
          </p:cNvPr>
          <p:cNvSpPr/>
          <p:nvPr/>
        </p:nvSpPr>
        <p:spPr>
          <a:xfrm>
            <a:off x="2967231" y="6326126"/>
            <a:ext cx="11515251" cy="1708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86BF6F-C95F-4FC0-8385-345BCF79E38A}"/>
              </a:ext>
            </a:extLst>
          </p:cNvPr>
          <p:cNvSpPr txBox="1"/>
          <p:nvPr/>
        </p:nvSpPr>
        <p:spPr>
          <a:xfrm>
            <a:off x="3521517" y="6572931"/>
            <a:ext cx="1073320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Остальные слова лишь дополняют сказанное в основе предложения. Это </a:t>
            </a:r>
            <a:r>
              <a:rPr kumimoji="0" lang="ru-RU" sz="35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второстепенные члены предложения</a:t>
            </a:r>
            <a:r>
              <a:rPr kumimoji="0" lang="ru-RU" sz="3500" b="1" i="1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1688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">
            <a:extLst>
              <a:ext uri="{FF2B5EF4-FFF2-40B4-BE49-F238E27FC236}">
                <a16:creationId xmlns:a16="http://schemas.microsoft.com/office/drawing/2014/main" id="{A93244F8-AD63-4BB7-A048-FAB026EC64AD}"/>
              </a:ext>
            </a:extLst>
          </p:cNvPr>
          <p:cNvSpPr/>
          <p:nvPr/>
        </p:nvSpPr>
        <p:spPr>
          <a:xfrm>
            <a:off x="0" y="5857995"/>
            <a:ext cx="14630400" cy="2371605"/>
          </a:xfrm>
          <a:prstGeom prst="roundRect">
            <a:avLst>
              <a:gd name="adj" fmla="val 1674"/>
            </a:avLst>
          </a:prstGeom>
          <a:solidFill>
            <a:srgbClr val="F3EEE3"/>
          </a:solidFill>
          <a:ln/>
        </p:spPr>
      </p:sp>
      <p:sp>
        <p:nvSpPr>
          <p:cNvPr id="3" name="Text 0"/>
          <p:cNvSpPr/>
          <p:nvPr/>
        </p:nvSpPr>
        <p:spPr>
          <a:xfrm>
            <a:off x="335857" y="5738489"/>
            <a:ext cx="14398577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ru-RU" sz="4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Могут быть связаны с главными членами </a:t>
            </a:r>
            <a:r>
              <a:rPr lang="ru-RU" sz="4800" dirty="0" err="1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предло</a:t>
            </a:r>
            <a:r>
              <a:rPr lang="ru-RU" sz="4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-</a:t>
            </a:r>
          </a:p>
          <a:p>
            <a:pPr marL="0" indent="0">
              <a:lnSpc>
                <a:spcPts val="6050"/>
              </a:lnSpc>
              <a:buNone/>
            </a:pPr>
            <a:r>
              <a:rPr lang="ru-RU" sz="4800" dirty="0" err="1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жения</a:t>
            </a:r>
            <a:r>
              <a:rPr lang="ru-RU" sz="480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(подлежащим, сказуемым) и друг с другом.</a:t>
            </a:r>
            <a:endParaRPr lang="en-US" sz="4800" dirty="0"/>
          </a:p>
        </p:txBody>
      </p:sp>
      <p:sp>
        <p:nvSpPr>
          <p:cNvPr id="13" name="Text 0">
            <a:extLst>
              <a:ext uri="{FF2B5EF4-FFF2-40B4-BE49-F238E27FC236}">
                <a16:creationId xmlns:a16="http://schemas.microsoft.com/office/drawing/2014/main" id="{FA2B283F-86AE-423A-A135-56E748CD5FF2}"/>
              </a:ext>
            </a:extLst>
          </p:cNvPr>
          <p:cNvSpPr/>
          <p:nvPr/>
        </p:nvSpPr>
        <p:spPr>
          <a:xfrm>
            <a:off x="131462" y="4339386"/>
            <a:ext cx="6172200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ru-RU" sz="4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Они поясняют, уточняют, дополняют предложение.</a:t>
            </a:r>
            <a:endParaRPr lang="en-US" sz="485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34DA00-246B-47A9-8189-4A55356FA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0451"/>
            <a:ext cx="14630400" cy="3837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22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99CE6B3-AD90-43F6-9032-C69819B4E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353" y="0"/>
            <a:ext cx="5480277" cy="8229600"/>
          </a:xfrm>
          <a:prstGeom prst="rect">
            <a:avLst/>
          </a:prstGeom>
        </p:spPr>
      </p:pic>
      <p:pic>
        <p:nvPicPr>
          <p:cNvPr id="4" name="Image 1" descr="preencoded.png">
            <a:extLst>
              <a:ext uri="{FF2B5EF4-FFF2-40B4-BE49-F238E27FC236}">
                <a16:creationId xmlns:a16="http://schemas.microsoft.com/office/drawing/2014/main" id="{8C4CAB4D-2F9B-412A-B63E-10C23D898B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7074" y="392976"/>
            <a:ext cx="1104781" cy="1767721"/>
          </a:xfrm>
          <a:prstGeom prst="rect">
            <a:avLst/>
          </a:prstGeom>
        </p:spPr>
      </p:pic>
      <p:sp>
        <p:nvSpPr>
          <p:cNvPr id="5" name="Text 1">
            <a:extLst>
              <a:ext uri="{FF2B5EF4-FFF2-40B4-BE49-F238E27FC236}">
                <a16:creationId xmlns:a16="http://schemas.microsoft.com/office/drawing/2014/main" id="{FDFBEFB8-76C6-489C-9178-97C3808B72EC}"/>
              </a:ext>
            </a:extLst>
          </p:cNvPr>
          <p:cNvSpPr/>
          <p:nvPr/>
        </p:nvSpPr>
        <p:spPr>
          <a:xfrm>
            <a:off x="7104251" y="392976"/>
            <a:ext cx="7232416" cy="345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ru-RU" sz="2150" dirty="0">
                <a:solidFill>
                  <a:srgbClr val="2B4150"/>
                </a:solidFill>
              </a:rPr>
              <a:t>Когда мы ищем второстепенные члены предложения, мы </a:t>
            </a:r>
          </a:p>
          <a:p>
            <a:pPr marL="0" indent="0" algn="l">
              <a:lnSpc>
                <a:spcPts val="2700"/>
              </a:lnSpc>
              <a:buNone/>
            </a:pPr>
            <a:r>
              <a:rPr lang="ru-RU" sz="2150" dirty="0">
                <a:solidFill>
                  <a:srgbClr val="2B4150"/>
                </a:solidFill>
              </a:rPr>
              <a:t>ищем словосочетания. </a:t>
            </a:r>
          </a:p>
          <a:p>
            <a:pPr marL="0" indent="0" algn="l">
              <a:lnSpc>
                <a:spcPts val="2700"/>
              </a:lnSpc>
              <a:buNone/>
            </a:pPr>
            <a:r>
              <a:rPr lang="ru-RU" sz="2150" dirty="0">
                <a:solidFill>
                  <a:srgbClr val="2B4150"/>
                </a:solidFill>
              </a:rPr>
              <a:t>А в словосочетании </a:t>
            </a:r>
          </a:p>
          <a:p>
            <a:pPr>
              <a:lnSpc>
                <a:spcPts val="2700"/>
              </a:lnSpc>
            </a:pPr>
            <a:r>
              <a:rPr lang="ru-RU" sz="2150" dirty="0">
                <a:solidFill>
                  <a:srgbClr val="2B4150"/>
                </a:solidFill>
              </a:rPr>
              <a:t>одно слово главное (</a:t>
            </a:r>
            <a:r>
              <a:rPr lang="en-US" sz="2150" dirty="0">
                <a:solidFill>
                  <a:srgbClr val="2B4150"/>
                </a:solidFill>
              </a:rPr>
              <a:t>X</a:t>
            </a:r>
            <a:r>
              <a:rPr lang="ru-RU" sz="2150" dirty="0">
                <a:solidFill>
                  <a:srgbClr val="2B4150"/>
                </a:solidFill>
              </a:rPr>
              <a:t>)  – оно командует, </a:t>
            </a:r>
          </a:p>
          <a:p>
            <a:pPr>
              <a:lnSpc>
                <a:spcPts val="2700"/>
              </a:lnSpc>
            </a:pPr>
            <a:r>
              <a:rPr lang="ru-RU" sz="2150" dirty="0">
                <a:solidFill>
                  <a:srgbClr val="2B4150"/>
                </a:solidFill>
              </a:rPr>
              <a:t>а другое зависимое – оно подчиняется.</a:t>
            </a:r>
            <a:endParaRPr lang="en-US" sz="2150" dirty="0"/>
          </a:p>
        </p:txBody>
      </p:sp>
      <p:pic>
        <p:nvPicPr>
          <p:cNvPr id="6" name="Image 2" descr="preencoded.png">
            <a:extLst>
              <a:ext uri="{FF2B5EF4-FFF2-40B4-BE49-F238E27FC236}">
                <a16:creationId xmlns:a16="http://schemas.microsoft.com/office/drawing/2014/main" id="{6F71F74B-E418-4957-860A-8F9A4844C6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6827" y="2859475"/>
            <a:ext cx="1104781" cy="1767721"/>
          </a:xfrm>
          <a:prstGeom prst="rect">
            <a:avLst/>
          </a:prstGeom>
        </p:spPr>
      </p:pic>
      <p:sp>
        <p:nvSpPr>
          <p:cNvPr id="7" name="Text 3">
            <a:extLst>
              <a:ext uri="{FF2B5EF4-FFF2-40B4-BE49-F238E27FC236}">
                <a16:creationId xmlns:a16="http://schemas.microsoft.com/office/drawing/2014/main" id="{4E426935-42A9-4FF6-9BA9-CE9FC81564C3}"/>
              </a:ext>
            </a:extLst>
          </p:cNvPr>
          <p:cNvSpPr/>
          <p:nvPr/>
        </p:nvSpPr>
        <p:spPr>
          <a:xfrm>
            <a:off x="7104251" y="3398054"/>
            <a:ext cx="6995748" cy="3452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ru-RU" sz="2150" b="1" dirty="0">
                <a:solidFill>
                  <a:srgbClr val="2B4150"/>
                </a:solidFill>
              </a:rPr>
              <a:t>Подлежащее и сказуемое не являются словосочетанием</a:t>
            </a:r>
            <a:r>
              <a:rPr lang="ru-RU" sz="2150" dirty="0">
                <a:solidFill>
                  <a:srgbClr val="2B4150"/>
                </a:solidFill>
              </a:rPr>
              <a:t>, </a:t>
            </a:r>
          </a:p>
          <a:p>
            <a:pPr marL="0" indent="0" algn="l">
              <a:lnSpc>
                <a:spcPts val="2700"/>
              </a:lnSpc>
              <a:buNone/>
            </a:pPr>
            <a:r>
              <a:rPr lang="ru-RU" sz="2150" dirty="0">
                <a:solidFill>
                  <a:srgbClr val="2B4150"/>
                </a:solidFill>
              </a:rPr>
              <a:t>потому что это предложение.</a:t>
            </a:r>
            <a:endParaRPr lang="en-US" sz="2150" dirty="0"/>
          </a:p>
        </p:txBody>
      </p:sp>
      <p:pic>
        <p:nvPicPr>
          <p:cNvPr id="8" name="Image 3" descr="preencoded.png">
            <a:extLst>
              <a:ext uri="{FF2B5EF4-FFF2-40B4-BE49-F238E27FC236}">
                <a16:creationId xmlns:a16="http://schemas.microsoft.com/office/drawing/2014/main" id="{0DEADBD6-AE63-42CE-B0FB-3D8B51FB36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7073" y="5245943"/>
            <a:ext cx="1104781" cy="1767721"/>
          </a:xfrm>
          <a:prstGeom prst="rect">
            <a:avLst/>
          </a:prstGeom>
        </p:spPr>
      </p:pic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6CF70A47-D96D-48ED-907B-778ABFE75C9B}"/>
              </a:ext>
            </a:extLst>
          </p:cNvPr>
          <p:cNvGrpSpPr/>
          <p:nvPr/>
        </p:nvGrpSpPr>
        <p:grpSpPr>
          <a:xfrm>
            <a:off x="7114297" y="1978801"/>
            <a:ext cx="4198072" cy="786109"/>
            <a:chOff x="7114297" y="1978801"/>
            <a:chExt cx="4198072" cy="786109"/>
          </a:xfrm>
        </p:grpSpPr>
        <p:sp>
          <p:nvSpPr>
            <p:cNvPr id="10" name="Прямоугольник 9">
              <a:extLst>
                <a:ext uri="{FF2B5EF4-FFF2-40B4-BE49-F238E27FC236}">
                  <a16:creationId xmlns:a16="http://schemas.microsoft.com/office/drawing/2014/main" id="{692796FE-F8D9-40F5-BCD4-F1AB883AB5B1}"/>
                </a:ext>
              </a:extLst>
            </p:cNvPr>
            <p:cNvSpPr/>
            <p:nvPr/>
          </p:nvSpPr>
          <p:spPr>
            <a:xfrm>
              <a:off x="7114297" y="2210912"/>
              <a:ext cx="4198072" cy="55399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3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вернулись </a:t>
              </a:r>
              <a:r>
                <a:rPr lang="ru-RU" sz="3000" b="0" cap="none" spc="0" dirty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(куда?)</a:t>
              </a:r>
              <a:r>
                <a:rPr lang="ru-RU" sz="30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домой</a:t>
              </a:r>
            </a:p>
          </p:txBody>
        </p:sp>
        <p:sp>
          <p:nvSpPr>
            <p:cNvPr id="11" name="Знак умножения 10">
              <a:extLst>
                <a:ext uri="{FF2B5EF4-FFF2-40B4-BE49-F238E27FC236}">
                  <a16:creationId xmlns:a16="http://schemas.microsoft.com/office/drawing/2014/main" id="{A534F5C1-4552-4E46-BF0F-67190CC89631}"/>
                </a:ext>
              </a:extLst>
            </p:cNvPr>
            <p:cNvSpPr/>
            <p:nvPr/>
          </p:nvSpPr>
          <p:spPr>
            <a:xfrm>
              <a:off x="8390965" y="2038271"/>
              <a:ext cx="301214" cy="345281"/>
            </a:xfrm>
            <a:prstGeom prst="mathMultiply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Стрелка: круговая 19">
              <a:extLst>
                <a:ext uri="{FF2B5EF4-FFF2-40B4-BE49-F238E27FC236}">
                  <a16:creationId xmlns:a16="http://schemas.microsoft.com/office/drawing/2014/main" id="{F5F89008-0B54-424D-99F0-3CFA5E4E3410}"/>
                </a:ext>
              </a:extLst>
            </p:cNvPr>
            <p:cNvSpPr/>
            <p:nvPr/>
          </p:nvSpPr>
          <p:spPr>
            <a:xfrm>
              <a:off x="8660942" y="1978801"/>
              <a:ext cx="1946098" cy="747921"/>
            </a:xfrm>
            <a:prstGeom prst="circularArrow">
              <a:avLst>
                <a:gd name="adj1" fmla="val 6239"/>
                <a:gd name="adj2" fmla="val 782221"/>
                <a:gd name="adj3" fmla="val 21308725"/>
                <a:gd name="adj4" fmla="val 10800000"/>
                <a:gd name="adj5" fmla="val 175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82298B0-8DD7-4D05-A9AD-395D921475F0}"/>
              </a:ext>
            </a:extLst>
          </p:cNvPr>
          <p:cNvSpPr/>
          <p:nvPr/>
        </p:nvSpPr>
        <p:spPr>
          <a:xfrm>
            <a:off x="6970159" y="4099480"/>
            <a:ext cx="2841612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Дети вернулись.</a:t>
            </a:r>
          </a:p>
        </p:txBody>
      </p: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86BA5267-E9CE-4FC1-BDCA-A962B21C64E6}"/>
              </a:ext>
            </a:extLst>
          </p:cNvPr>
          <p:cNvGrpSpPr/>
          <p:nvPr/>
        </p:nvGrpSpPr>
        <p:grpSpPr>
          <a:xfrm>
            <a:off x="7104251" y="5563621"/>
            <a:ext cx="6995748" cy="1271537"/>
            <a:chOff x="7104251" y="5563621"/>
            <a:chExt cx="6995748" cy="1271537"/>
          </a:xfrm>
        </p:grpSpPr>
        <p:sp>
          <p:nvSpPr>
            <p:cNvPr id="9" name="Text 5">
              <a:extLst>
                <a:ext uri="{FF2B5EF4-FFF2-40B4-BE49-F238E27FC236}">
                  <a16:creationId xmlns:a16="http://schemas.microsoft.com/office/drawing/2014/main" id="{3536F92D-B729-41C6-B32E-83CA14962925}"/>
                </a:ext>
              </a:extLst>
            </p:cNvPr>
            <p:cNvSpPr/>
            <p:nvPr/>
          </p:nvSpPr>
          <p:spPr>
            <a:xfrm>
              <a:off x="7104251" y="5563621"/>
              <a:ext cx="6995748" cy="345281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 algn="l">
                <a:lnSpc>
                  <a:spcPts val="2700"/>
                </a:lnSpc>
                <a:buNone/>
              </a:pPr>
              <a:r>
                <a:rPr lang="ru-RU" sz="2150" dirty="0">
                  <a:solidFill>
                    <a:srgbClr val="2B4150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В зависимости от того, что называет второстепенный </a:t>
              </a:r>
            </a:p>
            <a:p>
              <a:pPr marL="0" indent="0" algn="l">
                <a:lnSpc>
                  <a:spcPts val="2700"/>
                </a:lnSpc>
                <a:buNone/>
              </a:pPr>
              <a:r>
                <a:rPr lang="ru-RU" sz="2150" dirty="0">
                  <a:solidFill>
                    <a:srgbClr val="2B4150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член и на какой вопрос он отвечает, выделяются </a:t>
              </a:r>
            </a:p>
            <a:p>
              <a:pPr marL="0" indent="0" algn="l">
                <a:lnSpc>
                  <a:spcPts val="2700"/>
                </a:lnSpc>
                <a:buNone/>
              </a:pPr>
              <a:r>
                <a:rPr lang="ru-RU" sz="2150" b="1" dirty="0">
                  <a:solidFill>
                    <a:srgbClr val="2B4150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обстоятельство, определение и дополнение</a:t>
              </a:r>
              <a:r>
                <a:rPr lang="ru-RU" sz="2150" dirty="0">
                  <a:solidFill>
                    <a:srgbClr val="2B4150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.</a:t>
              </a:r>
              <a:endParaRPr lang="en-US" sz="2150" dirty="0"/>
            </a:p>
          </p:txBody>
        </p:sp>
        <p:pic>
          <p:nvPicPr>
            <p:cNvPr id="22" name="Рисунок 21">
              <a:extLst>
                <a:ext uri="{FF2B5EF4-FFF2-40B4-BE49-F238E27FC236}">
                  <a16:creationId xmlns:a16="http://schemas.microsoft.com/office/drawing/2014/main" id="{3A5E0507-02F6-4D81-8E36-41B21EF01E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1" r="28065" b="22847"/>
            <a:stretch/>
          </p:blipFill>
          <p:spPr>
            <a:xfrm>
              <a:off x="9256457" y="6554882"/>
              <a:ext cx="1684070" cy="280276"/>
            </a:xfrm>
            <a:prstGeom prst="rect">
              <a:avLst/>
            </a:prstGeom>
          </p:spPr>
        </p:pic>
        <p:cxnSp>
          <p:nvCxnSpPr>
            <p:cNvPr id="23" name="Прямая соединительная линия 22">
              <a:extLst>
                <a:ext uri="{FF2B5EF4-FFF2-40B4-BE49-F238E27FC236}">
                  <a16:creationId xmlns:a16="http://schemas.microsoft.com/office/drawing/2014/main" id="{0D78DF1A-1890-4AFD-B475-196A41AE6868}"/>
                </a:ext>
              </a:extLst>
            </p:cNvPr>
            <p:cNvCxnSpPr>
              <a:cxnSpLocks/>
            </p:cNvCxnSpPr>
            <p:nvPr/>
          </p:nvCxnSpPr>
          <p:spPr>
            <a:xfrm>
              <a:off x="11312369" y="6712771"/>
              <a:ext cx="1629080" cy="0"/>
            </a:xfrm>
            <a:prstGeom prst="line">
              <a:avLst/>
            </a:prstGeom>
            <a:ln w="38100">
              <a:solidFill>
                <a:schemeClr val="tx1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>
              <a:extLst>
                <a:ext uri="{FF2B5EF4-FFF2-40B4-BE49-F238E27FC236}">
                  <a16:creationId xmlns:a16="http://schemas.microsoft.com/office/drawing/2014/main" id="{6A28EB1C-108E-4F93-B148-0CFD98CC2D49}"/>
                </a:ext>
              </a:extLst>
            </p:cNvPr>
            <p:cNvCxnSpPr/>
            <p:nvPr/>
          </p:nvCxnSpPr>
          <p:spPr>
            <a:xfrm>
              <a:off x="7114297" y="6712771"/>
              <a:ext cx="1990164" cy="0"/>
            </a:xfrm>
            <a:prstGeom prst="line">
              <a:avLst/>
            </a:prstGeom>
            <a:ln w="38100">
              <a:solidFill>
                <a:schemeClr val="tx1"/>
              </a:solidFill>
              <a:prstDash val="lg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17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2680505-477C-42C0-AB5A-DBE2EB65F38E}"/>
              </a:ext>
            </a:extLst>
          </p:cNvPr>
          <p:cNvSpPr txBox="1"/>
          <p:nvPr/>
        </p:nvSpPr>
        <p:spPr>
          <a:xfrm>
            <a:off x="935916" y="452536"/>
            <a:ext cx="13404028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5000" b="0" i="1" dirty="0">
                <a:solidFill>
                  <a:schemeClr val="bg1"/>
                </a:solidFill>
                <a:effectLst/>
                <a:latin typeface="Roboto Condensed" panose="02000000000000000000" pitchFamily="2" charset="0"/>
              </a:rPr>
              <a:t>Пример:</a:t>
            </a:r>
          </a:p>
          <a:p>
            <a:pPr algn="l"/>
            <a:r>
              <a:rPr lang="ru-RU" sz="8000" b="1" i="1" dirty="0">
                <a:solidFill>
                  <a:schemeClr val="bg1"/>
                </a:solidFill>
                <a:effectLst/>
                <a:latin typeface="Propisi" panose="02000508030000020003" pitchFamily="2" charset="0"/>
              </a:rPr>
              <a:t>Рыжие белки неторопливо собирали орехи.</a:t>
            </a:r>
          </a:p>
          <a:p>
            <a:pPr algn="l"/>
            <a:endParaRPr lang="ru-RU" sz="3500" b="0" i="1" dirty="0">
              <a:solidFill>
                <a:srgbClr val="92D050"/>
              </a:solidFill>
              <a:effectLst/>
              <a:latin typeface="Roboto Condensed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366EA8-6298-4312-B606-3A31D6998660}"/>
              </a:ext>
            </a:extLst>
          </p:cNvPr>
          <p:cNvSpPr txBox="1"/>
          <p:nvPr/>
        </p:nvSpPr>
        <p:spPr>
          <a:xfrm>
            <a:off x="1204857" y="3793237"/>
            <a:ext cx="12220686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3500" i="1" dirty="0">
                <a:solidFill>
                  <a:prstClr val="white"/>
                </a:solidFill>
                <a:latin typeface="Roboto Condensed" panose="02000000000000000000" pitchFamily="2" charset="0"/>
              </a:rPr>
              <a:t>(</a:t>
            </a:r>
            <a:r>
              <a:rPr lang="ru-RU" sz="3500" i="1" dirty="0">
                <a:solidFill>
                  <a:srgbClr val="00B050"/>
                </a:solidFill>
                <a:latin typeface="Roboto Condensed" panose="02000000000000000000" pitchFamily="2" charset="0"/>
              </a:rPr>
              <a:t>кто?</a:t>
            </a:r>
            <a:r>
              <a:rPr lang="ru-RU" sz="3500" i="1" dirty="0">
                <a:solidFill>
                  <a:prstClr val="white"/>
                </a:solidFill>
                <a:latin typeface="Roboto Condensed" panose="02000000000000000000" pitchFamily="2" charset="0"/>
              </a:rPr>
              <a:t>) белки (</a:t>
            </a:r>
            <a:r>
              <a:rPr lang="ru-RU" sz="3500" i="1" dirty="0">
                <a:solidFill>
                  <a:srgbClr val="00B050"/>
                </a:solidFill>
                <a:latin typeface="Roboto Condensed" panose="02000000000000000000" pitchFamily="2" charset="0"/>
              </a:rPr>
              <a:t>что делали?</a:t>
            </a:r>
            <a:r>
              <a:rPr lang="ru-RU" sz="3500" i="1" dirty="0">
                <a:solidFill>
                  <a:prstClr val="white"/>
                </a:solidFill>
                <a:latin typeface="Roboto Condensed" panose="02000000000000000000" pitchFamily="2" charset="0"/>
              </a:rPr>
              <a:t>) собирали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. 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Это основа</a:t>
            </a:r>
            <a:r>
              <a:rPr kumimoji="0" lang="ru-RU" sz="3500" b="0" i="1" u="none" strike="noStrike" kern="120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 предложения.</a:t>
            </a:r>
            <a:endParaRPr lang="ru-RU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4F08A870-84B4-4C41-89F0-BBD7688BFC1C}"/>
              </a:ext>
            </a:extLst>
          </p:cNvPr>
          <p:cNvCxnSpPr/>
          <p:nvPr/>
        </p:nvCxnSpPr>
        <p:spPr>
          <a:xfrm>
            <a:off x="3334870" y="2259106"/>
            <a:ext cx="202243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D6D2675A-0797-4900-8374-1B6FFC29F098}"/>
              </a:ext>
            </a:extLst>
          </p:cNvPr>
          <p:cNvCxnSpPr>
            <a:cxnSpLocks/>
          </p:cNvCxnSpPr>
          <p:nvPr/>
        </p:nvCxnSpPr>
        <p:spPr>
          <a:xfrm>
            <a:off x="10058400" y="2269864"/>
            <a:ext cx="2990626" cy="0"/>
          </a:xfrm>
          <a:prstGeom prst="line">
            <a:avLst/>
          </a:prstGeom>
          <a:ln w="155575" cmpd="dbl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5A7D40DB-9F60-4A54-AC9A-52A31E40DAEF}"/>
              </a:ext>
            </a:extLst>
          </p:cNvPr>
          <p:cNvSpPr txBox="1"/>
          <p:nvPr/>
        </p:nvSpPr>
        <p:spPr>
          <a:xfrm>
            <a:off x="2006301" y="4315132"/>
            <a:ext cx="12220686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Остальное — второстепенные члены предложения.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550059-9382-41A0-BCE3-2C37D501E43D}"/>
              </a:ext>
            </a:extLst>
          </p:cNvPr>
          <p:cNvSpPr txBox="1"/>
          <p:nvPr/>
        </p:nvSpPr>
        <p:spPr>
          <a:xfrm>
            <a:off x="3098203" y="4993443"/>
            <a:ext cx="292608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белки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 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(какие?)</a:t>
            </a:r>
            <a:endParaRPr kumimoji="0" lang="ru-RU" sz="3500" b="0" i="1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 Condensed" panose="02000000000000000000" pitchFamily="2" charset="0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C2B3A66-4221-49C5-A978-E1A377B49D92}"/>
              </a:ext>
            </a:extLst>
          </p:cNvPr>
          <p:cNvSpPr txBox="1"/>
          <p:nvPr/>
        </p:nvSpPr>
        <p:spPr>
          <a:xfrm>
            <a:off x="3044414" y="5716762"/>
            <a:ext cx="3420932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500" i="1" dirty="0">
                <a:solidFill>
                  <a:schemeClr val="bg1"/>
                </a:solidFill>
                <a:latin typeface="Roboto Condensed" panose="02000000000000000000" pitchFamily="2" charset="0"/>
              </a:rPr>
              <a:t>с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обирали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 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(что?)</a:t>
            </a:r>
            <a:endParaRPr kumimoji="0" lang="ru-RU" sz="3500" b="0" i="1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 Condensed" panose="02000000000000000000" pitchFamily="2" charset="0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77F54E5-38DF-4779-BD0D-BE95B09D4BB5}"/>
              </a:ext>
            </a:extLst>
          </p:cNvPr>
          <p:cNvSpPr txBox="1"/>
          <p:nvPr/>
        </p:nvSpPr>
        <p:spPr>
          <a:xfrm>
            <a:off x="3098203" y="6542542"/>
            <a:ext cx="3173505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500" i="1" dirty="0">
                <a:solidFill>
                  <a:schemeClr val="bg1"/>
                </a:solidFill>
                <a:latin typeface="Roboto Condensed" panose="02000000000000000000" pitchFamily="2" charset="0"/>
              </a:rPr>
              <a:t>с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обирали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 </a:t>
            </a: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(как?)</a:t>
            </a:r>
            <a:endParaRPr lang="ru-RU" sz="35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7333263-267C-4EDE-92E8-0071FFBE8F80}"/>
              </a:ext>
            </a:extLst>
          </p:cNvPr>
          <p:cNvSpPr txBox="1"/>
          <p:nvPr/>
        </p:nvSpPr>
        <p:spPr>
          <a:xfrm>
            <a:off x="6024283" y="4993443"/>
            <a:ext cx="1731981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рыжие</a:t>
            </a:r>
            <a:endParaRPr kumimoji="0" lang="ru-RU" sz="3500" b="0" i="1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 Condensed" panose="02000000000000000000" pitchFamily="2" charset="0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F7D9C9-D03A-49ED-8257-4F934696E5D7}"/>
              </a:ext>
            </a:extLst>
          </p:cNvPr>
          <p:cNvSpPr txBox="1"/>
          <p:nvPr/>
        </p:nvSpPr>
        <p:spPr>
          <a:xfrm>
            <a:off x="6088828" y="5721914"/>
            <a:ext cx="740126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орехи</a:t>
            </a:r>
            <a:endParaRPr kumimoji="0" lang="ru-RU" sz="3500" b="0" i="1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Roboto Condensed" panose="02000000000000000000" pitchFamily="2" charset="0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0CCB92-013B-40B7-BBE4-EB058895A15E}"/>
              </a:ext>
            </a:extLst>
          </p:cNvPr>
          <p:cNvSpPr txBox="1"/>
          <p:nvPr/>
        </p:nvSpPr>
        <p:spPr>
          <a:xfrm>
            <a:off x="6088828" y="6542542"/>
            <a:ext cx="740126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3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Condensed" panose="02000000000000000000" pitchFamily="2" charset="0"/>
                <a:ea typeface="+mn-ea"/>
                <a:cs typeface="+mn-cs"/>
              </a:rPr>
              <a:t>неторопливо</a:t>
            </a:r>
            <a:endParaRPr lang="ru-RU" sz="3500" dirty="0"/>
          </a:p>
        </p:txBody>
      </p:sp>
    </p:spTree>
    <p:extLst>
      <p:ext uri="{BB962C8B-B14F-4D97-AF65-F5344CB8AC3E}">
        <p14:creationId xmlns:p14="http://schemas.microsoft.com/office/powerpoint/2010/main" val="205150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3" grpId="0"/>
      <p:bldP spid="16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87"/>
            <a:ext cx="14630400" cy="822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EAD731B-CC53-4043-B9E2-34278518C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418" y="209550"/>
            <a:ext cx="7007215" cy="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00B050"/>
                </a:solidFill>
              </a:rPr>
              <a:t>Составьте предложения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49BFCA8-12B7-470B-85C0-DEA81AE93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430" y="6171956"/>
            <a:ext cx="7144649" cy="70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i="1" dirty="0">
                <a:solidFill>
                  <a:schemeClr val="bg1"/>
                </a:solidFill>
              </a:rPr>
              <a:t>Пчёлы, мёд, собирают, летом.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FB5238FC-5B9E-4184-A8AC-2AC30CB5A7EB}"/>
              </a:ext>
            </a:extLst>
          </p:cNvPr>
          <p:cNvCxnSpPr/>
          <p:nvPr/>
        </p:nvCxnSpPr>
        <p:spPr>
          <a:xfrm>
            <a:off x="2869166" y="3037367"/>
            <a:ext cx="76473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9" name="Группа 48">
            <a:extLst>
              <a:ext uri="{FF2B5EF4-FFF2-40B4-BE49-F238E27FC236}">
                <a16:creationId xmlns:a16="http://schemas.microsoft.com/office/drawing/2014/main" id="{4790C956-B7F7-4A4E-B515-7E7BBC1CB4A1}"/>
              </a:ext>
            </a:extLst>
          </p:cNvPr>
          <p:cNvGrpSpPr>
            <a:grpSpLocks/>
          </p:cNvGrpSpPr>
          <p:nvPr/>
        </p:nvGrpSpPr>
        <p:grpSpPr bwMode="auto">
          <a:xfrm>
            <a:off x="2706284" y="3429653"/>
            <a:ext cx="7812011" cy="537178"/>
            <a:chOff x="1114251" y="3140589"/>
            <a:chExt cx="6780503" cy="474024"/>
          </a:xfrm>
        </p:grpSpPr>
        <p:sp>
          <p:nvSpPr>
            <p:cNvPr id="32" name="Скругленный прямоугольник 30">
              <a:extLst>
                <a:ext uri="{FF2B5EF4-FFF2-40B4-BE49-F238E27FC236}">
                  <a16:creationId xmlns:a16="http://schemas.microsoft.com/office/drawing/2014/main" id="{8B7E5B7C-B88B-4D8F-AD12-949F79EA8427}"/>
                </a:ext>
              </a:extLst>
            </p:cNvPr>
            <p:cNvSpPr/>
            <p:nvPr/>
          </p:nvSpPr>
          <p:spPr>
            <a:xfrm>
              <a:off x="1114251" y="3140589"/>
              <a:ext cx="1274818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Скругленный прямоугольник 31">
              <a:extLst>
                <a:ext uri="{FF2B5EF4-FFF2-40B4-BE49-F238E27FC236}">
                  <a16:creationId xmlns:a16="http://schemas.microsoft.com/office/drawing/2014/main" id="{EDAF375F-867F-4BCD-B498-08E442DE2044}"/>
                </a:ext>
              </a:extLst>
            </p:cNvPr>
            <p:cNvSpPr/>
            <p:nvPr/>
          </p:nvSpPr>
          <p:spPr>
            <a:xfrm>
              <a:off x="2658955" y="3148005"/>
              <a:ext cx="1192263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Скругленный прямоугольник 32">
              <a:extLst>
                <a:ext uri="{FF2B5EF4-FFF2-40B4-BE49-F238E27FC236}">
                  <a16:creationId xmlns:a16="http://schemas.microsoft.com/office/drawing/2014/main" id="{CE44ADE1-4751-4896-804D-67E9D9F019A7}"/>
                </a:ext>
              </a:extLst>
            </p:cNvPr>
            <p:cNvSpPr/>
            <p:nvPr/>
          </p:nvSpPr>
          <p:spPr>
            <a:xfrm>
              <a:off x="4210008" y="3140589"/>
              <a:ext cx="2160680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Скругленный прямоугольник 33">
              <a:extLst>
                <a:ext uri="{FF2B5EF4-FFF2-40B4-BE49-F238E27FC236}">
                  <a16:creationId xmlns:a16="http://schemas.microsoft.com/office/drawing/2014/main" id="{7FDAEAB7-E433-4D6D-A6F8-31F56D0BD100}"/>
                </a:ext>
              </a:extLst>
            </p:cNvPr>
            <p:cNvSpPr/>
            <p:nvPr/>
          </p:nvSpPr>
          <p:spPr>
            <a:xfrm>
              <a:off x="6619936" y="3153272"/>
              <a:ext cx="1274818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Прямоугольник 25">
              <a:extLst>
                <a:ext uri="{FF2B5EF4-FFF2-40B4-BE49-F238E27FC236}">
                  <a16:creationId xmlns:a16="http://schemas.microsoft.com/office/drawing/2014/main" id="{430CEA65-2CE1-4FE0-882E-96F77A9D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076" y="3140968"/>
              <a:ext cx="1172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Какие? </a:t>
              </a:r>
            </a:p>
          </p:txBody>
        </p:sp>
        <p:sp>
          <p:nvSpPr>
            <p:cNvPr id="37" name="Прямоугольник 26">
              <a:extLst>
                <a:ext uri="{FF2B5EF4-FFF2-40B4-BE49-F238E27FC236}">
                  <a16:creationId xmlns:a16="http://schemas.microsoft.com/office/drawing/2014/main" id="{445A159C-AED0-46E1-8D90-FD46E5E3C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7906" y="3140968"/>
              <a:ext cx="8349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Кто? </a:t>
              </a:r>
            </a:p>
          </p:txBody>
        </p:sp>
        <p:sp>
          <p:nvSpPr>
            <p:cNvPr id="38" name="Прямоугольник 27">
              <a:extLst>
                <a:ext uri="{FF2B5EF4-FFF2-40B4-BE49-F238E27FC236}">
                  <a16:creationId xmlns:a16="http://schemas.microsoft.com/office/drawing/2014/main" id="{AC606431-FDC0-4DBE-9F7C-D10B39057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1882" y="3140964"/>
              <a:ext cx="18749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/>
                <a:t>Что делают? </a:t>
              </a:r>
            </a:p>
          </p:txBody>
        </p:sp>
        <p:sp>
          <p:nvSpPr>
            <p:cNvPr id="39" name="Прямоугольник 28">
              <a:extLst>
                <a:ext uri="{FF2B5EF4-FFF2-40B4-BE49-F238E27FC236}">
                  <a16:creationId xmlns:a16="http://schemas.microsoft.com/office/drawing/2014/main" id="{613B4B9D-3894-42E5-A0FA-A6CF24EEE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169" y="3140965"/>
              <a:ext cx="851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/>
                <a:t>Как? </a:t>
              </a:r>
            </a:p>
          </p:txBody>
        </p: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6C9CBA1-2256-49CE-900F-CAD57C089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94" y="4254115"/>
            <a:ext cx="11463368" cy="70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i="1" dirty="0">
                <a:solidFill>
                  <a:schemeClr val="bg1"/>
                </a:solidFill>
              </a:rPr>
              <a:t>Работают, труженицы, маленькие, без устали.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FDBA9EBE-54D0-433E-8194-FE6B45B59360}"/>
              </a:ext>
            </a:extLst>
          </p:cNvPr>
          <p:cNvCxnSpPr/>
          <p:nvPr/>
        </p:nvCxnSpPr>
        <p:spPr>
          <a:xfrm>
            <a:off x="2823599" y="4962002"/>
            <a:ext cx="764556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441A626-D84E-43E1-8A34-A3572EB00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737" y="2300735"/>
            <a:ext cx="13234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i="1" dirty="0">
                <a:solidFill>
                  <a:schemeClr val="bg1"/>
                </a:solidFill>
              </a:rPr>
              <a:t>Хоботком, нектар, тянет, длинным, пчела, из цветков.</a:t>
            </a:r>
          </a:p>
        </p:txBody>
      </p:sp>
      <p:grpSp>
        <p:nvGrpSpPr>
          <p:cNvPr id="49" name="Группа 49">
            <a:extLst>
              <a:ext uri="{FF2B5EF4-FFF2-40B4-BE49-F238E27FC236}">
                <a16:creationId xmlns:a16="http://schemas.microsoft.com/office/drawing/2014/main" id="{3E3D5D31-15F5-47B1-95CF-8EB38C778BC3}"/>
              </a:ext>
            </a:extLst>
          </p:cNvPr>
          <p:cNvGrpSpPr>
            <a:grpSpLocks/>
          </p:cNvGrpSpPr>
          <p:nvPr/>
        </p:nvGrpSpPr>
        <p:grpSpPr bwMode="auto">
          <a:xfrm>
            <a:off x="2818805" y="5395012"/>
            <a:ext cx="7812010" cy="549754"/>
            <a:chOff x="1115616" y="1307380"/>
            <a:chExt cx="6780503" cy="486707"/>
          </a:xfrm>
        </p:grpSpPr>
        <p:sp>
          <p:nvSpPr>
            <p:cNvPr id="50" name="Скругленный прямоугольник 19">
              <a:extLst>
                <a:ext uri="{FF2B5EF4-FFF2-40B4-BE49-F238E27FC236}">
                  <a16:creationId xmlns:a16="http://schemas.microsoft.com/office/drawing/2014/main" id="{19FDF66A-6D5E-4B23-B6CE-8CA6F2915DDA}"/>
                </a:ext>
              </a:extLst>
            </p:cNvPr>
            <p:cNvSpPr/>
            <p:nvPr/>
          </p:nvSpPr>
          <p:spPr>
            <a:xfrm>
              <a:off x="1115616" y="1320104"/>
              <a:ext cx="1274817" cy="46125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51" name="Группа 44">
              <a:extLst>
                <a:ext uri="{FF2B5EF4-FFF2-40B4-BE49-F238E27FC236}">
                  <a16:creationId xmlns:a16="http://schemas.microsoft.com/office/drawing/2014/main" id="{BFBC5B85-50A4-40A8-83B8-E1C08B112D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15789" y="1307380"/>
              <a:ext cx="6580330" cy="486707"/>
              <a:chOff x="1315789" y="1307380"/>
              <a:chExt cx="6580330" cy="486707"/>
            </a:xfrm>
          </p:grpSpPr>
          <p:sp>
            <p:nvSpPr>
              <p:cNvPr id="52" name="Скругленный прямоугольник 20">
                <a:extLst>
                  <a:ext uri="{FF2B5EF4-FFF2-40B4-BE49-F238E27FC236}">
                    <a16:creationId xmlns:a16="http://schemas.microsoft.com/office/drawing/2014/main" id="{7508952E-8B6F-4C1F-BDAB-BA053017AD12}"/>
                  </a:ext>
                </a:extLst>
              </p:cNvPr>
              <p:cNvSpPr/>
              <p:nvPr/>
            </p:nvSpPr>
            <p:spPr>
              <a:xfrm>
                <a:off x="2660319" y="1307380"/>
                <a:ext cx="1192264" cy="4612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3" name="Скругленный прямоугольник 21">
                <a:extLst>
                  <a:ext uri="{FF2B5EF4-FFF2-40B4-BE49-F238E27FC236}">
                    <a16:creationId xmlns:a16="http://schemas.microsoft.com/office/drawing/2014/main" id="{387F35F2-E378-4CBB-B5D7-2CA9FECAD6A2}"/>
                  </a:ext>
                </a:extLst>
              </p:cNvPr>
              <p:cNvSpPr/>
              <p:nvPr/>
            </p:nvSpPr>
            <p:spPr>
              <a:xfrm>
                <a:off x="4212961" y="1320104"/>
                <a:ext cx="2159093" cy="4612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4" name="Скругленный прямоугольник 22">
                <a:extLst>
                  <a:ext uri="{FF2B5EF4-FFF2-40B4-BE49-F238E27FC236}">
                    <a16:creationId xmlns:a16="http://schemas.microsoft.com/office/drawing/2014/main" id="{4308AD63-F1F3-4645-A65D-8FE825CB2ACA}"/>
                  </a:ext>
                </a:extLst>
              </p:cNvPr>
              <p:cNvSpPr/>
              <p:nvPr/>
            </p:nvSpPr>
            <p:spPr>
              <a:xfrm>
                <a:off x="6621302" y="1332829"/>
                <a:ext cx="1274817" cy="4612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5" name="Прямоугольник 12">
                <a:extLst>
                  <a:ext uri="{FF2B5EF4-FFF2-40B4-BE49-F238E27FC236}">
                    <a16:creationId xmlns:a16="http://schemas.microsoft.com/office/drawing/2014/main" id="{4CA2B5DC-C4AF-4AC3-92ED-B5339B5CD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5789" y="1332234"/>
                <a:ext cx="113030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 dirty="0"/>
                  <a:t>Когда? </a:t>
                </a:r>
              </a:p>
            </p:txBody>
          </p:sp>
          <p:sp>
            <p:nvSpPr>
              <p:cNvPr id="56" name="Прямоугольник 14">
                <a:extLst>
                  <a:ext uri="{FF2B5EF4-FFF2-40B4-BE49-F238E27FC236}">
                    <a16:creationId xmlns:a16="http://schemas.microsoft.com/office/drawing/2014/main" id="{57D1E679-687B-4AF0-8B3E-524A1EFBAF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9271" y="1320442"/>
                <a:ext cx="83490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 dirty="0"/>
                  <a:t>Кто? </a:t>
                </a:r>
              </a:p>
            </p:txBody>
          </p:sp>
          <p:sp>
            <p:nvSpPr>
              <p:cNvPr id="57" name="Прямоугольник 15">
                <a:extLst>
                  <a:ext uri="{FF2B5EF4-FFF2-40B4-BE49-F238E27FC236}">
                    <a16:creationId xmlns:a16="http://schemas.microsoft.com/office/drawing/2014/main" id="{E4AD1403-E585-4983-B743-7FF4DB9F8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247" y="1320438"/>
                <a:ext cx="187493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/>
                  <a:t>Что делают? </a:t>
                </a:r>
              </a:p>
            </p:txBody>
          </p:sp>
          <p:sp>
            <p:nvSpPr>
              <p:cNvPr id="58" name="Прямоугольник 16">
                <a:extLst>
                  <a:ext uri="{FF2B5EF4-FFF2-40B4-BE49-F238E27FC236}">
                    <a16:creationId xmlns:a16="http://schemas.microsoft.com/office/drawing/2014/main" id="{C0325B4B-7C13-48D3-8330-EF61AD485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6534" y="1320439"/>
                <a:ext cx="84484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/>
                  <a:t>Что? </a:t>
                </a:r>
              </a:p>
            </p:txBody>
          </p:sp>
        </p:grpSp>
      </p:grp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E3CC194D-F084-47DC-8015-351EE2B0CD4F}"/>
              </a:ext>
            </a:extLst>
          </p:cNvPr>
          <p:cNvGrpSpPr/>
          <p:nvPr/>
        </p:nvGrpSpPr>
        <p:grpSpPr>
          <a:xfrm>
            <a:off x="2164768" y="1562847"/>
            <a:ext cx="9056187" cy="550954"/>
            <a:chOff x="1897580" y="1539338"/>
            <a:chExt cx="9056187" cy="550954"/>
          </a:xfrm>
        </p:grpSpPr>
        <p:sp>
          <p:nvSpPr>
            <p:cNvPr id="60" name="Скругленный прямоугольник 40">
              <a:extLst>
                <a:ext uri="{FF2B5EF4-FFF2-40B4-BE49-F238E27FC236}">
                  <a16:creationId xmlns:a16="http://schemas.microsoft.com/office/drawing/2014/main" id="{61542B3E-0E4D-4F9B-A25B-6B31F138D6DD}"/>
                </a:ext>
              </a:extLst>
            </p:cNvPr>
            <p:cNvSpPr/>
            <p:nvPr/>
          </p:nvSpPr>
          <p:spPr bwMode="auto">
            <a:xfrm>
              <a:off x="1897580" y="1567487"/>
              <a:ext cx="1468752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Прямоугольник 35">
              <a:extLst>
                <a:ext uri="{FF2B5EF4-FFF2-40B4-BE49-F238E27FC236}">
                  <a16:creationId xmlns:a16="http://schemas.microsoft.com/office/drawing/2014/main" id="{C78D3C53-03B9-463F-867C-41B70ADAE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5316" y="1567916"/>
              <a:ext cx="11996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каким? </a:t>
              </a:r>
            </a:p>
          </p:txBody>
        </p:sp>
        <p:sp>
          <p:nvSpPr>
            <p:cNvPr id="62" name="Скругленный прямоугольник 41">
              <a:extLst>
                <a:ext uri="{FF2B5EF4-FFF2-40B4-BE49-F238E27FC236}">
                  <a16:creationId xmlns:a16="http://schemas.microsoft.com/office/drawing/2014/main" id="{CF274EB5-5137-4252-B467-8B343DFEA221}"/>
                </a:ext>
              </a:extLst>
            </p:cNvPr>
            <p:cNvSpPr/>
            <p:nvPr/>
          </p:nvSpPr>
          <p:spPr bwMode="auto">
            <a:xfrm>
              <a:off x="3534843" y="1564704"/>
              <a:ext cx="1219060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3" name="Скругленный прямоугольник 42">
              <a:extLst>
                <a:ext uri="{FF2B5EF4-FFF2-40B4-BE49-F238E27FC236}">
                  <a16:creationId xmlns:a16="http://schemas.microsoft.com/office/drawing/2014/main" id="{EA4DB70C-3398-460D-8E51-02C6144B2B63}"/>
                </a:ext>
              </a:extLst>
            </p:cNvPr>
            <p:cNvSpPr/>
            <p:nvPr/>
          </p:nvSpPr>
          <p:spPr bwMode="auto">
            <a:xfrm>
              <a:off x="6156609" y="1546458"/>
              <a:ext cx="1998506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4" name="Скругленный прямоугольник 43">
              <a:extLst>
                <a:ext uri="{FF2B5EF4-FFF2-40B4-BE49-F238E27FC236}">
                  <a16:creationId xmlns:a16="http://schemas.microsoft.com/office/drawing/2014/main" id="{1BA07878-3E40-4AB5-BC28-F628A37BF6A2}"/>
                </a:ext>
              </a:extLst>
            </p:cNvPr>
            <p:cNvSpPr/>
            <p:nvPr/>
          </p:nvSpPr>
          <p:spPr bwMode="auto">
            <a:xfrm>
              <a:off x="8403716" y="1550455"/>
              <a:ext cx="1468752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5" name="Прямоугольник 36">
              <a:extLst>
                <a:ext uri="{FF2B5EF4-FFF2-40B4-BE49-F238E27FC236}">
                  <a16:creationId xmlns:a16="http://schemas.microsoft.com/office/drawing/2014/main" id="{AF90A6EE-54A8-4487-BD22-846AF6B54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9910" y="1574997"/>
              <a:ext cx="90101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чем? </a:t>
              </a:r>
            </a:p>
          </p:txBody>
        </p:sp>
        <p:sp>
          <p:nvSpPr>
            <p:cNvPr id="66" name="Прямоугольник 37">
              <a:extLst>
                <a:ext uri="{FF2B5EF4-FFF2-40B4-BE49-F238E27FC236}">
                  <a16:creationId xmlns:a16="http://schemas.microsoft.com/office/drawing/2014/main" id="{3D469305-197B-4F5E-9BDD-BF680C18B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620" y="1557215"/>
              <a:ext cx="177978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что делает? </a:t>
              </a:r>
            </a:p>
          </p:txBody>
        </p:sp>
        <p:sp>
          <p:nvSpPr>
            <p:cNvPr id="67" name="Прямоугольник 38">
              <a:extLst>
                <a:ext uri="{FF2B5EF4-FFF2-40B4-BE49-F238E27FC236}">
                  <a16:creationId xmlns:a16="http://schemas.microsoft.com/office/drawing/2014/main" id="{71B6C28D-8636-4106-AEA2-CCAF54263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79500" y="1546458"/>
              <a:ext cx="126380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откуда? </a:t>
              </a:r>
            </a:p>
          </p:txBody>
        </p:sp>
        <p:sp>
          <p:nvSpPr>
            <p:cNvPr id="68" name="Скругленный прямоугольник 41">
              <a:extLst>
                <a:ext uri="{FF2B5EF4-FFF2-40B4-BE49-F238E27FC236}">
                  <a16:creationId xmlns:a16="http://schemas.microsoft.com/office/drawing/2014/main" id="{33204D08-D5FF-4B21-8743-5D60EF3CDBA6}"/>
                </a:ext>
              </a:extLst>
            </p:cNvPr>
            <p:cNvSpPr/>
            <p:nvPr/>
          </p:nvSpPr>
          <p:spPr bwMode="auto">
            <a:xfrm>
              <a:off x="4956890" y="1564703"/>
              <a:ext cx="997234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9" name="Прямоугольник 36">
              <a:extLst>
                <a:ext uri="{FF2B5EF4-FFF2-40B4-BE49-F238E27FC236}">
                  <a16:creationId xmlns:a16="http://schemas.microsoft.com/office/drawing/2014/main" id="{B5F15AFF-59BE-42E2-A9FD-CFC048388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2015" y="1554395"/>
              <a:ext cx="81599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кто? </a:t>
              </a:r>
            </a:p>
          </p:txBody>
        </p:sp>
        <p:sp>
          <p:nvSpPr>
            <p:cNvPr id="70" name="Скругленный прямоугольник 43">
              <a:extLst>
                <a:ext uri="{FF2B5EF4-FFF2-40B4-BE49-F238E27FC236}">
                  <a16:creationId xmlns:a16="http://schemas.microsoft.com/office/drawing/2014/main" id="{1EBD1C51-053D-4113-8908-EA16B0F9DDC2}"/>
                </a:ext>
              </a:extLst>
            </p:cNvPr>
            <p:cNvSpPr/>
            <p:nvPr/>
          </p:nvSpPr>
          <p:spPr bwMode="auto">
            <a:xfrm>
              <a:off x="10048306" y="1539338"/>
              <a:ext cx="905461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1" name="Прямоугольник 38">
              <a:extLst>
                <a:ext uri="{FF2B5EF4-FFF2-40B4-BE49-F238E27FC236}">
                  <a16:creationId xmlns:a16="http://schemas.microsoft.com/office/drawing/2014/main" id="{B12EEDCD-ED62-4F8C-B05C-EBC138040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36171" y="1557215"/>
              <a:ext cx="81759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что?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8900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87"/>
            <a:ext cx="14630400" cy="822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EAD731B-CC53-4043-B9E2-34278518C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418" y="209550"/>
            <a:ext cx="7007215" cy="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00B050"/>
                </a:solidFill>
              </a:rPr>
              <a:t>Составьте предложения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49BFCA8-12B7-470B-85C0-DEA81AE93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430" y="6171956"/>
            <a:ext cx="68897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i="1" dirty="0">
                <a:solidFill>
                  <a:schemeClr val="bg1"/>
                </a:solidFill>
              </a:rPr>
              <a:t>Летом пчёлы собирают мёд.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FB5238FC-5B9E-4184-A8AC-2AC30CB5A7EB}"/>
              </a:ext>
            </a:extLst>
          </p:cNvPr>
          <p:cNvCxnSpPr/>
          <p:nvPr/>
        </p:nvCxnSpPr>
        <p:spPr>
          <a:xfrm>
            <a:off x="2869166" y="3037367"/>
            <a:ext cx="76473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9" name="Группа 48">
            <a:extLst>
              <a:ext uri="{FF2B5EF4-FFF2-40B4-BE49-F238E27FC236}">
                <a16:creationId xmlns:a16="http://schemas.microsoft.com/office/drawing/2014/main" id="{4790C956-B7F7-4A4E-B515-7E7BBC1CB4A1}"/>
              </a:ext>
            </a:extLst>
          </p:cNvPr>
          <p:cNvGrpSpPr>
            <a:grpSpLocks/>
          </p:cNvGrpSpPr>
          <p:nvPr/>
        </p:nvGrpSpPr>
        <p:grpSpPr bwMode="auto">
          <a:xfrm>
            <a:off x="2706284" y="3429653"/>
            <a:ext cx="7812011" cy="537178"/>
            <a:chOff x="1114251" y="3140589"/>
            <a:chExt cx="6780503" cy="474024"/>
          </a:xfrm>
        </p:grpSpPr>
        <p:sp>
          <p:nvSpPr>
            <p:cNvPr id="32" name="Скругленный прямоугольник 30">
              <a:extLst>
                <a:ext uri="{FF2B5EF4-FFF2-40B4-BE49-F238E27FC236}">
                  <a16:creationId xmlns:a16="http://schemas.microsoft.com/office/drawing/2014/main" id="{8B7E5B7C-B88B-4D8F-AD12-949F79EA8427}"/>
                </a:ext>
              </a:extLst>
            </p:cNvPr>
            <p:cNvSpPr/>
            <p:nvPr/>
          </p:nvSpPr>
          <p:spPr>
            <a:xfrm>
              <a:off x="1114251" y="3140589"/>
              <a:ext cx="1274818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Скругленный прямоугольник 31">
              <a:extLst>
                <a:ext uri="{FF2B5EF4-FFF2-40B4-BE49-F238E27FC236}">
                  <a16:creationId xmlns:a16="http://schemas.microsoft.com/office/drawing/2014/main" id="{EDAF375F-867F-4BCD-B498-08E442DE2044}"/>
                </a:ext>
              </a:extLst>
            </p:cNvPr>
            <p:cNvSpPr/>
            <p:nvPr/>
          </p:nvSpPr>
          <p:spPr>
            <a:xfrm>
              <a:off x="2658955" y="3148005"/>
              <a:ext cx="1192263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Скругленный прямоугольник 32">
              <a:extLst>
                <a:ext uri="{FF2B5EF4-FFF2-40B4-BE49-F238E27FC236}">
                  <a16:creationId xmlns:a16="http://schemas.microsoft.com/office/drawing/2014/main" id="{CE44ADE1-4751-4896-804D-67E9D9F019A7}"/>
                </a:ext>
              </a:extLst>
            </p:cNvPr>
            <p:cNvSpPr/>
            <p:nvPr/>
          </p:nvSpPr>
          <p:spPr>
            <a:xfrm>
              <a:off x="4210008" y="3140589"/>
              <a:ext cx="2160680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Скругленный прямоугольник 33">
              <a:extLst>
                <a:ext uri="{FF2B5EF4-FFF2-40B4-BE49-F238E27FC236}">
                  <a16:creationId xmlns:a16="http://schemas.microsoft.com/office/drawing/2014/main" id="{7FDAEAB7-E433-4D6D-A6F8-31F56D0BD100}"/>
                </a:ext>
              </a:extLst>
            </p:cNvPr>
            <p:cNvSpPr/>
            <p:nvPr/>
          </p:nvSpPr>
          <p:spPr>
            <a:xfrm>
              <a:off x="6619936" y="3153272"/>
              <a:ext cx="1274818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Прямоугольник 25">
              <a:extLst>
                <a:ext uri="{FF2B5EF4-FFF2-40B4-BE49-F238E27FC236}">
                  <a16:creationId xmlns:a16="http://schemas.microsoft.com/office/drawing/2014/main" id="{430CEA65-2CE1-4FE0-882E-96F77A9D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076" y="3140968"/>
              <a:ext cx="1172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Какие? </a:t>
              </a:r>
            </a:p>
          </p:txBody>
        </p:sp>
        <p:sp>
          <p:nvSpPr>
            <p:cNvPr id="37" name="Прямоугольник 26">
              <a:extLst>
                <a:ext uri="{FF2B5EF4-FFF2-40B4-BE49-F238E27FC236}">
                  <a16:creationId xmlns:a16="http://schemas.microsoft.com/office/drawing/2014/main" id="{445A159C-AED0-46E1-8D90-FD46E5E3C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7906" y="3140968"/>
              <a:ext cx="8349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Кто? </a:t>
              </a:r>
            </a:p>
          </p:txBody>
        </p:sp>
        <p:sp>
          <p:nvSpPr>
            <p:cNvPr id="38" name="Прямоугольник 27">
              <a:extLst>
                <a:ext uri="{FF2B5EF4-FFF2-40B4-BE49-F238E27FC236}">
                  <a16:creationId xmlns:a16="http://schemas.microsoft.com/office/drawing/2014/main" id="{AC606431-FDC0-4DBE-9F7C-D10B39057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1882" y="3140964"/>
              <a:ext cx="18749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/>
                <a:t>Что делают? </a:t>
              </a:r>
            </a:p>
          </p:txBody>
        </p:sp>
        <p:sp>
          <p:nvSpPr>
            <p:cNvPr id="39" name="Прямоугольник 28">
              <a:extLst>
                <a:ext uri="{FF2B5EF4-FFF2-40B4-BE49-F238E27FC236}">
                  <a16:creationId xmlns:a16="http://schemas.microsoft.com/office/drawing/2014/main" id="{613B4B9D-3894-42E5-A0FA-A6CF24EEE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169" y="3140965"/>
              <a:ext cx="851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/>
                <a:t>Как? </a:t>
              </a:r>
            </a:p>
          </p:txBody>
        </p: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6C9CBA1-2256-49CE-900F-CAD57C089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94" y="4254115"/>
            <a:ext cx="114633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i="1" dirty="0">
                <a:solidFill>
                  <a:schemeClr val="bg1"/>
                </a:solidFill>
              </a:rPr>
              <a:t>Маленькие труженицы работают без устали.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FDBA9EBE-54D0-433E-8194-FE6B45B59360}"/>
              </a:ext>
            </a:extLst>
          </p:cNvPr>
          <p:cNvCxnSpPr/>
          <p:nvPr/>
        </p:nvCxnSpPr>
        <p:spPr>
          <a:xfrm>
            <a:off x="2823599" y="4962002"/>
            <a:ext cx="764556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441A626-D84E-43E1-8A34-A3572EB00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737" y="2300735"/>
            <a:ext cx="13234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i="1" dirty="0">
                <a:solidFill>
                  <a:schemeClr val="bg1"/>
                </a:solidFill>
              </a:rPr>
              <a:t>Длинным хоботком пчела тянет из цветка нектар.</a:t>
            </a:r>
          </a:p>
        </p:txBody>
      </p:sp>
      <p:grpSp>
        <p:nvGrpSpPr>
          <p:cNvPr id="49" name="Группа 49">
            <a:extLst>
              <a:ext uri="{FF2B5EF4-FFF2-40B4-BE49-F238E27FC236}">
                <a16:creationId xmlns:a16="http://schemas.microsoft.com/office/drawing/2014/main" id="{3E3D5D31-15F5-47B1-95CF-8EB38C778BC3}"/>
              </a:ext>
            </a:extLst>
          </p:cNvPr>
          <p:cNvGrpSpPr>
            <a:grpSpLocks/>
          </p:cNvGrpSpPr>
          <p:nvPr/>
        </p:nvGrpSpPr>
        <p:grpSpPr bwMode="auto">
          <a:xfrm>
            <a:off x="2818805" y="5395012"/>
            <a:ext cx="7812010" cy="549754"/>
            <a:chOff x="1115616" y="1307380"/>
            <a:chExt cx="6780503" cy="486707"/>
          </a:xfrm>
        </p:grpSpPr>
        <p:sp>
          <p:nvSpPr>
            <p:cNvPr id="50" name="Скругленный прямоугольник 19">
              <a:extLst>
                <a:ext uri="{FF2B5EF4-FFF2-40B4-BE49-F238E27FC236}">
                  <a16:creationId xmlns:a16="http://schemas.microsoft.com/office/drawing/2014/main" id="{19FDF66A-6D5E-4B23-B6CE-8CA6F2915DDA}"/>
                </a:ext>
              </a:extLst>
            </p:cNvPr>
            <p:cNvSpPr/>
            <p:nvPr/>
          </p:nvSpPr>
          <p:spPr>
            <a:xfrm>
              <a:off x="1115616" y="1320104"/>
              <a:ext cx="1274817" cy="46125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51" name="Группа 44">
              <a:extLst>
                <a:ext uri="{FF2B5EF4-FFF2-40B4-BE49-F238E27FC236}">
                  <a16:creationId xmlns:a16="http://schemas.microsoft.com/office/drawing/2014/main" id="{BFBC5B85-50A4-40A8-83B8-E1C08B112D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15789" y="1307380"/>
              <a:ext cx="6580330" cy="486707"/>
              <a:chOff x="1315789" y="1307380"/>
              <a:chExt cx="6580330" cy="486707"/>
            </a:xfrm>
          </p:grpSpPr>
          <p:sp>
            <p:nvSpPr>
              <p:cNvPr id="52" name="Скругленный прямоугольник 20">
                <a:extLst>
                  <a:ext uri="{FF2B5EF4-FFF2-40B4-BE49-F238E27FC236}">
                    <a16:creationId xmlns:a16="http://schemas.microsoft.com/office/drawing/2014/main" id="{7508952E-8B6F-4C1F-BDAB-BA053017AD12}"/>
                  </a:ext>
                </a:extLst>
              </p:cNvPr>
              <p:cNvSpPr/>
              <p:nvPr/>
            </p:nvSpPr>
            <p:spPr>
              <a:xfrm>
                <a:off x="2660319" y="1307380"/>
                <a:ext cx="1192264" cy="4612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3" name="Скругленный прямоугольник 21">
                <a:extLst>
                  <a:ext uri="{FF2B5EF4-FFF2-40B4-BE49-F238E27FC236}">
                    <a16:creationId xmlns:a16="http://schemas.microsoft.com/office/drawing/2014/main" id="{387F35F2-E378-4CBB-B5D7-2CA9FECAD6A2}"/>
                  </a:ext>
                </a:extLst>
              </p:cNvPr>
              <p:cNvSpPr/>
              <p:nvPr/>
            </p:nvSpPr>
            <p:spPr>
              <a:xfrm>
                <a:off x="4212961" y="1320104"/>
                <a:ext cx="2159093" cy="4612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4" name="Скругленный прямоугольник 22">
                <a:extLst>
                  <a:ext uri="{FF2B5EF4-FFF2-40B4-BE49-F238E27FC236}">
                    <a16:creationId xmlns:a16="http://schemas.microsoft.com/office/drawing/2014/main" id="{4308AD63-F1F3-4645-A65D-8FE825CB2ACA}"/>
                  </a:ext>
                </a:extLst>
              </p:cNvPr>
              <p:cNvSpPr/>
              <p:nvPr/>
            </p:nvSpPr>
            <p:spPr>
              <a:xfrm>
                <a:off x="6621302" y="1332829"/>
                <a:ext cx="1274817" cy="4612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5" name="Прямоугольник 12">
                <a:extLst>
                  <a:ext uri="{FF2B5EF4-FFF2-40B4-BE49-F238E27FC236}">
                    <a16:creationId xmlns:a16="http://schemas.microsoft.com/office/drawing/2014/main" id="{4CA2B5DC-C4AF-4AC3-92ED-B5339B5CD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5789" y="1332234"/>
                <a:ext cx="113030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 dirty="0"/>
                  <a:t>Когда? </a:t>
                </a:r>
              </a:p>
            </p:txBody>
          </p:sp>
          <p:sp>
            <p:nvSpPr>
              <p:cNvPr id="56" name="Прямоугольник 14">
                <a:extLst>
                  <a:ext uri="{FF2B5EF4-FFF2-40B4-BE49-F238E27FC236}">
                    <a16:creationId xmlns:a16="http://schemas.microsoft.com/office/drawing/2014/main" id="{57D1E679-687B-4AF0-8B3E-524A1EFBAF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9271" y="1320442"/>
                <a:ext cx="83490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 dirty="0"/>
                  <a:t>Кто? </a:t>
                </a:r>
              </a:p>
            </p:txBody>
          </p:sp>
          <p:sp>
            <p:nvSpPr>
              <p:cNvPr id="57" name="Прямоугольник 15">
                <a:extLst>
                  <a:ext uri="{FF2B5EF4-FFF2-40B4-BE49-F238E27FC236}">
                    <a16:creationId xmlns:a16="http://schemas.microsoft.com/office/drawing/2014/main" id="{E4AD1403-E585-4983-B743-7FF4DB9F8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247" y="1320438"/>
                <a:ext cx="187493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/>
                  <a:t>Что делают? </a:t>
                </a:r>
              </a:p>
            </p:txBody>
          </p:sp>
          <p:sp>
            <p:nvSpPr>
              <p:cNvPr id="58" name="Прямоугольник 16">
                <a:extLst>
                  <a:ext uri="{FF2B5EF4-FFF2-40B4-BE49-F238E27FC236}">
                    <a16:creationId xmlns:a16="http://schemas.microsoft.com/office/drawing/2014/main" id="{C0325B4B-7C13-48D3-8330-EF61AD485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6534" y="1320439"/>
                <a:ext cx="84484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/>
                  <a:t>Что? </a:t>
                </a:r>
              </a:p>
            </p:txBody>
          </p:sp>
        </p:grpSp>
      </p:grp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E3CC194D-F084-47DC-8015-351EE2B0CD4F}"/>
              </a:ext>
            </a:extLst>
          </p:cNvPr>
          <p:cNvGrpSpPr/>
          <p:nvPr/>
        </p:nvGrpSpPr>
        <p:grpSpPr>
          <a:xfrm>
            <a:off x="2164768" y="1562847"/>
            <a:ext cx="9083438" cy="550954"/>
            <a:chOff x="1897580" y="1539338"/>
            <a:chExt cx="9083438" cy="550954"/>
          </a:xfrm>
        </p:grpSpPr>
        <p:sp>
          <p:nvSpPr>
            <p:cNvPr id="60" name="Скругленный прямоугольник 40">
              <a:extLst>
                <a:ext uri="{FF2B5EF4-FFF2-40B4-BE49-F238E27FC236}">
                  <a16:creationId xmlns:a16="http://schemas.microsoft.com/office/drawing/2014/main" id="{61542B3E-0E4D-4F9B-A25B-6B31F138D6DD}"/>
                </a:ext>
              </a:extLst>
            </p:cNvPr>
            <p:cNvSpPr/>
            <p:nvPr/>
          </p:nvSpPr>
          <p:spPr bwMode="auto">
            <a:xfrm>
              <a:off x="1897580" y="1567487"/>
              <a:ext cx="1468752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Прямоугольник 35">
              <a:extLst>
                <a:ext uri="{FF2B5EF4-FFF2-40B4-BE49-F238E27FC236}">
                  <a16:creationId xmlns:a16="http://schemas.microsoft.com/office/drawing/2014/main" id="{C78D3C53-03B9-463F-867C-41B70ADAE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5316" y="1567916"/>
              <a:ext cx="12270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Каким? </a:t>
              </a:r>
            </a:p>
          </p:txBody>
        </p:sp>
        <p:sp>
          <p:nvSpPr>
            <p:cNvPr id="62" name="Скругленный прямоугольник 41">
              <a:extLst>
                <a:ext uri="{FF2B5EF4-FFF2-40B4-BE49-F238E27FC236}">
                  <a16:creationId xmlns:a16="http://schemas.microsoft.com/office/drawing/2014/main" id="{CF274EB5-5137-4252-B467-8B343DFEA221}"/>
                </a:ext>
              </a:extLst>
            </p:cNvPr>
            <p:cNvSpPr/>
            <p:nvPr/>
          </p:nvSpPr>
          <p:spPr bwMode="auto">
            <a:xfrm>
              <a:off x="3534843" y="1564704"/>
              <a:ext cx="1219060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3" name="Скругленный прямоугольник 42">
              <a:extLst>
                <a:ext uri="{FF2B5EF4-FFF2-40B4-BE49-F238E27FC236}">
                  <a16:creationId xmlns:a16="http://schemas.microsoft.com/office/drawing/2014/main" id="{EA4DB70C-3398-460D-8E51-02C6144B2B63}"/>
                </a:ext>
              </a:extLst>
            </p:cNvPr>
            <p:cNvSpPr/>
            <p:nvPr/>
          </p:nvSpPr>
          <p:spPr bwMode="auto">
            <a:xfrm>
              <a:off x="6156609" y="1546458"/>
              <a:ext cx="1998506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4" name="Скругленный прямоугольник 43">
              <a:extLst>
                <a:ext uri="{FF2B5EF4-FFF2-40B4-BE49-F238E27FC236}">
                  <a16:creationId xmlns:a16="http://schemas.microsoft.com/office/drawing/2014/main" id="{1BA07878-3E40-4AB5-BC28-F628A37BF6A2}"/>
                </a:ext>
              </a:extLst>
            </p:cNvPr>
            <p:cNvSpPr/>
            <p:nvPr/>
          </p:nvSpPr>
          <p:spPr bwMode="auto">
            <a:xfrm>
              <a:off x="8403716" y="1550455"/>
              <a:ext cx="1468752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5" name="Прямоугольник 36">
              <a:extLst>
                <a:ext uri="{FF2B5EF4-FFF2-40B4-BE49-F238E27FC236}">
                  <a16:creationId xmlns:a16="http://schemas.microsoft.com/office/drawing/2014/main" id="{AF90A6EE-54A8-4487-BD22-846AF6B54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9910" y="1574997"/>
              <a:ext cx="9282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Чем? </a:t>
              </a:r>
            </a:p>
          </p:txBody>
        </p:sp>
        <p:sp>
          <p:nvSpPr>
            <p:cNvPr id="66" name="Прямоугольник 37">
              <a:extLst>
                <a:ext uri="{FF2B5EF4-FFF2-40B4-BE49-F238E27FC236}">
                  <a16:creationId xmlns:a16="http://schemas.microsoft.com/office/drawing/2014/main" id="{3D469305-197B-4F5E-9BDD-BF680C18B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620" y="1557215"/>
              <a:ext cx="18070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Что делает? </a:t>
              </a:r>
            </a:p>
          </p:txBody>
        </p:sp>
        <p:sp>
          <p:nvSpPr>
            <p:cNvPr id="67" name="Прямоугольник 38">
              <a:extLst>
                <a:ext uri="{FF2B5EF4-FFF2-40B4-BE49-F238E27FC236}">
                  <a16:creationId xmlns:a16="http://schemas.microsoft.com/office/drawing/2014/main" id="{71B6C28D-8636-4106-AEA2-CCAF54263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79500" y="1546458"/>
              <a:ext cx="130773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Откуда? </a:t>
              </a:r>
            </a:p>
          </p:txBody>
        </p:sp>
        <p:sp>
          <p:nvSpPr>
            <p:cNvPr id="68" name="Скругленный прямоугольник 41">
              <a:extLst>
                <a:ext uri="{FF2B5EF4-FFF2-40B4-BE49-F238E27FC236}">
                  <a16:creationId xmlns:a16="http://schemas.microsoft.com/office/drawing/2014/main" id="{33204D08-D5FF-4B21-8743-5D60EF3CDBA6}"/>
                </a:ext>
              </a:extLst>
            </p:cNvPr>
            <p:cNvSpPr/>
            <p:nvPr/>
          </p:nvSpPr>
          <p:spPr bwMode="auto">
            <a:xfrm>
              <a:off x="4956890" y="1564703"/>
              <a:ext cx="997234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9" name="Прямоугольник 36">
              <a:extLst>
                <a:ext uri="{FF2B5EF4-FFF2-40B4-BE49-F238E27FC236}">
                  <a16:creationId xmlns:a16="http://schemas.microsoft.com/office/drawing/2014/main" id="{B5F15AFF-59BE-42E2-A9FD-CFC048388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2015" y="1554395"/>
              <a:ext cx="8349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Кто? </a:t>
              </a:r>
            </a:p>
          </p:txBody>
        </p:sp>
        <p:sp>
          <p:nvSpPr>
            <p:cNvPr id="70" name="Скругленный прямоугольник 43">
              <a:extLst>
                <a:ext uri="{FF2B5EF4-FFF2-40B4-BE49-F238E27FC236}">
                  <a16:creationId xmlns:a16="http://schemas.microsoft.com/office/drawing/2014/main" id="{1EBD1C51-053D-4113-8908-EA16B0F9DDC2}"/>
                </a:ext>
              </a:extLst>
            </p:cNvPr>
            <p:cNvSpPr/>
            <p:nvPr/>
          </p:nvSpPr>
          <p:spPr bwMode="auto">
            <a:xfrm>
              <a:off x="10048306" y="1539338"/>
              <a:ext cx="905461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1" name="Прямоугольник 38">
              <a:extLst>
                <a:ext uri="{FF2B5EF4-FFF2-40B4-BE49-F238E27FC236}">
                  <a16:creationId xmlns:a16="http://schemas.microsoft.com/office/drawing/2014/main" id="{B12EEDCD-ED62-4F8C-B05C-EBC138040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36171" y="1557215"/>
              <a:ext cx="8448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Что?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278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87"/>
            <a:ext cx="14630400" cy="822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EAD731B-CC53-4043-B9E2-34278518C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2418" y="209550"/>
            <a:ext cx="7007215" cy="869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400" b="1" dirty="0">
                <a:solidFill>
                  <a:srgbClr val="00B050"/>
                </a:solidFill>
              </a:rPr>
              <a:t>Составьте предложения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749BFCA8-12B7-470B-85C0-DEA81AE93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9430" y="6171956"/>
            <a:ext cx="68897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i="1" dirty="0">
                <a:solidFill>
                  <a:schemeClr val="bg1"/>
                </a:solidFill>
              </a:rPr>
              <a:t>Летом пчёлы собирают мёд.</a:t>
            </a: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FB5238FC-5B9E-4184-A8AC-2AC30CB5A7EB}"/>
              </a:ext>
            </a:extLst>
          </p:cNvPr>
          <p:cNvCxnSpPr/>
          <p:nvPr/>
        </p:nvCxnSpPr>
        <p:spPr>
          <a:xfrm>
            <a:off x="2869166" y="3037367"/>
            <a:ext cx="764739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19" name="Группа 48">
            <a:extLst>
              <a:ext uri="{FF2B5EF4-FFF2-40B4-BE49-F238E27FC236}">
                <a16:creationId xmlns:a16="http://schemas.microsoft.com/office/drawing/2014/main" id="{4790C956-B7F7-4A4E-B515-7E7BBC1CB4A1}"/>
              </a:ext>
            </a:extLst>
          </p:cNvPr>
          <p:cNvGrpSpPr>
            <a:grpSpLocks/>
          </p:cNvGrpSpPr>
          <p:nvPr/>
        </p:nvGrpSpPr>
        <p:grpSpPr bwMode="auto">
          <a:xfrm>
            <a:off x="2706284" y="3429653"/>
            <a:ext cx="7812011" cy="537178"/>
            <a:chOff x="1114251" y="3140589"/>
            <a:chExt cx="6780503" cy="474024"/>
          </a:xfrm>
        </p:grpSpPr>
        <p:sp>
          <p:nvSpPr>
            <p:cNvPr id="32" name="Скругленный прямоугольник 30">
              <a:extLst>
                <a:ext uri="{FF2B5EF4-FFF2-40B4-BE49-F238E27FC236}">
                  <a16:creationId xmlns:a16="http://schemas.microsoft.com/office/drawing/2014/main" id="{8B7E5B7C-B88B-4D8F-AD12-949F79EA8427}"/>
                </a:ext>
              </a:extLst>
            </p:cNvPr>
            <p:cNvSpPr/>
            <p:nvPr/>
          </p:nvSpPr>
          <p:spPr>
            <a:xfrm>
              <a:off x="1114251" y="3140589"/>
              <a:ext cx="1274818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3" name="Скругленный прямоугольник 31">
              <a:extLst>
                <a:ext uri="{FF2B5EF4-FFF2-40B4-BE49-F238E27FC236}">
                  <a16:creationId xmlns:a16="http://schemas.microsoft.com/office/drawing/2014/main" id="{EDAF375F-867F-4BCD-B498-08E442DE2044}"/>
                </a:ext>
              </a:extLst>
            </p:cNvPr>
            <p:cNvSpPr/>
            <p:nvPr/>
          </p:nvSpPr>
          <p:spPr>
            <a:xfrm>
              <a:off x="2658955" y="3148005"/>
              <a:ext cx="1192263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Скругленный прямоугольник 32">
              <a:extLst>
                <a:ext uri="{FF2B5EF4-FFF2-40B4-BE49-F238E27FC236}">
                  <a16:creationId xmlns:a16="http://schemas.microsoft.com/office/drawing/2014/main" id="{CE44ADE1-4751-4896-804D-67E9D9F019A7}"/>
                </a:ext>
              </a:extLst>
            </p:cNvPr>
            <p:cNvSpPr/>
            <p:nvPr/>
          </p:nvSpPr>
          <p:spPr>
            <a:xfrm>
              <a:off x="4210008" y="3140589"/>
              <a:ext cx="2160680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Скругленный прямоугольник 33">
              <a:extLst>
                <a:ext uri="{FF2B5EF4-FFF2-40B4-BE49-F238E27FC236}">
                  <a16:creationId xmlns:a16="http://schemas.microsoft.com/office/drawing/2014/main" id="{7FDAEAB7-E433-4D6D-A6F8-31F56D0BD100}"/>
                </a:ext>
              </a:extLst>
            </p:cNvPr>
            <p:cNvSpPr/>
            <p:nvPr/>
          </p:nvSpPr>
          <p:spPr>
            <a:xfrm>
              <a:off x="6619936" y="3153272"/>
              <a:ext cx="1274818" cy="461341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Прямоугольник 25">
              <a:extLst>
                <a:ext uri="{FF2B5EF4-FFF2-40B4-BE49-F238E27FC236}">
                  <a16:creationId xmlns:a16="http://schemas.microsoft.com/office/drawing/2014/main" id="{430CEA65-2CE1-4FE0-882E-96F77A9D1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076" y="3140968"/>
              <a:ext cx="1172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Какие? </a:t>
              </a:r>
            </a:p>
          </p:txBody>
        </p:sp>
        <p:sp>
          <p:nvSpPr>
            <p:cNvPr id="37" name="Прямоугольник 26">
              <a:extLst>
                <a:ext uri="{FF2B5EF4-FFF2-40B4-BE49-F238E27FC236}">
                  <a16:creationId xmlns:a16="http://schemas.microsoft.com/office/drawing/2014/main" id="{445A159C-AED0-46E1-8D90-FD46E5E3C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7906" y="3140968"/>
              <a:ext cx="8349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Кто? </a:t>
              </a:r>
            </a:p>
          </p:txBody>
        </p:sp>
        <p:sp>
          <p:nvSpPr>
            <p:cNvPr id="38" name="Прямоугольник 27">
              <a:extLst>
                <a:ext uri="{FF2B5EF4-FFF2-40B4-BE49-F238E27FC236}">
                  <a16:creationId xmlns:a16="http://schemas.microsoft.com/office/drawing/2014/main" id="{AC606431-FDC0-4DBE-9F7C-D10B39057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1882" y="3140964"/>
              <a:ext cx="18749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/>
                <a:t>Что делают? </a:t>
              </a:r>
            </a:p>
          </p:txBody>
        </p:sp>
        <p:sp>
          <p:nvSpPr>
            <p:cNvPr id="39" name="Прямоугольник 28">
              <a:extLst>
                <a:ext uri="{FF2B5EF4-FFF2-40B4-BE49-F238E27FC236}">
                  <a16:creationId xmlns:a16="http://schemas.microsoft.com/office/drawing/2014/main" id="{613B4B9D-3894-42E5-A0FA-A6CF24EEE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169" y="3140965"/>
              <a:ext cx="8519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/>
                <a:t>Как? </a:t>
              </a:r>
            </a:p>
          </p:txBody>
        </p:sp>
      </p:grp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6C9CBA1-2256-49CE-900F-CAD57C089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94" y="4254115"/>
            <a:ext cx="114633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4000" i="1" dirty="0">
                <a:solidFill>
                  <a:schemeClr val="bg1"/>
                </a:solidFill>
              </a:rPr>
              <a:t>Маленькие труженицы работают без устали.</a:t>
            </a:r>
          </a:p>
        </p:txBody>
      </p: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FDBA9EBE-54D0-433E-8194-FE6B45B59360}"/>
              </a:ext>
            </a:extLst>
          </p:cNvPr>
          <p:cNvCxnSpPr/>
          <p:nvPr/>
        </p:nvCxnSpPr>
        <p:spPr>
          <a:xfrm>
            <a:off x="2823599" y="4962002"/>
            <a:ext cx="764556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8441A626-D84E-43E1-8A34-A3572EB00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737" y="2300735"/>
            <a:ext cx="132343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000" i="1" dirty="0">
                <a:solidFill>
                  <a:schemeClr val="bg1"/>
                </a:solidFill>
              </a:rPr>
              <a:t>Длинным хоботком пчела тянет из цветка нектар.</a:t>
            </a:r>
          </a:p>
        </p:txBody>
      </p:sp>
      <p:grpSp>
        <p:nvGrpSpPr>
          <p:cNvPr id="49" name="Группа 49">
            <a:extLst>
              <a:ext uri="{FF2B5EF4-FFF2-40B4-BE49-F238E27FC236}">
                <a16:creationId xmlns:a16="http://schemas.microsoft.com/office/drawing/2014/main" id="{3E3D5D31-15F5-47B1-95CF-8EB38C778BC3}"/>
              </a:ext>
            </a:extLst>
          </p:cNvPr>
          <p:cNvGrpSpPr>
            <a:grpSpLocks/>
          </p:cNvGrpSpPr>
          <p:nvPr/>
        </p:nvGrpSpPr>
        <p:grpSpPr bwMode="auto">
          <a:xfrm>
            <a:off x="2818805" y="5395012"/>
            <a:ext cx="7812010" cy="549754"/>
            <a:chOff x="1115616" y="1307380"/>
            <a:chExt cx="6780503" cy="486707"/>
          </a:xfrm>
        </p:grpSpPr>
        <p:sp>
          <p:nvSpPr>
            <p:cNvPr id="50" name="Скругленный прямоугольник 19">
              <a:extLst>
                <a:ext uri="{FF2B5EF4-FFF2-40B4-BE49-F238E27FC236}">
                  <a16:creationId xmlns:a16="http://schemas.microsoft.com/office/drawing/2014/main" id="{19FDF66A-6D5E-4B23-B6CE-8CA6F2915DDA}"/>
                </a:ext>
              </a:extLst>
            </p:cNvPr>
            <p:cNvSpPr/>
            <p:nvPr/>
          </p:nvSpPr>
          <p:spPr>
            <a:xfrm>
              <a:off x="1115616" y="1320104"/>
              <a:ext cx="1274817" cy="461258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51" name="Группа 44">
              <a:extLst>
                <a:ext uri="{FF2B5EF4-FFF2-40B4-BE49-F238E27FC236}">
                  <a16:creationId xmlns:a16="http://schemas.microsoft.com/office/drawing/2014/main" id="{BFBC5B85-50A4-40A8-83B8-E1C08B112D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15789" y="1307380"/>
              <a:ext cx="6580330" cy="486707"/>
              <a:chOff x="1315789" y="1307380"/>
              <a:chExt cx="6580330" cy="486707"/>
            </a:xfrm>
          </p:grpSpPr>
          <p:sp>
            <p:nvSpPr>
              <p:cNvPr id="52" name="Скругленный прямоугольник 20">
                <a:extLst>
                  <a:ext uri="{FF2B5EF4-FFF2-40B4-BE49-F238E27FC236}">
                    <a16:creationId xmlns:a16="http://schemas.microsoft.com/office/drawing/2014/main" id="{7508952E-8B6F-4C1F-BDAB-BA053017AD12}"/>
                  </a:ext>
                </a:extLst>
              </p:cNvPr>
              <p:cNvSpPr/>
              <p:nvPr/>
            </p:nvSpPr>
            <p:spPr>
              <a:xfrm>
                <a:off x="2660319" y="1307380"/>
                <a:ext cx="1192264" cy="4612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3" name="Скругленный прямоугольник 21">
                <a:extLst>
                  <a:ext uri="{FF2B5EF4-FFF2-40B4-BE49-F238E27FC236}">
                    <a16:creationId xmlns:a16="http://schemas.microsoft.com/office/drawing/2014/main" id="{387F35F2-E378-4CBB-B5D7-2CA9FECAD6A2}"/>
                  </a:ext>
                </a:extLst>
              </p:cNvPr>
              <p:cNvSpPr/>
              <p:nvPr/>
            </p:nvSpPr>
            <p:spPr>
              <a:xfrm>
                <a:off x="4212961" y="1320104"/>
                <a:ext cx="2159093" cy="4612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4" name="Скругленный прямоугольник 22">
                <a:extLst>
                  <a:ext uri="{FF2B5EF4-FFF2-40B4-BE49-F238E27FC236}">
                    <a16:creationId xmlns:a16="http://schemas.microsoft.com/office/drawing/2014/main" id="{4308AD63-F1F3-4645-A65D-8FE825CB2ACA}"/>
                  </a:ext>
                </a:extLst>
              </p:cNvPr>
              <p:cNvSpPr/>
              <p:nvPr/>
            </p:nvSpPr>
            <p:spPr>
              <a:xfrm>
                <a:off x="6621302" y="1332829"/>
                <a:ext cx="1274817" cy="461258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8575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5" name="Прямоугольник 12">
                <a:extLst>
                  <a:ext uri="{FF2B5EF4-FFF2-40B4-BE49-F238E27FC236}">
                    <a16:creationId xmlns:a16="http://schemas.microsoft.com/office/drawing/2014/main" id="{4CA2B5DC-C4AF-4AC3-92ED-B5339B5CD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5789" y="1332234"/>
                <a:ext cx="113030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 dirty="0"/>
                  <a:t>Когда? </a:t>
                </a:r>
              </a:p>
            </p:txBody>
          </p:sp>
          <p:sp>
            <p:nvSpPr>
              <p:cNvPr id="56" name="Прямоугольник 14">
                <a:extLst>
                  <a:ext uri="{FF2B5EF4-FFF2-40B4-BE49-F238E27FC236}">
                    <a16:creationId xmlns:a16="http://schemas.microsoft.com/office/drawing/2014/main" id="{57D1E679-687B-4AF0-8B3E-524A1EFBAF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9271" y="1320442"/>
                <a:ext cx="834909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 dirty="0"/>
                  <a:t>Кто? </a:t>
                </a:r>
              </a:p>
            </p:txBody>
          </p:sp>
          <p:sp>
            <p:nvSpPr>
              <p:cNvPr id="57" name="Прямоугольник 15">
                <a:extLst>
                  <a:ext uri="{FF2B5EF4-FFF2-40B4-BE49-F238E27FC236}">
                    <a16:creationId xmlns:a16="http://schemas.microsoft.com/office/drawing/2014/main" id="{E4AD1403-E585-4983-B743-7FF4DB9F8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247" y="1320438"/>
                <a:ext cx="187493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/>
                  <a:t>Что делают? </a:t>
                </a:r>
              </a:p>
            </p:txBody>
          </p:sp>
          <p:sp>
            <p:nvSpPr>
              <p:cNvPr id="58" name="Прямоугольник 16">
                <a:extLst>
                  <a:ext uri="{FF2B5EF4-FFF2-40B4-BE49-F238E27FC236}">
                    <a16:creationId xmlns:a16="http://schemas.microsoft.com/office/drawing/2014/main" id="{C0325B4B-7C13-48D3-8330-EF61AD485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36534" y="1320439"/>
                <a:ext cx="84484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cs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ru-RU" altLang="ru-RU" sz="2400"/>
                  <a:t>Что? </a:t>
                </a:r>
              </a:p>
            </p:txBody>
          </p:sp>
        </p:grpSp>
      </p:grp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E3CC194D-F084-47DC-8015-351EE2B0CD4F}"/>
              </a:ext>
            </a:extLst>
          </p:cNvPr>
          <p:cNvGrpSpPr/>
          <p:nvPr/>
        </p:nvGrpSpPr>
        <p:grpSpPr>
          <a:xfrm>
            <a:off x="2164768" y="1562847"/>
            <a:ext cx="9083438" cy="550954"/>
            <a:chOff x="1897580" y="1539338"/>
            <a:chExt cx="9083438" cy="550954"/>
          </a:xfrm>
        </p:grpSpPr>
        <p:sp>
          <p:nvSpPr>
            <p:cNvPr id="60" name="Скругленный прямоугольник 40">
              <a:extLst>
                <a:ext uri="{FF2B5EF4-FFF2-40B4-BE49-F238E27FC236}">
                  <a16:creationId xmlns:a16="http://schemas.microsoft.com/office/drawing/2014/main" id="{61542B3E-0E4D-4F9B-A25B-6B31F138D6DD}"/>
                </a:ext>
              </a:extLst>
            </p:cNvPr>
            <p:cNvSpPr/>
            <p:nvPr/>
          </p:nvSpPr>
          <p:spPr bwMode="auto">
            <a:xfrm>
              <a:off x="1897580" y="1567487"/>
              <a:ext cx="1468752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1" name="Прямоугольник 35">
              <a:extLst>
                <a:ext uri="{FF2B5EF4-FFF2-40B4-BE49-F238E27FC236}">
                  <a16:creationId xmlns:a16="http://schemas.microsoft.com/office/drawing/2014/main" id="{C78D3C53-03B9-463F-867C-41B70ADAE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5316" y="1567916"/>
              <a:ext cx="122700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Каким? </a:t>
              </a:r>
            </a:p>
          </p:txBody>
        </p:sp>
        <p:sp>
          <p:nvSpPr>
            <p:cNvPr id="62" name="Скругленный прямоугольник 41">
              <a:extLst>
                <a:ext uri="{FF2B5EF4-FFF2-40B4-BE49-F238E27FC236}">
                  <a16:creationId xmlns:a16="http://schemas.microsoft.com/office/drawing/2014/main" id="{CF274EB5-5137-4252-B467-8B343DFEA221}"/>
                </a:ext>
              </a:extLst>
            </p:cNvPr>
            <p:cNvSpPr/>
            <p:nvPr/>
          </p:nvSpPr>
          <p:spPr bwMode="auto">
            <a:xfrm>
              <a:off x="3534843" y="1564704"/>
              <a:ext cx="1219060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3" name="Скругленный прямоугольник 42">
              <a:extLst>
                <a:ext uri="{FF2B5EF4-FFF2-40B4-BE49-F238E27FC236}">
                  <a16:creationId xmlns:a16="http://schemas.microsoft.com/office/drawing/2014/main" id="{EA4DB70C-3398-460D-8E51-02C6144B2B63}"/>
                </a:ext>
              </a:extLst>
            </p:cNvPr>
            <p:cNvSpPr/>
            <p:nvPr/>
          </p:nvSpPr>
          <p:spPr bwMode="auto">
            <a:xfrm>
              <a:off x="6156609" y="1546458"/>
              <a:ext cx="1998506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4" name="Скругленный прямоугольник 43">
              <a:extLst>
                <a:ext uri="{FF2B5EF4-FFF2-40B4-BE49-F238E27FC236}">
                  <a16:creationId xmlns:a16="http://schemas.microsoft.com/office/drawing/2014/main" id="{1BA07878-3E40-4AB5-BC28-F628A37BF6A2}"/>
                </a:ext>
              </a:extLst>
            </p:cNvPr>
            <p:cNvSpPr/>
            <p:nvPr/>
          </p:nvSpPr>
          <p:spPr bwMode="auto">
            <a:xfrm>
              <a:off x="8403716" y="1550455"/>
              <a:ext cx="1468752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5" name="Прямоугольник 36">
              <a:extLst>
                <a:ext uri="{FF2B5EF4-FFF2-40B4-BE49-F238E27FC236}">
                  <a16:creationId xmlns:a16="http://schemas.microsoft.com/office/drawing/2014/main" id="{AF90A6EE-54A8-4487-BD22-846AF6B54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9910" y="1574997"/>
              <a:ext cx="9282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Чем? </a:t>
              </a:r>
            </a:p>
          </p:txBody>
        </p:sp>
        <p:sp>
          <p:nvSpPr>
            <p:cNvPr id="66" name="Прямоугольник 37">
              <a:extLst>
                <a:ext uri="{FF2B5EF4-FFF2-40B4-BE49-F238E27FC236}">
                  <a16:creationId xmlns:a16="http://schemas.microsoft.com/office/drawing/2014/main" id="{3D469305-197B-4F5E-9BDD-BF680C18B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3620" y="1557215"/>
              <a:ext cx="180703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Что делает? </a:t>
              </a:r>
            </a:p>
          </p:txBody>
        </p:sp>
        <p:sp>
          <p:nvSpPr>
            <p:cNvPr id="67" name="Прямоугольник 38">
              <a:extLst>
                <a:ext uri="{FF2B5EF4-FFF2-40B4-BE49-F238E27FC236}">
                  <a16:creationId xmlns:a16="http://schemas.microsoft.com/office/drawing/2014/main" id="{71B6C28D-8636-4106-AEA2-CCAF542630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79500" y="1546458"/>
              <a:ext cx="130773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Откуда? </a:t>
              </a:r>
            </a:p>
          </p:txBody>
        </p:sp>
        <p:sp>
          <p:nvSpPr>
            <p:cNvPr id="68" name="Скругленный прямоугольник 41">
              <a:extLst>
                <a:ext uri="{FF2B5EF4-FFF2-40B4-BE49-F238E27FC236}">
                  <a16:creationId xmlns:a16="http://schemas.microsoft.com/office/drawing/2014/main" id="{33204D08-D5FF-4B21-8743-5D60EF3CDBA6}"/>
                </a:ext>
              </a:extLst>
            </p:cNvPr>
            <p:cNvSpPr/>
            <p:nvPr/>
          </p:nvSpPr>
          <p:spPr bwMode="auto">
            <a:xfrm>
              <a:off x="4956890" y="1564703"/>
              <a:ext cx="997234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9" name="Прямоугольник 36">
              <a:extLst>
                <a:ext uri="{FF2B5EF4-FFF2-40B4-BE49-F238E27FC236}">
                  <a16:creationId xmlns:a16="http://schemas.microsoft.com/office/drawing/2014/main" id="{B5F15AFF-59BE-42E2-A9FD-CFC048388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2015" y="1554395"/>
              <a:ext cx="8349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Кто? </a:t>
              </a:r>
            </a:p>
          </p:txBody>
        </p:sp>
        <p:sp>
          <p:nvSpPr>
            <p:cNvPr id="70" name="Скругленный прямоугольник 43">
              <a:extLst>
                <a:ext uri="{FF2B5EF4-FFF2-40B4-BE49-F238E27FC236}">
                  <a16:creationId xmlns:a16="http://schemas.microsoft.com/office/drawing/2014/main" id="{1EBD1C51-053D-4113-8908-EA16B0F9DDC2}"/>
                </a:ext>
              </a:extLst>
            </p:cNvPr>
            <p:cNvSpPr/>
            <p:nvPr/>
          </p:nvSpPr>
          <p:spPr bwMode="auto">
            <a:xfrm>
              <a:off x="10048306" y="1539338"/>
              <a:ext cx="905461" cy="522805"/>
            </a:xfrm>
            <a:prstGeom prst="round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8575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1" name="Прямоугольник 38">
              <a:extLst>
                <a:ext uri="{FF2B5EF4-FFF2-40B4-BE49-F238E27FC236}">
                  <a16:creationId xmlns:a16="http://schemas.microsoft.com/office/drawing/2014/main" id="{B12EEDCD-ED62-4F8C-B05C-EBC138040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36171" y="1557215"/>
              <a:ext cx="84484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ru-RU" altLang="ru-RU" sz="2400" dirty="0"/>
                <a:t>Что? </a:t>
              </a:r>
            </a:p>
          </p:txBody>
        </p:sp>
      </p:grp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D3BF7102-5334-4FB5-AA31-FAB80FE5463D}"/>
              </a:ext>
            </a:extLst>
          </p:cNvPr>
          <p:cNvCxnSpPr>
            <a:cxnSpLocks/>
          </p:cNvCxnSpPr>
          <p:nvPr/>
        </p:nvCxnSpPr>
        <p:spPr>
          <a:xfrm>
            <a:off x="5812684" y="2901045"/>
            <a:ext cx="132527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EB14F714-C59F-4C19-8AB8-2A920FA44D62}"/>
              </a:ext>
            </a:extLst>
          </p:cNvPr>
          <p:cNvCxnSpPr>
            <a:cxnSpLocks/>
          </p:cNvCxnSpPr>
          <p:nvPr/>
        </p:nvCxnSpPr>
        <p:spPr>
          <a:xfrm>
            <a:off x="7345627" y="2901045"/>
            <a:ext cx="132527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2CB15E07-E3A3-4ADA-BB46-9616FB5A1A3D}"/>
              </a:ext>
            </a:extLst>
          </p:cNvPr>
          <p:cNvCxnSpPr>
            <a:cxnSpLocks/>
          </p:cNvCxnSpPr>
          <p:nvPr/>
        </p:nvCxnSpPr>
        <p:spPr>
          <a:xfrm>
            <a:off x="7345627" y="3037367"/>
            <a:ext cx="132527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>
            <a:extLst>
              <a:ext uri="{FF2B5EF4-FFF2-40B4-BE49-F238E27FC236}">
                <a16:creationId xmlns:a16="http://schemas.microsoft.com/office/drawing/2014/main" id="{3BD28519-D1AB-4837-B560-F6652FEB8314}"/>
              </a:ext>
            </a:extLst>
          </p:cNvPr>
          <p:cNvCxnSpPr>
            <a:cxnSpLocks/>
          </p:cNvCxnSpPr>
          <p:nvPr/>
        </p:nvCxnSpPr>
        <p:spPr>
          <a:xfrm>
            <a:off x="3776560" y="4945034"/>
            <a:ext cx="2496434" cy="16968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4BB0DDE2-E054-492E-ACAE-28948C05F4B4}"/>
              </a:ext>
            </a:extLst>
          </p:cNvPr>
          <p:cNvCxnSpPr>
            <a:cxnSpLocks/>
          </p:cNvCxnSpPr>
          <p:nvPr/>
        </p:nvCxnSpPr>
        <p:spPr>
          <a:xfrm>
            <a:off x="6530758" y="4962002"/>
            <a:ext cx="251878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FBE2A51B-C1DA-47A4-B507-758D9EBDA43B}"/>
              </a:ext>
            </a:extLst>
          </p:cNvPr>
          <p:cNvCxnSpPr>
            <a:cxnSpLocks/>
          </p:cNvCxnSpPr>
          <p:nvPr/>
        </p:nvCxnSpPr>
        <p:spPr>
          <a:xfrm>
            <a:off x="6530758" y="5136814"/>
            <a:ext cx="251878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>
            <a:extLst>
              <a:ext uri="{FF2B5EF4-FFF2-40B4-BE49-F238E27FC236}">
                <a16:creationId xmlns:a16="http://schemas.microsoft.com/office/drawing/2014/main" id="{CD52FEB6-DC55-4090-9E7A-2B9D8177EE98}"/>
              </a:ext>
            </a:extLst>
          </p:cNvPr>
          <p:cNvCxnSpPr>
            <a:cxnSpLocks/>
          </p:cNvCxnSpPr>
          <p:nvPr/>
        </p:nvCxnSpPr>
        <p:spPr>
          <a:xfrm>
            <a:off x="4738241" y="6773798"/>
            <a:ext cx="132527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>
            <a:extLst>
              <a:ext uri="{FF2B5EF4-FFF2-40B4-BE49-F238E27FC236}">
                <a16:creationId xmlns:a16="http://schemas.microsoft.com/office/drawing/2014/main" id="{D437FA81-295F-4751-9C38-3C17D410DE0B}"/>
              </a:ext>
            </a:extLst>
          </p:cNvPr>
          <p:cNvCxnSpPr>
            <a:cxnSpLocks/>
          </p:cNvCxnSpPr>
          <p:nvPr/>
        </p:nvCxnSpPr>
        <p:spPr>
          <a:xfrm flipV="1">
            <a:off x="6221476" y="6773798"/>
            <a:ext cx="2200827" cy="3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>
            <a:extLst>
              <a:ext uri="{FF2B5EF4-FFF2-40B4-BE49-F238E27FC236}">
                <a16:creationId xmlns:a16="http://schemas.microsoft.com/office/drawing/2014/main" id="{8D74C762-A423-4D2F-A309-1DF78344CFDE}"/>
              </a:ext>
            </a:extLst>
          </p:cNvPr>
          <p:cNvCxnSpPr>
            <a:cxnSpLocks/>
          </p:cNvCxnSpPr>
          <p:nvPr/>
        </p:nvCxnSpPr>
        <p:spPr>
          <a:xfrm flipV="1">
            <a:off x="6214786" y="6935156"/>
            <a:ext cx="2200827" cy="37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6763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C6E5993-A617-4416-807A-43E1AF30B4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61" y="621993"/>
            <a:ext cx="2895954" cy="411480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AE90603-67BC-411B-8A5E-B2C9D2784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2557" y="925242"/>
            <a:ext cx="2927714" cy="381155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1A49D1-7715-43F7-BC65-4FBA3D3B1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3463" y="1809803"/>
            <a:ext cx="2061090" cy="29269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5E22398-2D67-4994-AEF2-BDCD23D2BE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7745" y="1158501"/>
            <a:ext cx="1541204" cy="35782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75CC46-31A6-4FC4-B6B2-65F697BE2C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91233" y="374510"/>
            <a:ext cx="2819856" cy="4609765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041590B9-49FD-4BD5-8D0A-A606218DC68B}"/>
              </a:ext>
            </a:extLst>
          </p:cNvPr>
          <p:cNvSpPr/>
          <p:nvPr/>
        </p:nvSpPr>
        <p:spPr>
          <a:xfrm>
            <a:off x="536571" y="5177117"/>
            <a:ext cx="232153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Подлежащее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46C3370D-FAE3-4B15-8671-72412FEAA348}"/>
              </a:ext>
            </a:extLst>
          </p:cNvPr>
          <p:cNvSpPr/>
          <p:nvPr/>
        </p:nvSpPr>
        <p:spPr>
          <a:xfrm>
            <a:off x="3976504" y="5177117"/>
            <a:ext cx="191982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Сказуемое</a:t>
            </a:r>
            <a:endParaRPr lang="ru-RU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788A07E3-9B2A-401B-884A-BA22F68CDDE2}"/>
              </a:ext>
            </a:extLst>
          </p:cNvPr>
          <p:cNvSpPr/>
          <p:nvPr/>
        </p:nvSpPr>
        <p:spPr>
          <a:xfrm>
            <a:off x="6496571" y="5177117"/>
            <a:ext cx="241360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Определение</a:t>
            </a:r>
            <a:endParaRPr lang="ru-RU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0CE5FF7-DF2D-4633-86C8-1C29C2BF404D}"/>
              </a:ext>
            </a:extLst>
          </p:cNvPr>
          <p:cNvSpPr/>
          <p:nvPr/>
        </p:nvSpPr>
        <p:spPr>
          <a:xfrm>
            <a:off x="8964853" y="5177117"/>
            <a:ext cx="222638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Дополнение</a:t>
            </a:r>
            <a:endParaRPr lang="ru-RU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5F523CD-1F84-4C8E-93B6-1220B4F23BAA}"/>
              </a:ext>
            </a:extLst>
          </p:cNvPr>
          <p:cNvSpPr/>
          <p:nvPr/>
        </p:nvSpPr>
        <p:spPr>
          <a:xfrm>
            <a:off x="11229475" y="5177117"/>
            <a:ext cx="274338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Обстоятельство</a:t>
            </a:r>
            <a:endParaRPr lang="ru-RU" sz="3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103F22FA-994C-40ED-BFC1-1E74F7FE830E}"/>
              </a:ext>
            </a:extLst>
          </p:cNvPr>
          <p:cNvCxnSpPr/>
          <p:nvPr/>
        </p:nvCxnSpPr>
        <p:spPr>
          <a:xfrm>
            <a:off x="677732" y="6454588"/>
            <a:ext cx="199016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749BCF2C-9660-49A1-8F3A-ED71F38695CF}"/>
              </a:ext>
            </a:extLst>
          </p:cNvPr>
          <p:cNvCxnSpPr/>
          <p:nvPr/>
        </p:nvCxnSpPr>
        <p:spPr>
          <a:xfrm>
            <a:off x="3941332" y="6454588"/>
            <a:ext cx="1990164" cy="0"/>
          </a:xfrm>
          <a:prstGeom prst="line">
            <a:avLst/>
          </a:prstGeom>
          <a:ln w="1079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2B0D778B-B0CE-4F1A-A55A-45709935B876}"/>
              </a:ext>
            </a:extLst>
          </p:cNvPr>
          <p:cNvCxnSpPr/>
          <p:nvPr/>
        </p:nvCxnSpPr>
        <p:spPr>
          <a:xfrm>
            <a:off x="9082961" y="6454588"/>
            <a:ext cx="1990164" cy="0"/>
          </a:xfrm>
          <a:prstGeom prst="line">
            <a:avLst/>
          </a:prstGeom>
          <a:ln w="381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59D5D36B-D471-4DF2-82AB-B3C02CB900B9}"/>
              </a:ext>
            </a:extLst>
          </p:cNvPr>
          <p:cNvCxnSpPr/>
          <p:nvPr/>
        </p:nvCxnSpPr>
        <p:spPr>
          <a:xfrm>
            <a:off x="11739663" y="6454588"/>
            <a:ext cx="1990164" cy="0"/>
          </a:xfrm>
          <a:prstGeom prst="line">
            <a:avLst/>
          </a:prstGeom>
          <a:ln w="38100">
            <a:solidFill>
              <a:schemeClr val="tx1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A5C267C-9156-4AD5-A4CB-C2B0A0E029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98034" y="6275450"/>
            <a:ext cx="2206519" cy="342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13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1A7B9CC3-D250-47D8-9BBB-AA3AC9AB8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8781F4D9-0E30-4F56-9D6E-DE07C1553431}"/>
              </a:ext>
            </a:extLst>
          </p:cNvPr>
          <p:cNvGrpSpPr/>
          <p:nvPr/>
        </p:nvGrpSpPr>
        <p:grpSpPr>
          <a:xfrm>
            <a:off x="5949476" y="284679"/>
            <a:ext cx="7149066" cy="3294040"/>
            <a:chOff x="5949476" y="284679"/>
            <a:chExt cx="7149066" cy="3294040"/>
          </a:xfrm>
        </p:grpSpPr>
        <p:sp>
          <p:nvSpPr>
            <p:cNvPr id="4" name="Text 0">
              <a:extLst>
                <a:ext uri="{FF2B5EF4-FFF2-40B4-BE49-F238E27FC236}">
                  <a16:creationId xmlns:a16="http://schemas.microsoft.com/office/drawing/2014/main" id="{0816D5D4-19AC-4746-B755-0A83E3880BA1}"/>
                </a:ext>
              </a:extLst>
            </p:cNvPr>
            <p:cNvSpPr/>
            <p:nvPr/>
          </p:nvSpPr>
          <p:spPr>
            <a:xfrm>
              <a:off x="6933093" y="1400013"/>
              <a:ext cx="5783342" cy="65079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5100"/>
                </a:lnSpc>
                <a:buNone/>
              </a:pPr>
              <a:r>
                <a:rPr lang="ru-RU" sz="4050" dirty="0">
                  <a:solidFill>
                    <a:srgbClr val="124E73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Ответь, на какие вопросы </a:t>
              </a:r>
            </a:p>
            <a:p>
              <a:pPr marL="0" indent="0">
                <a:lnSpc>
                  <a:spcPts val="5100"/>
                </a:lnSpc>
                <a:buNone/>
              </a:pPr>
              <a:r>
                <a:rPr lang="ru-RU" sz="4050" dirty="0">
                  <a:solidFill>
                    <a:srgbClr val="124E73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отвечают эти слова.</a:t>
              </a:r>
              <a:endParaRPr lang="en-US" sz="4050" dirty="0"/>
            </a:p>
          </p:txBody>
        </p:sp>
        <p:pic>
          <p:nvPicPr>
            <p:cNvPr id="5" name="Image 1" descr="preencoded.png">
              <a:extLst>
                <a:ext uri="{FF2B5EF4-FFF2-40B4-BE49-F238E27FC236}">
                  <a16:creationId xmlns:a16="http://schemas.microsoft.com/office/drawing/2014/main" id="{E7CB40FA-961A-4084-8D2D-08B6CFFD7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49476" y="1539816"/>
              <a:ext cx="520541" cy="520541"/>
            </a:xfrm>
            <a:prstGeom prst="rect">
              <a:avLst/>
            </a:prstGeom>
          </p:spPr>
        </p:pic>
        <p:sp>
          <p:nvSpPr>
            <p:cNvPr id="6" name="Text 0">
              <a:extLst>
                <a:ext uri="{FF2B5EF4-FFF2-40B4-BE49-F238E27FC236}">
                  <a16:creationId xmlns:a16="http://schemas.microsoft.com/office/drawing/2014/main" id="{E7D22F0F-F281-4363-9A2C-69B07624986C}"/>
                </a:ext>
              </a:extLst>
            </p:cNvPr>
            <p:cNvSpPr/>
            <p:nvPr/>
          </p:nvSpPr>
          <p:spPr>
            <a:xfrm>
              <a:off x="7315200" y="284679"/>
              <a:ext cx="5783342" cy="650796"/>
            </a:xfrm>
            <a:prstGeom prst="rect">
              <a:avLst/>
            </a:prstGeom>
            <a:noFill/>
            <a:ln/>
          </p:spPr>
          <p:txBody>
            <a:bodyPr wrap="none" lIns="0" tIns="0" rIns="0" bIns="0" rtlCol="0" anchor="t"/>
            <a:lstStyle/>
            <a:p>
              <a:pPr marL="0" indent="0">
                <a:lnSpc>
                  <a:spcPts val="5100"/>
                </a:lnSpc>
                <a:buNone/>
              </a:pPr>
              <a:r>
                <a:rPr lang="en-US" sz="4050" dirty="0" err="1">
                  <a:solidFill>
                    <a:srgbClr val="124E73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Практическое</a:t>
              </a:r>
              <a:r>
                <a:rPr lang="en-US" sz="4050" dirty="0">
                  <a:solidFill>
                    <a:srgbClr val="124E73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 </a:t>
              </a:r>
              <a:r>
                <a:rPr lang="en-US" sz="4050" dirty="0" err="1">
                  <a:solidFill>
                    <a:srgbClr val="124E73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задание</a:t>
              </a:r>
              <a:r>
                <a:rPr lang="ru-RU" sz="4050" dirty="0">
                  <a:solidFill>
                    <a:srgbClr val="124E73"/>
                  </a:solidFill>
                  <a:latin typeface="MuseoModerno Medium" pitchFamily="34" charset="0"/>
                  <a:ea typeface="MuseoModerno Medium" pitchFamily="34" charset="-122"/>
                  <a:cs typeface="MuseoModerno Medium" pitchFamily="34" charset="-120"/>
                </a:rPr>
                <a:t>.</a:t>
              </a:r>
              <a:endParaRPr lang="en-US" sz="4050" dirty="0"/>
            </a:p>
          </p:txBody>
        </p:sp>
        <p:pic>
          <p:nvPicPr>
            <p:cNvPr id="7" name="Image 2" descr="preencoded.png">
              <a:extLst>
                <a:ext uri="{FF2B5EF4-FFF2-40B4-BE49-F238E27FC236}">
                  <a16:creationId xmlns:a16="http://schemas.microsoft.com/office/drawing/2014/main" id="{DA198DDD-E2BA-459A-9BCF-A33A2A2916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949476" y="3058178"/>
              <a:ext cx="520541" cy="520541"/>
            </a:xfrm>
            <a:prstGeom prst="rect">
              <a:avLst/>
            </a:prstGeom>
          </p:spPr>
        </p:pic>
      </p:grpSp>
      <p:sp>
        <p:nvSpPr>
          <p:cNvPr id="9" name="Text 2">
            <a:extLst>
              <a:ext uri="{FF2B5EF4-FFF2-40B4-BE49-F238E27FC236}">
                <a16:creationId xmlns:a16="http://schemas.microsoft.com/office/drawing/2014/main" id="{49CA559B-3252-46B5-A7C4-30C33745BCB1}"/>
              </a:ext>
            </a:extLst>
          </p:cNvPr>
          <p:cNvSpPr/>
          <p:nvPr/>
        </p:nvSpPr>
        <p:spPr>
          <a:xfrm>
            <a:off x="6943962" y="3163092"/>
            <a:ext cx="7686438" cy="1183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  <a:cs typeface="Source Sans Pro" pitchFamily="34" charset="-120"/>
              </a:rPr>
              <a:t>Солнечный свет залил всю</a:t>
            </a:r>
          </a:p>
          <a:p>
            <a:pPr marL="0" indent="0" algn="l">
              <a:lnSpc>
                <a:spcPts val="2600"/>
              </a:lnSpc>
              <a:buNone/>
            </a:pPr>
            <a:endParaRPr lang="ru-RU" sz="5000" dirty="0">
              <a:solidFill>
                <a:srgbClr val="2B4150"/>
              </a:solidFill>
              <a:latin typeface="Zapf ChanceC" panose="020B7200000000000000" pitchFamily="34" charset="0"/>
              <a:ea typeface="Source Sans Pro" pitchFamily="34" charset="-122"/>
              <a:cs typeface="Source Sans Pro" pitchFamily="34" charset="-120"/>
            </a:endParaRPr>
          </a:p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  <a:cs typeface="Source Sans Pro" pitchFamily="34" charset="-120"/>
              </a:rPr>
              <a:t>комнату.</a:t>
            </a:r>
            <a:endParaRPr lang="en-US" sz="5000" dirty="0">
              <a:latin typeface="Zapf ChanceC" panose="020B7200000000000000" pitchFamily="34" charset="0"/>
            </a:endParaRPr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492F964C-B7C7-4470-83A3-D1BBBC308594}"/>
              </a:ext>
            </a:extLst>
          </p:cNvPr>
          <p:cNvSpPr/>
          <p:nvPr/>
        </p:nvSpPr>
        <p:spPr>
          <a:xfrm>
            <a:off x="6933093" y="4955125"/>
            <a:ext cx="2312507" cy="1599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4000" dirty="0">
                <a:solidFill>
                  <a:srgbClr val="00B050"/>
                </a:solidFill>
                <a:latin typeface="Source Sans Pro" pitchFamily="34" charset="0"/>
                <a:ea typeface="Source Sans Pro" pitchFamily="34" charset="-122"/>
              </a:rPr>
              <a:t>_________? свет  </a:t>
            </a:r>
          </a:p>
          <a:p>
            <a:pPr marL="0" indent="0" algn="l">
              <a:lnSpc>
                <a:spcPts val="2600"/>
              </a:lnSpc>
              <a:buNone/>
            </a:pPr>
            <a:endParaRPr lang="ru-RU" sz="4000" dirty="0">
              <a:solidFill>
                <a:srgbClr val="00B050"/>
              </a:solidFill>
              <a:latin typeface="Source Sans Pro" pitchFamily="34" charset="0"/>
              <a:ea typeface="Source Sans Pro" pitchFamily="34" charset="-122"/>
            </a:endParaRPr>
          </a:p>
          <a:p>
            <a:pPr marL="0" indent="0" algn="l">
              <a:lnSpc>
                <a:spcPts val="2600"/>
              </a:lnSpc>
              <a:buNone/>
            </a:pPr>
            <a:endParaRPr lang="ru-RU" sz="4000" dirty="0">
              <a:solidFill>
                <a:srgbClr val="00B050"/>
              </a:solidFill>
              <a:latin typeface="Source Sans Pro" pitchFamily="34" charset="0"/>
              <a:ea typeface="Source Sans Pro" pitchFamily="34" charset="-122"/>
            </a:endParaRPr>
          </a:p>
          <a:p>
            <a:pPr marL="0" indent="0" algn="l">
              <a:lnSpc>
                <a:spcPts val="2600"/>
              </a:lnSpc>
              <a:buNone/>
            </a:pPr>
            <a:r>
              <a:rPr lang="ru-RU" sz="4000" dirty="0">
                <a:solidFill>
                  <a:srgbClr val="00B050"/>
                </a:solidFill>
                <a:latin typeface="Source Sans Pro" pitchFamily="34" charset="0"/>
                <a:ea typeface="Source Sans Pro" pitchFamily="34" charset="-122"/>
              </a:rPr>
              <a:t>_________? залил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921309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1A7B9CC3-D250-47D8-9BBB-AA3AC9AB8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0816D5D4-19AC-4746-B755-0A83E3880BA1}"/>
              </a:ext>
            </a:extLst>
          </p:cNvPr>
          <p:cNvSpPr/>
          <p:nvPr/>
        </p:nvSpPr>
        <p:spPr>
          <a:xfrm>
            <a:off x="6933094" y="1057890"/>
            <a:ext cx="5783342" cy="6507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Выпиши из предложений </a:t>
            </a:r>
          </a:p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подлежащее.</a:t>
            </a:r>
            <a:endParaRPr lang="en-US" sz="4050" dirty="0"/>
          </a:p>
        </p:txBody>
      </p:sp>
      <p:pic>
        <p:nvPicPr>
          <p:cNvPr id="5" name="Image 1" descr="preencoded.png">
            <a:extLst>
              <a:ext uri="{FF2B5EF4-FFF2-40B4-BE49-F238E27FC236}">
                <a16:creationId xmlns:a16="http://schemas.microsoft.com/office/drawing/2014/main" id="{E7CB40FA-961A-4084-8D2D-08B6CFFD7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477" y="1197693"/>
            <a:ext cx="520541" cy="520541"/>
          </a:xfrm>
          <a:prstGeom prst="rect">
            <a:avLst/>
          </a:prstGeom>
        </p:spPr>
      </p:pic>
      <p:pic>
        <p:nvPicPr>
          <p:cNvPr id="7" name="Image 2" descr="preencoded.png">
            <a:extLst>
              <a:ext uri="{FF2B5EF4-FFF2-40B4-BE49-F238E27FC236}">
                <a16:creationId xmlns:a16="http://schemas.microsoft.com/office/drawing/2014/main" id="{DA198DDD-E2BA-459A-9BCF-A33A2A291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477" y="2976325"/>
            <a:ext cx="520541" cy="520541"/>
          </a:xfrm>
          <a:prstGeom prst="rect">
            <a:avLst/>
          </a:prstGeom>
        </p:spPr>
      </p:pic>
      <p:sp>
        <p:nvSpPr>
          <p:cNvPr id="9" name="Text 2">
            <a:extLst>
              <a:ext uri="{FF2B5EF4-FFF2-40B4-BE49-F238E27FC236}">
                <a16:creationId xmlns:a16="http://schemas.microsoft.com/office/drawing/2014/main" id="{49CA559B-3252-46B5-A7C4-30C33745BCB1}"/>
              </a:ext>
            </a:extLst>
          </p:cNvPr>
          <p:cNvSpPr/>
          <p:nvPr/>
        </p:nvSpPr>
        <p:spPr>
          <a:xfrm>
            <a:off x="6943962" y="3163092"/>
            <a:ext cx="7686438" cy="52054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  <a:cs typeface="Source Sans Pro" pitchFamily="34" charset="-120"/>
              </a:rPr>
              <a:t>Посадил дед репку.</a:t>
            </a:r>
          </a:p>
          <a:p>
            <a:pPr marL="0" indent="0" algn="l">
              <a:lnSpc>
                <a:spcPts val="2600"/>
              </a:lnSpc>
              <a:buNone/>
            </a:pPr>
            <a:endParaRPr lang="ru-RU" sz="5000" dirty="0">
              <a:solidFill>
                <a:srgbClr val="2B4150"/>
              </a:solidFill>
              <a:latin typeface="Zapf ChanceC" panose="020B7200000000000000" pitchFamily="34" charset="0"/>
              <a:ea typeface="Source Sans Pro" pitchFamily="34" charset="-122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1A6983-813D-475F-84F3-93C02CFF3004}"/>
              </a:ext>
            </a:extLst>
          </p:cNvPr>
          <p:cNvSpPr txBox="1"/>
          <p:nvPr/>
        </p:nvSpPr>
        <p:spPr>
          <a:xfrm>
            <a:off x="6933094" y="4343194"/>
            <a:ext cx="7315200" cy="12016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</a:rPr>
              <a:t>Врач внимательно слушает </a:t>
            </a:r>
          </a:p>
          <a:p>
            <a:pPr marL="0" indent="0" algn="l">
              <a:lnSpc>
                <a:spcPts val="2600"/>
              </a:lnSpc>
              <a:buNone/>
            </a:pPr>
            <a:endParaRPr lang="ru-RU" sz="5000" dirty="0">
              <a:solidFill>
                <a:srgbClr val="2B4150"/>
              </a:solidFill>
              <a:latin typeface="Zapf ChanceC" panose="020B7200000000000000" pitchFamily="34" charset="0"/>
              <a:ea typeface="Source Sans Pro" pitchFamily="34" charset="-122"/>
            </a:endParaRPr>
          </a:p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</a:rPr>
              <a:t>пациента.</a:t>
            </a:r>
            <a:endParaRPr lang="en-US" sz="5000" dirty="0">
              <a:latin typeface="Zapf ChanceC" panose="020B7200000000000000" pitchFamily="34" charset="0"/>
            </a:endParaRPr>
          </a:p>
        </p:txBody>
      </p:sp>
      <p:pic>
        <p:nvPicPr>
          <p:cNvPr id="13" name="Image 2" descr="preencoded.png">
            <a:extLst>
              <a:ext uri="{FF2B5EF4-FFF2-40B4-BE49-F238E27FC236}">
                <a16:creationId xmlns:a16="http://schemas.microsoft.com/office/drawing/2014/main" id="{202A14E2-C081-4095-B7FF-F42E71D6C5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095" y="4343194"/>
            <a:ext cx="520541" cy="520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03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1A7B9CC3-D250-47D8-9BBB-AA3AC9AB8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0816D5D4-19AC-4746-B755-0A83E3880BA1}"/>
              </a:ext>
            </a:extLst>
          </p:cNvPr>
          <p:cNvSpPr/>
          <p:nvPr/>
        </p:nvSpPr>
        <p:spPr>
          <a:xfrm>
            <a:off x="6933092" y="1400013"/>
            <a:ext cx="7234463" cy="6507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Выбери слова, которые</a:t>
            </a:r>
          </a:p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</a:rPr>
              <a:t>являются второстепенными</a:t>
            </a:r>
          </a:p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</a:rPr>
              <a:t>членами предложения.</a:t>
            </a:r>
            <a:endParaRPr lang="en-US" sz="4050" dirty="0"/>
          </a:p>
          <a:p>
            <a:pPr marL="0" indent="0">
              <a:lnSpc>
                <a:spcPts val="5100"/>
              </a:lnSpc>
              <a:buNone/>
            </a:pPr>
            <a:endParaRPr lang="en-US" sz="4050" dirty="0"/>
          </a:p>
        </p:txBody>
      </p:sp>
      <p:pic>
        <p:nvPicPr>
          <p:cNvPr id="5" name="Image 1" descr="preencoded.png">
            <a:extLst>
              <a:ext uri="{FF2B5EF4-FFF2-40B4-BE49-F238E27FC236}">
                <a16:creationId xmlns:a16="http://schemas.microsoft.com/office/drawing/2014/main" id="{E7CB40FA-961A-4084-8D2D-08B6CFFD7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476" y="1539816"/>
            <a:ext cx="520541" cy="520541"/>
          </a:xfrm>
          <a:prstGeom prst="rect">
            <a:avLst/>
          </a:prstGeom>
        </p:spPr>
      </p:pic>
      <p:pic>
        <p:nvPicPr>
          <p:cNvPr id="7" name="Image 2" descr="preencoded.png">
            <a:extLst>
              <a:ext uri="{FF2B5EF4-FFF2-40B4-BE49-F238E27FC236}">
                <a16:creationId xmlns:a16="http://schemas.microsoft.com/office/drawing/2014/main" id="{DA198DDD-E2BA-459A-9BCF-A33A2A291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0866" y="3754657"/>
            <a:ext cx="520541" cy="520541"/>
          </a:xfrm>
          <a:prstGeom prst="rect">
            <a:avLst/>
          </a:prstGeom>
        </p:spPr>
      </p:pic>
      <p:sp>
        <p:nvSpPr>
          <p:cNvPr id="9" name="Text 2">
            <a:extLst>
              <a:ext uri="{FF2B5EF4-FFF2-40B4-BE49-F238E27FC236}">
                <a16:creationId xmlns:a16="http://schemas.microsoft.com/office/drawing/2014/main" id="{49CA559B-3252-46B5-A7C4-30C33745BCB1}"/>
              </a:ext>
            </a:extLst>
          </p:cNvPr>
          <p:cNvSpPr/>
          <p:nvPr/>
        </p:nvSpPr>
        <p:spPr>
          <a:xfrm>
            <a:off x="6943962" y="3935279"/>
            <a:ext cx="7686438" cy="1183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  <a:cs typeface="Source Sans Pro" pitchFamily="34" charset="-120"/>
              </a:rPr>
              <a:t>Педиатр лечит людей.</a:t>
            </a:r>
          </a:p>
          <a:p>
            <a:pPr marL="0" indent="0" algn="l">
              <a:lnSpc>
                <a:spcPts val="2600"/>
              </a:lnSpc>
              <a:buNone/>
            </a:pPr>
            <a:endParaRPr lang="en-US" sz="5000" dirty="0">
              <a:latin typeface="Zapf ChanceC" panose="020B7200000000000000" pitchFamily="34" charset="0"/>
            </a:endParaRPr>
          </a:p>
        </p:txBody>
      </p:sp>
      <p:pic>
        <p:nvPicPr>
          <p:cNvPr id="11" name="Image 2" descr="preencoded.png">
            <a:extLst>
              <a:ext uri="{FF2B5EF4-FFF2-40B4-BE49-F238E27FC236}">
                <a16:creationId xmlns:a16="http://schemas.microsoft.com/office/drawing/2014/main" id="{1CBA56DE-4310-4D1A-BD9B-357AB07A3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0866" y="5400511"/>
            <a:ext cx="520541" cy="52054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C139C84-507F-43FD-8332-FB30991FDCD9}"/>
              </a:ext>
            </a:extLst>
          </p:cNvPr>
          <p:cNvSpPr txBox="1"/>
          <p:nvPr/>
        </p:nvSpPr>
        <p:spPr>
          <a:xfrm>
            <a:off x="6852355" y="5567844"/>
            <a:ext cx="7315200" cy="534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</a:rPr>
              <a:t>Завтра начнутся выходные.</a:t>
            </a:r>
            <a:endParaRPr lang="en-US" sz="5000" dirty="0">
              <a:latin typeface="Zapf ChanceC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1232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1A7B9CC3-D250-47D8-9BBB-AA3AC9AB8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0816D5D4-19AC-4746-B755-0A83E3880BA1}"/>
              </a:ext>
            </a:extLst>
          </p:cNvPr>
          <p:cNvSpPr/>
          <p:nvPr/>
        </p:nvSpPr>
        <p:spPr>
          <a:xfrm>
            <a:off x="6933092" y="1400013"/>
            <a:ext cx="7234463" cy="6507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Выпишите из предложений</a:t>
            </a:r>
          </a:p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</a:rPr>
              <a:t>основы.</a:t>
            </a:r>
            <a:endParaRPr lang="en-US" sz="4050" dirty="0"/>
          </a:p>
          <a:p>
            <a:pPr marL="0" indent="0">
              <a:lnSpc>
                <a:spcPts val="5100"/>
              </a:lnSpc>
              <a:buNone/>
            </a:pPr>
            <a:endParaRPr lang="en-US" sz="4050" dirty="0"/>
          </a:p>
        </p:txBody>
      </p:sp>
      <p:pic>
        <p:nvPicPr>
          <p:cNvPr id="5" name="Image 1" descr="preencoded.png">
            <a:extLst>
              <a:ext uri="{FF2B5EF4-FFF2-40B4-BE49-F238E27FC236}">
                <a16:creationId xmlns:a16="http://schemas.microsoft.com/office/drawing/2014/main" id="{E7CB40FA-961A-4084-8D2D-08B6CFFD7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476" y="1539816"/>
            <a:ext cx="520541" cy="520541"/>
          </a:xfrm>
          <a:prstGeom prst="rect">
            <a:avLst/>
          </a:prstGeom>
        </p:spPr>
      </p:pic>
      <p:pic>
        <p:nvPicPr>
          <p:cNvPr id="7" name="Image 2" descr="preencoded.png">
            <a:extLst>
              <a:ext uri="{FF2B5EF4-FFF2-40B4-BE49-F238E27FC236}">
                <a16:creationId xmlns:a16="http://schemas.microsoft.com/office/drawing/2014/main" id="{DA198DDD-E2BA-459A-9BCF-A33A2A291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0866" y="3754657"/>
            <a:ext cx="520541" cy="520541"/>
          </a:xfrm>
          <a:prstGeom prst="rect">
            <a:avLst/>
          </a:prstGeom>
        </p:spPr>
      </p:pic>
      <p:sp>
        <p:nvSpPr>
          <p:cNvPr id="9" name="Text 2">
            <a:extLst>
              <a:ext uri="{FF2B5EF4-FFF2-40B4-BE49-F238E27FC236}">
                <a16:creationId xmlns:a16="http://schemas.microsoft.com/office/drawing/2014/main" id="{49CA559B-3252-46B5-A7C4-30C33745BCB1}"/>
              </a:ext>
            </a:extLst>
          </p:cNvPr>
          <p:cNvSpPr/>
          <p:nvPr/>
        </p:nvSpPr>
        <p:spPr>
          <a:xfrm>
            <a:off x="6943962" y="3935279"/>
            <a:ext cx="7686438" cy="1183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  <a:cs typeface="Source Sans Pro" pitchFamily="34" charset="-120"/>
              </a:rPr>
              <a:t>Гепарды бегают быстрее всех.</a:t>
            </a:r>
          </a:p>
          <a:p>
            <a:pPr marL="0" indent="0" algn="l">
              <a:lnSpc>
                <a:spcPts val="2600"/>
              </a:lnSpc>
              <a:buNone/>
            </a:pPr>
            <a:endParaRPr lang="en-US" sz="5000" dirty="0">
              <a:latin typeface="Zapf ChanceC" panose="020B7200000000000000" pitchFamily="34" charset="0"/>
            </a:endParaRPr>
          </a:p>
        </p:txBody>
      </p:sp>
      <p:pic>
        <p:nvPicPr>
          <p:cNvPr id="11" name="Image 2" descr="preencoded.png">
            <a:extLst>
              <a:ext uri="{FF2B5EF4-FFF2-40B4-BE49-F238E27FC236}">
                <a16:creationId xmlns:a16="http://schemas.microsoft.com/office/drawing/2014/main" id="{1CBA56DE-4310-4D1A-BD9B-357AB07A3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0866" y="5400511"/>
            <a:ext cx="520541" cy="52054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C139C84-507F-43FD-8332-FB30991FDCD9}"/>
              </a:ext>
            </a:extLst>
          </p:cNvPr>
          <p:cNvSpPr txBox="1"/>
          <p:nvPr/>
        </p:nvSpPr>
        <p:spPr>
          <a:xfrm>
            <a:off x="6852355" y="4878658"/>
            <a:ext cx="7315200" cy="1964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ts val="2600"/>
              </a:lnSpc>
              <a:buNone/>
            </a:pPr>
            <a:endParaRPr lang="ru-RU" sz="5000" dirty="0">
              <a:solidFill>
                <a:srgbClr val="2B4150"/>
              </a:solidFill>
              <a:latin typeface="Zapf ChanceC" panose="020B7200000000000000" pitchFamily="34" charset="0"/>
              <a:ea typeface="Source Sans Pro" pitchFamily="34" charset="-122"/>
            </a:endParaRPr>
          </a:p>
          <a:p>
            <a:pPr marL="0" indent="0" algn="l"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</a:rPr>
              <a:t>Моя собака приближалась ко мне.</a:t>
            </a:r>
            <a:endParaRPr lang="en-US" sz="5000" dirty="0">
              <a:latin typeface="Zapf ChanceC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005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1A7B9CC3-D250-47D8-9BBB-AA3AC9AB8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0816D5D4-19AC-4746-B755-0A83E3880BA1}"/>
              </a:ext>
            </a:extLst>
          </p:cNvPr>
          <p:cNvSpPr/>
          <p:nvPr/>
        </p:nvSpPr>
        <p:spPr>
          <a:xfrm>
            <a:off x="7024699" y="542058"/>
            <a:ext cx="7234463" cy="6507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Выберите, от каких слов </a:t>
            </a:r>
          </a:p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</a:rPr>
              <a:t>Зависят эти второстепенные</a:t>
            </a:r>
          </a:p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</a:rPr>
              <a:t>члены предложения.</a:t>
            </a:r>
            <a:endParaRPr lang="en-US" sz="4050" dirty="0"/>
          </a:p>
          <a:p>
            <a:pPr marL="0" indent="0">
              <a:lnSpc>
                <a:spcPts val="5100"/>
              </a:lnSpc>
              <a:buNone/>
            </a:pPr>
            <a:endParaRPr lang="en-US" sz="4050" dirty="0"/>
          </a:p>
          <a:p>
            <a:pPr marL="0" indent="0">
              <a:lnSpc>
                <a:spcPts val="5100"/>
              </a:lnSpc>
              <a:buNone/>
            </a:pPr>
            <a:endParaRPr lang="en-US" sz="4050" dirty="0"/>
          </a:p>
        </p:txBody>
      </p:sp>
      <p:pic>
        <p:nvPicPr>
          <p:cNvPr id="5" name="Image 1" descr="preencoded.png">
            <a:extLst>
              <a:ext uri="{FF2B5EF4-FFF2-40B4-BE49-F238E27FC236}">
                <a16:creationId xmlns:a16="http://schemas.microsoft.com/office/drawing/2014/main" id="{E7CB40FA-961A-4084-8D2D-08B6CFFD7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864" y="932583"/>
            <a:ext cx="520541" cy="520541"/>
          </a:xfrm>
          <a:prstGeom prst="rect">
            <a:avLst/>
          </a:prstGeom>
        </p:spPr>
      </p:pic>
      <p:pic>
        <p:nvPicPr>
          <p:cNvPr id="7" name="Image 2" descr="preencoded.png">
            <a:extLst>
              <a:ext uri="{FF2B5EF4-FFF2-40B4-BE49-F238E27FC236}">
                <a16:creationId xmlns:a16="http://schemas.microsoft.com/office/drawing/2014/main" id="{DA198DDD-E2BA-459A-9BCF-A33A2A2916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5279" y="3122479"/>
            <a:ext cx="520541" cy="520541"/>
          </a:xfrm>
          <a:prstGeom prst="rect">
            <a:avLst/>
          </a:prstGeom>
        </p:spPr>
      </p:pic>
      <p:sp>
        <p:nvSpPr>
          <p:cNvPr id="9" name="Text 2">
            <a:extLst>
              <a:ext uri="{FF2B5EF4-FFF2-40B4-BE49-F238E27FC236}">
                <a16:creationId xmlns:a16="http://schemas.microsoft.com/office/drawing/2014/main" id="{49CA559B-3252-46B5-A7C4-30C33745BCB1}"/>
              </a:ext>
            </a:extLst>
          </p:cNvPr>
          <p:cNvSpPr/>
          <p:nvPr/>
        </p:nvSpPr>
        <p:spPr>
          <a:xfrm>
            <a:off x="6943962" y="3326564"/>
            <a:ext cx="7686438" cy="1183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  <a:cs typeface="Source Sans Pro" pitchFamily="34" charset="-120"/>
              </a:rPr>
              <a:t>Цветут красные розы.</a:t>
            </a:r>
          </a:p>
          <a:p>
            <a:pPr marL="0" indent="0" algn="l">
              <a:lnSpc>
                <a:spcPts val="2600"/>
              </a:lnSpc>
              <a:buNone/>
            </a:pPr>
            <a:endParaRPr lang="en-US" sz="5000" dirty="0">
              <a:latin typeface="Zapf ChanceC" panose="020B7200000000000000" pitchFamily="34" charset="0"/>
            </a:endParaRPr>
          </a:p>
        </p:txBody>
      </p:sp>
      <p:pic>
        <p:nvPicPr>
          <p:cNvPr id="11" name="Image 2" descr="preencoded.png">
            <a:extLst>
              <a:ext uri="{FF2B5EF4-FFF2-40B4-BE49-F238E27FC236}">
                <a16:creationId xmlns:a16="http://schemas.microsoft.com/office/drawing/2014/main" id="{1CBA56DE-4310-4D1A-BD9B-357AB07A3F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475" y="4994550"/>
            <a:ext cx="520541" cy="52054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C139C84-507F-43FD-8332-FB30991FDCD9}"/>
              </a:ext>
            </a:extLst>
          </p:cNvPr>
          <p:cNvSpPr txBox="1"/>
          <p:nvPr/>
        </p:nvSpPr>
        <p:spPr>
          <a:xfrm>
            <a:off x="6933091" y="4933822"/>
            <a:ext cx="73152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</a:rPr>
              <a:t>Голодные волки искали добычу.</a:t>
            </a:r>
            <a:endParaRPr lang="en-US" sz="5000" dirty="0">
              <a:latin typeface="Zapf ChanceC" panose="020B7200000000000000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FC7A07-E6A1-4509-9360-EC857BFF693E}"/>
              </a:ext>
            </a:extLst>
          </p:cNvPr>
          <p:cNvSpPr txBox="1"/>
          <p:nvPr/>
        </p:nvSpPr>
        <p:spPr>
          <a:xfrm>
            <a:off x="6933091" y="4013872"/>
            <a:ext cx="7315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B050"/>
                </a:solidFill>
                <a:latin typeface="Zapf ChanceC" panose="020B7200000000000000" pitchFamily="34" charset="0"/>
                <a:ea typeface="Source Sans Pro" pitchFamily="34" charset="-122"/>
              </a:rPr>
              <a:t>_________ красные 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94B78F3-A1E1-44A4-9276-5BB48AC8FE2F}"/>
              </a:ext>
            </a:extLst>
          </p:cNvPr>
          <p:cNvSpPr txBox="1"/>
          <p:nvPr/>
        </p:nvSpPr>
        <p:spPr>
          <a:xfrm>
            <a:off x="6933091" y="6643404"/>
            <a:ext cx="7315200" cy="1041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4000" dirty="0">
                <a:solidFill>
                  <a:srgbClr val="00B050"/>
                </a:solidFill>
                <a:latin typeface="Zapf ChanceC" panose="020B7200000000000000" pitchFamily="34" charset="0"/>
                <a:ea typeface="Source Sans Pro" pitchFamily="34" charset="-122"/>
              </a:rPr>
              <a:t>_________ голодные  </a:t>
            </a:r>
          </a:p>
          <a:p>
            <a:pPr marL="0" indent="0" algn="l">
              <a:buNone/>
            </a:pPr>
            <a:r>
              <a:rPr lang="ru-RU" sz="4000" dirty="0">
                <a:solidFill>
                  <a:srgbClr val="00B050"/>
                </a:solidFill>
                <a:latin typeface="Zapf ChanceC" panose="020B7200000000000000" pitchFamily="34" charset="0"/>
                <a:ea typeface="Source Sans Pro" pitchFamily="34" charset="-122"/>
              </a:rPr>
              <a:t>_________добычу 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8856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id="{1A7B9CC3-D250-47D8-9BBB-AA3AC9AB88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4" name="Text 0">
            <a:extLst>
              <a:ext uri="{FF2B5EF4-FFF2-40B4-BE49-F238E27FC236}">
                <a16:creationId xmlns:a16="http://schemas.microsoft.com/office/drawing/2014/main" id="{0816D5D4-19AC-4746-B755-0A83E3880BA1}"/>
              </a:ext>
            </a:extLst>
          </p:cNvPr>
          <p:cNvSpPr/>
          <p:nvPr/>
        </p:nvSpPr>
        <p:spPr>
          <a:xfrm>
            <a:off x="7014482" y="369030"/>
            <a:ext cx="7234463" cy="6507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5100"/>
              </a:lnSpc>
              <a:buNone/>
            </a:pPr>
            <a:r>
              <a:rPr lang="ru-RU" sz="40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САМОПРОВЕРКА</a:t>
            </a:r>
            <a:endParaRPr lang="en-US" sz="4050" dirty="0"/>
          </a:p>
          <a:p>
            <a:pPr marL="0" indent="0">
              <a:lnSpc>
                <a:spcPts val="5100"/>
              </a:lnSpc>
              <a:buNone/>
            </a:pPr>
            <a:endParaRPr lang="en-US" sz="4050" dirty="0"/>
          </a:p>
          <a:p>
            <a:pPr marL="0" indent="0">
              <a:lnSpc>
                <a:spcPts val="5100"/>
              </a:lnSpc>
              <a:buNone/>
            </a:pPr>
            <a:endParaRPr lang="en-US" sz="4050" dirty="0"/>
          </a:p>
        </p:txBody>
      </p:sp>
      <p:pic>
        <p:nvPicPr>
          <p:cNvPr id="7" name="Image 2" descr="preencoded.png">
            <a:extLst>
              <a:ext uri="{FF2B5EF4-FFF2-40B4-BE49-F238E27FC236}">
                <a16:creationId xmlns:a16="http://schemas.microsoft.com/office/drawing/2014/main" id="{DA198DDD-E2BA-459A-9BCF-A33A2A291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0866" y="1372074"/>
            <a:ext cx="520541" cy="520541"/>
          </a:xfrm>
          <a:prstGeom prst="rect">
            <a:avLst/>
          </a:prstGeom>
        </p:spPr>
      </p:pic>
      <p:sp>
        <p:nvSpPr>
          <p:cNvPr id="9" name="Text 2">
            <a:extLst>
              <a:ext uri="{FF2B5EF4-FFF2-40B4-BE49-F238E27FC236}">
                <a16:creationId xmlns:a16="http://schemas.microsoft.com/office/drawing/2014/main" id="{49CA559B-3252-46B5-A7C4-30C33745BCB1}"/>
              </a:ext>
            </a:extLst>
          </p:cNvPr>
          <p:cNvSpPr/>
          <p:nvPr/>
        </p:nvSpPr>
        <p:spPr>
          <a:xfrm>
            <a:off x="6876229" y="3998258"/>
            <a:ext cx="7686438" cy="1183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  <a:cs typeface="Source Sans Pro" pitchFamily="34" charset="-120"/>
              </a:rPr>
              <a:t>людей		завтра</a:t>
            </a:r>
          </a:p>
          <a:p>
            <a:pPr marL="0" indent="0" algn="l">
              <a:lnSpc>
                <a:spcPts val="2600"/>
              </a:lnSpc>
              <a:buNone/>
            </a:pPr>
            <a:endParaRPr lang="en-US" sz="5000" dirty="0">
              <a:latin typeface="Zapf ChanceC" panose="020B7200000000000000" pitchFamily="34" charset="0"/>
            </a:endParaRPr>
          </a:p>
        </p:txBody>
      </p:sp>
      <p:pic>
        <p:nvPicPr>
          <p:cNvPr id="11" name="Image 2" descr="preencoded.png">
            <a:extLst>
              <a:ext uri="{FF2B5EF4-FFF2-40B4-BE49-F238E27FC236}">
                <a16:creationId xmlns:a16="http://schemas.microsoft.com/office/drawing/2014/main" id="{1CBA56DE-4310-4D1A-BD9B-357AB07A3F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0170" y="2878218"/>
            <a:ext cx="520541" cy="52054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1C139C84-507F-43FD-8332-FB30991FDCD9}"/>
              </a:ext>
            </a:extLst>
          </p:cNvPr>
          <p:cNvSpPr txBox="1"/>
          <p:nvPr/>
        </p:nvSpPr>
        <p:spPr>
          <a:xfrm>
            <a:off x="6876230" y="2604346"/>
            <a:ext cx="768643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</a:rPr>
              <a:t>дед посадил   врач слушает</a:t>
            </a:r>
            <a:endParaRPr lang="en-US" sz="5000" dirty="0">
              <a:latin typeface="Zapf ChanceC" panose="020B7200000000000000" pitchFamily="34" charset="0"/>
            </a:endParaRPr>
          </a:p>
        </p:txBody>
      </p:sp>
      <p:pic>
        <p:nvPicPr>
          <p:cNvPr id="14" name="Image 3" descr="preencoded.png">
            <a:extLst>
              <a:ext uri="{FF2B5EF4-FFF2-40B4-BE49-F238E27FC236}">
                <a16:creationId xmlns:a16="http://schemas.microsoft.com/office/drawing/2014/main" id="{3435B95F-9689-4535-9957-3674846FB7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5233" y="265270"/>
            <a:ext cx="601932" cy="858315"/>
          </a:xfrm>
          <a:prstGeom prst="rect">
            <a:avLst/>
          </a:prstGeom>
        </p:spPr>
      </p:pic>
      <p:sp>
        <p:nvSpPr>
          <p:cNvPr id="15" name="Text 6">
            <a:extLst>
              <a:ext uri="{FF2B5EF4-FFF2-40B4-BE49-F238E27FC236}">
                <a16:creationId xmlns:a16="http://schemas.microsoft.com/office/drawing/2014/main" id="{509C19F8-FDA0-4956-9FA0-83C4BE6972CA}"/>
              </a:ext>
            </a:extLst>
          </p:cNvPr>
          <p:cNvSpPr/>
          <p:nvPr/>
        </p:nvSpPr>
        <p:spPr>
          <a:xfrm>
            <a:off x="7014482" y="1192854"/>
            <a:ext cx="2312507" cy="15995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buNone/>
            </a:pPr>
            <a:r>
              <a:rPr lang="ru-RU" sz="4000" dirty="0">
                <a:latin typeface="Source Sans Pro" pitchFamily="34" charset="0"/>
                <a:ea typeface="Source Sans Pro" pitchFamily="34" charset="-122"/>
              </a:rPr>
              <a:t>что? </a:t>
            </a:r>
            <a:r>
              <a:rPr lang="ru-RU" sz="4000" dirty="0">
                <a:solidFill>
                  <a:srgbClr val="00B050"/>
                </a:solidFill>
                <a:latin typeface="Source Sans Pro" pitchFamily="34" charset="0"/>
                <a:ea typeface="Source Sans Pro" pitchFamily="34" charset="-122"/>
              </a:rPr>
              <a:t>свет  </a:t>
            </a:r>
          </a:p>
          <a:p>
            <a:pPr marL="0" indent="0" algn="l">
              <a:buNone/>
            </a:pPr>
            <a:r>
              <a:rPr lang="ru-RU" sz="4000" dirty="0">
                <a:latin typeface="Source Sans Pro" pitchFamily="34" charset="0"/>
                <a:ea typeface="Source Sans Pro" pitchFamily="34" charset="-122"/>
              </a:rPr>
              <a:t>что сделал? </a:t>
            </a:r>
            <a:r>
              <a:rPr lang="ru-RU" sz="4000" dirty="0">
                <a:solidFill>
                  <a:srgbClr val="00B050"/>
                </a:solidFill>
                <a:latin typeface="Source Sans Pro" pitchFamily="34" charset="0"/>
                <a:ea typeface="Source Sans Pro" pitchFamily="34" charset="-122"/>
              </a:rPr>
              <a:t>залил </a:t>
            </a:r>
          </a:p>
          <a:p>
            <a:pPr marL="0" indent="0" algn="l">
              <a:lnSpc>
                <a:spcPts val="2600"/>
              </a:lnSpc>
              <a:buNone/>
            </a:pPr>
            <a:endParaRPr lang="en-US" sz="1600" dirty="0"/>
          </a:p>
        </p:txBody>
      </p:sp>
      <p:pic>
        <p:nvPicPr>
          <p:cNvPr id="16" name="Image 2" descr="preencoded.png">
            <a:extLst>
              <a:ext uri="{FF2B5EF4-FFF2-40B4-BE49-F238E27FC236}">
                <a16:creationId xmlns:a16="http://schemas.microsoft.com/office/drawing/2014/main" id="{BD9CB3C7-E5C0-4B2C-94CB-6D41B3AB3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4684" y="3890338"/>
            <a:ext cx="520541" cy="520541"/>
          </a:xfrm>
          <a:prstGeom prst="rect">
            <a:avLst/>
          </a:prstGeom>
        </p:spPr>
      </p:pic>
      <p:pic>
        <p:nvPicPr>
          <p:cNvPr id="17" name="Image 2" descr="preencoded.png">
            <a:extLst>
              <a:ext uri="{FF2B5EF4-FFF2-40B4-BE49-F238E27FC236}">
                <a16:creationId xmlns:a16="http://schemas.microsoft.com/office/drawing/2014/main" id="{E0299AC0-A122-4EF0-9F12-80EF7AC3F1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687" y="4921117"/>
            <a:ext cx="520541" cy="520541"/>
          </a:xfrm>
          <a:prstGeom prst="rect">
            <a:avLst/>
          </a:prstGeom>
        </p:spPr>
      </p:pic>
      <p:sp>
        <p:nvSpPr>
          <p:cNvPr id="18" name="Text 2">
            <a:extLst>
              <a:ext uri="{FF2B5EF4-FFF2-40B4-BE49-F238E27FC236}">
                <a16:creationId xmlns:a16="http://schemas.microsoft.com/office/drawing/2014/main" id="{AFECB363-93C2-4B1A-A6E2-4F8BEA914A2E}"/>
              </a:ext>
            </a:extLst>
          </p:cNvPr>
          <p:cNvSpPr/>
          <p:nvPr/>
        </p:nvSpPr>
        <p:spPr>
          <a:xfrm>
            <a:off x="6876230" y="4942537"/>
            <a:ext cx="7686438" cy="11831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  <a:cs typeface="Source Sans Pro" pitchFamily="34" charset="-120"/>
              </a:rPr>
              <a:t>гепарды бегают</a:t>
            </a:r>
          </a:p>
          <a:p>
            <a:pPr marL="0" indent="0" algn="l">
              <a:buNone/>
            </a:pPr>
            <a:r>
              <a:rPr lang="ru-RU" sz="5000" dirty="0">
                <a:solidFill>
                  <a:srgbClr val="2B4150"/>
                </a:solidFill>
                <a:latin typeface="Zapf ChanceC" panose="020B7200000000000000" pitchFamily="34" charset="0"/>
                <a:ea typeface="Source Sans Pro" pitchFamily="34" charset="-122"/>
                <a:cs typeface="Source Sans Pro" pitchFamily="34" charset="-120"/>
              </a:rPr>
              <a:t>собака приближалась</a:t>
            </a:r>
          </a:p>
          <a:p>
            <a:pPr marL="0" indent="0" algn="l">
              <a:lnSpc>
                <a:spcPts val="2600"/>
              </a:lnSpc>
              <a:buNone/>
            </a:pPr>
            <a:endParaRPr lang="en-US" sz="5000" dirty="0">
              <a:latin typeface="Zapf ChanceC" panose="020B7200000000000000" pitchFamily="34" charset="0"/>
            </a:endParaRPr>
          </a:p>
        </p:txBody>
      </p:sp>
      <p:pic>
        <p:nvPicPr>
          <p:cNvPr id="19" name="Image 2" descr="preencoded.png">
            <a:extLst>
              <a:ext uri="{FF2B5EF4-FFF2-40B4-BE49-F238E27FC236}">
                <a16:creationId xmlns:a16="http://schemas.microsoft.com/office/drawing/2014/main" id="{B24E1C3A-F8A5-45F7-A726-BBC1593F6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1629" y="6408602"/>
            <a:ext cx="520541" cy="52054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42F8F3D-7D5E-46DC-B855-CA8D091BA53C}"/>
              </a:ext>
            </a:extLst>
          </p:cNvPr>
          <p:cNvSpPr txBox="1"/>
          <p:nvPr/>
        </p:nvSpPr>
        <p:spPr>
          <a:xfrm>
            <a:off x="6747165" y="6207789"/>
            <a:ext cx="7315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Zapf ChanceC" panose="020B7200000000000000" pitchFamily="34" charset="0"/>
                <a:ea typeface="Source Sans Pro" pitchFamily="34" charset="-122"/>
              </a:rPr>
              <a:t>розы</a:t>
            </a:r>
            <a:r>
              <a:rPr lang="ru-RU" sz="4000" dirty="0">
                <a:solidFill>
                  <a:srgbClr val="00B050"/>
                </a:solidFill>
                <a:latin typeface="Zapf ChanceC" panose="020B7200000000000000" pitchFamily="34" charset="0"/>
                <a:ea typeface="Source Sans Pro" pitchFamily="34" charset="-122"/>
              </a:rPr>
              <a:t> красные </a:t>
            </a:r>
            <a:endParaRPr lang="ru-RU" sz="4000" dirty="0">
              <a:solidFill>
                <a:srgbClr val="00B050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E715E43-8667-4354-B59F-DD7A7B5B6AB3}"/>
              </a:ext>
            </a:extLst>
          </p:cNvPr>
          <p:cNvSpPr txBox="1"/>
          <p:nvPr/>
        </p:nvSpPr>
        <p:spPr>
          <a:xfrm>
            <a:off x="9906991" y="6371852"/>
            <a:ext cx="3597136" cy="1041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ts val="2600"/>
              </a:lnSpc>
              <a:buNone/>
            </a:pPr>
            <a:r>
              <a:rPr lang="ru-RU" sz="4000" dirty="0">
                <a:latin typeface="Zapf ChanceC" panose="020B7200000000000000" pitchFamily="34" charset="0"/>
                <a:ea typeface="Source Sans Pro" pitchFamily="34" charset="-122"/>
              </a:rPr>
              <a:t>волки</a:t>
            </a:r>
            <a:r>
              <a:rPr lang="ru-RU" sz="4000" dirty="0">
                <a:solidFill>
                  <a:srgbClr val="00B050"/>
                </a:solidFill>
                <a:latin typeface="Zapf ChanceC" panose="020B7200000000000000" pitchFamily="34" charset="0"/>
                <a:ea typeface="Source Sans Pro" pitchFamily="34" charset="-122"/>
              </a:rPr>
              <a:t> голодные  </a:t>
            </a:r>
          </a:p>
          <a:p>
            <a:pPr marL="0" indent="0" algn="l">
              <a:buNone/>
            </a:pPr>
            <a:r>
              <a:rPr lang="ru-RU" sz="4000" dirty="0">
                <a:latin typeface="Zapf ChanceC" panose="020B7200000000000000" pitchFamily="34" charset="0"/>
                <a:ea typeface="Source Sans Pro" pitchFamily="34" charset="-122"/>
              </a:rPr>
              <a:t>искали </a:t>
            </a:r>
            <a:r>
              <a:rPr lang="ru-RU" sz="4000" dirty="0">
                <a:solidFill>
                  <a:srgbClr val="00B050"/>
                </a:solidFill>
                <a:latin typeface="Zapf ChanceC" panose="020B7200000000000000" pitchFamily="34" charset="0"/>
                <a:ea typeface="Source Sans Pro" pitchFamily="34" charset="-122"/>
              </a:rPr>
              <a:t>добычу </a:t>
            </a:r>
            <a:endParaRPr lang="ru-RU" sz="4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795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C2F86A-4BBB-4F54-9943-0F28508A9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4630399" cy="82296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146A35-F70A-41CD-8344-96CB28E85F7A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10000" dirty="0">
                <a:latin typeface="Coronet" panose="03030502040406070605" pitchFamily="66" charset="0"/>
              </a:rPr>
              <a:t>Вывод:</a:t>
            </a:r>
          </a:p>
        </p:txBody>
      </p:sp>
      <p:sp>
        <p:nvSpPr>
          <p:cNvPr id="4" name="Содержимое 2">
            <a:extLst>
              <a:ext uri="{FF2B5EF4-FFF2-40B4-BE49-F238E27FC236}">
                <a16:creationId xmlns:a16="http://schemas.microsoft.com/office/drawing/2014/main" id="{83029E52-6BC7-41FD-AE4B-544E677D04FE}"/>
              </a:ext>
            </a:extLst>
          </p:cNvPr>
          <p:cNvSpPr txBox="1">
            <a:spLocks/>
          </p:cNvSpPr>
          <p:nvPr/>
        </p:nvSpPr>
        <p:spPr>
          <a:xfrm>
            <a:off x="752307" y="2245659"/>
            <a:ext cx="8229600" cy="452596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altLang="ru-RU" dirty="0"/>
              <a:t>Предложение может состоять из </a:t>
            </a:r>
            <a:r>
              <a:rPr lang="ru-RU" altLang="ru-RU" b="1" dirty="0"/>
              <a:t>главных и второстепенных членов</a:t>
            </a:r>
            <a:r>
              <a:rPr lang="ru-RU" altLang="ru-RU" dirty="0"/>
              <a:t>, или </a:t>
            </a:r>
            <a:r>
              <a:rPr lang="ru-RU" altLang="ru-RU" b="1" dirty="0"/>
              <a:t>только из главных</a:t>
            </a:r>
            <a:r>
              <a:rPr lang="ru-RU" altLang="ru-RU" dirty="0"/>
              <a:t>, </a:t>
            </a:r>
            <a:r>
              <a:rPr lang="ru-RU" altLang="ru-RU" dirty="0">
                <a:solidFill>
                  <a:srgbClr val="FF0000"/>
                </a:solidFill>
              </a:rPr>
              <a:t>из второстепенных – не может</a:t>
            </a:r>
            <a:r>
              <a:rPr lang="ru-RU" altLang="ru-RU" dirty="0"/>
              <a:t>. </a:t>
            </a:r>
          </a:p>
          <a:p>
            <a:pPr marL="0" indent="0">
              <a:buNone/>
            </a:pPr>
            <a:endParaRPr lang="ru-RU" altLang="ru-RU" dirty="0"/>
          </a:p>
          <a:p>
            <a:pPr marL="0" indent="0">
              <a:buNone/>
            </a:pPr>
            <a:r>
              <a:rPr lang="ru-RU" altLang="ru-RU" dirty="0"/>
              <a:t>Вот почему подлежащее и сказуемое называют главными, а другие – второстепенными членами предложения</a:t>
            </a:r>
          </a:p>
        </p:txBody>
      </p:sp>
      <p:pic>
        <p:nvPicPr>
          <p:cNvPr id="1026" name="Picture 2" descr="Указатель наотмашь указывает вверх Emoji 3D Модель $19 - .3ds .blend .c4d  .fbx .max .ma .lxo .obj .unitypackage .upk .gltf .usdz - Free3D">
            <a:extLst>
              <a:ext uri="{FF2B5EF4-FFF2-40B4-BE49-F238E27FC236}">
                <a16:creationId xmlns:a16="http://schemas.microsoft.com/office/drawing/2014/main" id="{9F842AEE-58ED-4C9B-B5BD-F2A9412313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1" t="13072" r="19805" b="5752"/>
          <a:stretch/>
        </p:blipFill>
        <p:spPr bwMode="auto">
          <a:xfrm>
            <a:off x="9316121" y="613186"/>
            <a:ext cx="4410635" cy="668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23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AC2F86A-4BBB-4F54-9943-0F28508A9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399" cy="8229600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EDECC504-2A68-4EC4-B1BD-E9813255CD7B}"/>
              </a:ext>
            </a:extLst>
          </p:cNvPr>
          <p:cNvSpPr txBox="1">
            <a:spLocks/>
          </p:cNvSpPr>
          <p:nvPr/>
        </p:nvSpPr>
        <p:spPr>
          <a:xfrm>
            <a:off x="609600" y="781434"/>
            <a:ext cx="8229600" cy="1143000"/>
          </a:xfrm>
          <a:prstGeom prst="rect">
            <a:avLst/>
          </a:prstGeom>
        </p:spPr>
        <p:txBody>
          <a:bodyPr rtlCol="0">
            <a:normAutofit fontScale="9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dirty="0"/>
              <a:t>- Нужны ли второстепенные члены предложения?</a:t>
            </a:r>
          </a:p>
        </p:txBody>
      </p:sp>
      <p:sp>
        <p:nvSpPr>
          <p:cNvPr id="8" name="Содержимое 2">
            <a:extLst>
              <a:ext uri="{FF2B5EF4-FFF2-40B4-BE49-F238E27FC236}">
                <a16:creationId xmlns:a16="http://schemas.microsoft.com/office/drawing/2014/main" id="{E733D49C-408F-41C6-9726-672C5A058A4B}"/>
              </a:ext>
            </a:extLst>
          </p:cNvPr>
          <p:cNvSpPr txBox="1">
            <a:spLocks/>
          </p:cNvSpPr>
          <p:nvPr/>
        </p:nvSpPr>
        <p:spPr>
          <a:xfrm>
            <a:off x="747656" y="2358934"/>
            <a:ext cx="8229600" cy="4525963"/>
          </a:xfrm>
          <a:prstGeom prst="rect">
            <a:avLst/>
          </a:prstGeom>
        </p:spPr>
        <p:txBody>
          <a:bodyPr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ru-RU" dirty="0"/>
              <a:t>Второстепенные члены предложения помогают </a:t>
            </a:r>
            <a:r>
              <a:rPr lang="ru-RU" dirty="0">
                <a:solidFill>
                  <a:srgbClr val="FF0000"/>
                </a:solidFill>
              </a:rPr>
              <a:t>более точно </a:t>
            </a:r>
            <a:r>
              <a:rPr lang="ru-RU" dirty="0"/>
              <a:t>о чём-то рассказать. Иначе бы наша речь была бы бедной и некрасивой. Второстепенные члены </a:t>
            </a:r>
            <a:r>
              <a:rPr lang="ru-RU" b="1" dirty="0"/>
              <a:t>не только распространяют главные и второстепенные члены предложения.</a:t>
            </a:r>
            <a:r>
              <a:rPr lang="ru-RU" dirty="0"/>
              <a:t> Они </a:t>
            </a:r>
            <a:r>
              <a:rPr lang="ru-RU" dirty="0">
                <a:solidFill>
                  <a:srgbClr val="FF0000"/>
                </a:solidFill>
              </a:rPr>
              <a:t>поясняют предмет</a:t>
            </a:r>
            <a:r>
              <a:rPr lang="ru-RU" dirty="0"/>
              <a:t>, </a:t>
            </a:r>
            <a:r>
              <a:rPr lang="ru-RU" dirty="0">
                <a:solidFill>
                  <a:srgbClr val="FF0000"/>
                </a:solidFill>
              </a:rPr>
              <a:t>уточняют</a:t>
            </a:r>
            <a:r>
              <a:rPr lang="ru-RU" dirty="0"/>
              <a:t>, какой он, </a:t>
            </a:r>
            <a:r>
              <a:rPr lang="ru-RU" dirty="0">
                <a:solidFill>
                  <a:srgbClr val="FF0000"/>
                </a:solidFill>
              </a:rPr>
              <a:t>расширяют</a:t>
            </a:r>
            <a:r>
              <a:rPr lang="ru-RU" dirty="0"/>
              <a:t>, делают информацию более понятной. Одним словом, делают нашу речь красивой, разнообразной и богатой.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4100" name="Picture 4" descr="Приём педагогической техники ЗАДАЙ ВОПРОС — Дидактор">
            <a:extLst>
              <a:ext uri="{FF2B5EF4-FFF2-40B4-BE49-F238E27FC236}">
                <a16:creationId xmlns:a16="http://schemas.microsoft.com/office/drawing/2014/main" id="{21DCA13D-709D-4199-B6B5-96820D53BA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2986" y="495684"/>
            <a:ext cx="5345718" cy="534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047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mile">
            <a:extLst>
              <a:ext uri="{FF2B5EF4-FFF2-40B4-BE49-F238E27FC236}">
                <a16:creationId xmlns:a16="http://schemas.microsoft.com/office/drawing/2014/main" id="{A319E3DD-411E-4706-A6CC-A65B159783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251" y="2271265"/>
            <a:ext cx="8636794" cy="563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957B24B-E7C9-4780-B1AC-DC5830016559}"/>
              </a:ext>
            </a:extLst>
          </p:cNvPr>
          <p:cNvSpPr txBox="1"/>
          <p:nvPr/>
        </p:nvSpPr>
        <p:spPr>
          <a:xfrm rot="20898431">
            <a:off x="2473325" y="795338"/>
            <a:ext cx="3959225" cy="1016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  <a:cs typeface="+mn-cs"/>
              </a:rPr>
              <a:t>Молодцы!</a:t>
            </a:r>
          </a:p>
        </p:txBody>
      </p:sp>
    </p:spTree>
    <p:extLst>
      <p:ext uri="{BB962C8B-B14F-4D97-AF65-F5344CB8AC3E}">
        <p14:creationId xmlns:p14="http://schemas.microsoft.com/office/powerpoint/2010/main" val="175380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45A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408B16C-C32E-4705-B6C7-EC33114816C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0927" b="57216"/>
          <a:stretch/>
        </p:blipFill>
        <p:spPr>
          <a:xfrm>
            <a:off x="10710679" y="247136"/>
            <a:ext cx="3872476" cy="3113902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id="{AB739AA7-EF3B-447E-ABCE-7DA36AA4FF5E}"/>
              </a:ext>
            </a:extLst>
          </p:cNvPr>
          <p:cNvSpPr/>
          <p:nvPr/>
        </p:nvSpPr>
        <p:spPr>
          <a:xfrm>
            <a:off x="430305" y="416028"/>
            <a:ext cx="13702553" cy="42348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0000" dirty="0" err="1"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Главные</a:t>
            </a:r>
            <a:r>
              <a:rPr lang="en-US" sz="10000" dirty="0"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и </a:t>
            </a:r>
            <a:r>
              <a:rPr lang="en-US" sz="10000" dirty="0" err="1"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второстепенные</a:t>
            </a:r>
            <a:r>
              <a:rPr lang="en-US" sz="10000" dirty="0"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10000" dirty="0" err="1"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члены</a:t>
            </a:r>
            <a:r>
              <a:rPr lang="en-US" sz="10000" dirty="0"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предложения</a:t>
            </a:r>
            <a:endParaRPr lang="en-US" sz="10000" dirty="0"/>
          </a:p>
        </p:txBody>
      </p:sp>
    </p:spTree>
    <p:extLst>
      <p:ext uri="{BB962C8B-B14F-4D97-AF65-F5344CB8AC3E}">
        <p14:creationId xmlns:p14="http://schemas.microsoft.com/office/powerpoint/2010/main" val="2427033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CC135C2-DCCF-4872-B371-3FF063C92442}"/>
              </a:ext>
            </a:extLst>
          </p:cNvPr>
          <p:cNvSpPr/>
          <p:nvPr/>
        </p:nvSpPr>
        <p:spPr>
          <a:xfrm>
            <a:off x="5049644" y="465624"/>
            <a:ext cx="577386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bg1"/>
                </a:solidFill>
                <a:latin typeface="+mn-lt"/>
                <a:cs typeface="+mn-cs"/>
              </a:rPr>
              <a:t>Чистописание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7F2F48F-1151-4EAA-9094-4B1634FC9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4400" y="1616294"/>
            <a:ext cx="11141600" cy="372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8496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40F77D89-6D11-4AED-97AF-189FF9B0EF58}"/>
              </a:ext>
            </a:extLst>
          </p:cNvPr>
          <p:cNvSpPr/>
          <p:nvPr/>
        </p:nvSpPr>
        <p:spPr>
          <a:xfrm>
            <a:off x="470647" y="1113458"/>
            <a:ext cx="13958047" cy="217758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8300"/>
              </a:lnSpc>
              <a:buNone/>
            </a:pPr>
            <a:r>
              <a:rPr lang="ru-RU" sz="6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Без каких слов предложение не может существовать?</a:t>
            </a:r>
          </a:p>
        </p:txBody>
      </p:sp>
      <p:sp>
        <p:nvSpPr>
          <p:cNvPr id="3" name="Text 0">
            <a:extLst>
              <a:ext uri="{FF2B5EF4-FFF2-40B4-BE49-F238E27FC236}">
                <a16:creationId xmlns:a16="http://schemas.microsoft.com/office/drawing/2014/main" id="{06F0A04F-56E9-4697-ABEF-FEDB964B14FF}"/>
              </a:ext>
            </a:extLst>
          </p:cNvPr>
          <p:cNvSpPr/>
          <p:nvPr/>
        </p:nvSpPr>
        <p:spPr>
          <a:xfrm>
            <a:off x="843138" y="3597986"/>
            <a:ext cx="12776044" cy="42348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8300"/>
              </a:lnSpc>
              <a:buNone/>
            </a:pPr>
            <a:r>
              <a:rPr lang="ru-RU" sz="6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Без</a:t>
            </a:r>
            <a:r>
              <a:rPr lang="ru-RU" sz="66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г</a:t>
            </a:r>
            <a:r>
              <a:rPr lang="en-US" sz="6650" b="1" dirty="0" err="1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лавны</a:t>
            </a:r>
            <a:r>
              <a:rPr lang="ru-RU" sz="66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х</a:t>
            </a:r>
            <a:r>
              <a:rPr lang="en-US" sz="66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6650" b="1" dirty="0" err="1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член</a:t>
            </a:r>
            <a:r>
              <a:rPr lang="ru-RU" sz="6650" b="1" dirty="0" err="1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ов</a:t>
            </a:r>
            <a:r>
              <a:rPr lang="en-US" sz="66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 </a:t>
            </a:r>
            <a:r>
              <a:rPr lang="en-US" sz="6650" dirty="0" err="1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предложения</a:t>
            </a:r>
            <a:r>
              <a:rPr lang="ru-RU" sz="6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, его </a:t>
            </a:r>
            <a:r>
              <a:rPr lang="ru-RU" sz="6650" b="1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грамматической основы</a:t>
            </a:r>
            <a:r>
              <a:rPr lang="ru-RU" sz="66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.</a:t>
            </a:r>
            <a:endParaRPr lang="en-US" sz="6650" dirty="0"/>
          </a:p>
        </p:txBody>
      </p:sp>
    </p:spTree>
    <p:extLst>
      <p:ext uri="{BB962C8B-B14F-4D97-AF65-F5344CB8AC3E}">
        <p14:creationId xmlns:p14="http://schemas.microsoft.com/office/powerpoint/2010/main" val="171008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4">
            <a:extLst>
              <a:ext uri="{FF2B5EF4-FFF2-40B4-BE49-F238E27FC236}">
                <a16:creationId xmlns:a16="http://schemas.microsoft.com/office/drawing/2014/main" id="{1FA996FF-5533-4FDF-9AEF-853B4F3B251B}"/>
              </a:ext>
            </a:extLst>
          </p:cNvPr>
          <p:cNvSpPr/>
          <p:nvPr/>
        </p:nvSpPr>
        <p:spPr>
          <a:xfrm>
            <a:off x="367991" y="6209627"/>
            <a:ext cx="7409662" cy="977034"/>
          </a:xfrm>
          <a:prstGeom prst="roundRect">
            <a:avLst>
              <a:gd name="adj" fmla="val 1674"/>
            </a:avLst>
          </a:prstGeom>
          <a:solidFill>
            <a:srgbClr val="F3EEE3"/>
          </a:solidFill>
          <a:ln/>
        </p:spPr>
      </p:sp>
      <p:sp>
        <p:nvSpPr>
          <p:cNvPr id="20" name="Shape 4">
            <a:extLst>
              <a:ext uri="{FF2B5EF4-FFF2-40B4-BE49-F238E27FC236}">
                <a16:creationId xmlns:a16="http://schemas.microsoft.com/office/drawing/2014/main" id="{F5FDE187-36D0-418D-9D23-77CC28F355A0}"/>
              </a:ext>
            </a:extLst>
          </p:cNvPr>
          <p:cNvSpPr/>
          <p:nvPr/>
        </p:nvSpPr>
        <p:spPr>
          <a:xfrm>
            <a:off x="367991" y="7336169"/>
            <a:ext cx="7409661" cy="671965"/>
          </a:xfrm>
          <a:prstGeom prst="roundRect">
            <a:avLst>
              <a:gd name="adj" fmla="val 1674"/>
            </a:avLst>
          </a:prstGeom>
          <a:solidFill>
            <a:srgbClr val="F3EEE3"/>
          </a:solidFill>
          <a:ln/>
        </p:spPr>
      </p:sp>
      <p:sp>
        <p:nvSpPr>
          <p:cNvPr id="18" name="Shape 1">
            <a:extLst>
              <a:ext uri="{FF2B5EF4-FFF2-40B4-BE49-F238E27FC236}">
                <a16:creationId xmlns:a16="http://schemas.microsoft.com/office/drawing/2014/main" id="{A93244F8-AD63-4BB7-A048-FAB026EC64AD}"/>
              </a:ext>
            </a:extLst>
          </p:cNvPr>
          <p:cNvSpPr/>
          <p:nvPr/>
        </p:nvSpPr>
        <p:spPr>
          <a:xfrm>
            <a:off x="367990" y="4762764"/>
            <a:ext cx="7409663" cy="1297354"/>
          </a:xfrm>
          <a:prstGeom prst="roundRect">
            <a:avLst>
              <a:gd name="adj" fmla="val 1674"/>
            </a:avLst>
          </a:prstGeom>
          <a:solidFill>
            <a:srgbClr val="F3EEE3"/>
          </a:solidFill>
          <a:ln/>
        </p:spPr>
      </p:sp>
      <p:sp>
        <p:nvSpPr>
          <p:cNvPr id="3" name="Text 0"/>
          <p:cNvSpPr/>
          <p:nvPr/>
        </p:nvSpPr>
        <p:spPr>
          <a:xfrm>
            <a:off x="9630132" y="3888188"/>
            <a:ext cx="6172200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Сказуемое</a:t>
            </a:r>
            <a:endParaRPr lang="en-US" sz="4850" dirty="0"/>
          </a:p>
        </p:txBody>
      </p:sp>
      <p:sp>
        <p:nvSpPr>
          <p:cNvPr id="4" name="Shape 1"/>
          <p:cNvSpPr/>
          <p:nvPr/>
        </p:nvSpPr>
        <p:spPr>
          <a:xfrm>
            <a:off x="8129240" y="4762764"/>
            <a:ext cx="6369704" cy="1297354"/>
          </a:xfrm>
          <a:prstGeom prst="roundRect">
            <a:avLst>
              <a:gd name="adj" fmla="val 1674"/>
            </a:avLst>
          </a:prstGeom>
          <a:solidFill>
            <a:srgbClr val="F3EEE3"/>
          </a:solidFill>
          <a:ln/>
        </p:spPr>
      </p:sp>
      <p:sp>
        <p:nvSpPr>
          <p:cNvPr id="6" name="Text 3"/>
          <p:cNvSpPr/>
          <p:nvPr/>
        </p:nvSpPr>
        <p:spPr>
          <a:xfrm>
            <a:off x="8333185" y="4833275"/>
            <a:ext cx="6055168" cy="11851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Главный член предложения, </a:t>
            </a:r>
            <a:r>
              <a:rPr lang="ru-RU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который связан с подлежащим и называет действие, которое совершает предмет, его состояние, характеризует предмет.</a:t>
            </a:r>
            <a:endParaRPr lang="en-US" sz="1900" dirty="0"/>
          </a:p>
        </p:txBody>
      </p:sp>
      <p:sp>
        <p:nvSpPr>
          <p:cNvPr id="7" name="Shape 4"/>
          <p:cNvSpPr/>
          <p:nvPr/>
        </p:nvSpPr>
        <p:spPr>
          <a:xfrm>
            <a:off x="8129240" y="6183815"/>
            <a:ext cx="6369704" cy="977034"/>
          </a:xfrm>
          <a:prstGeom prst="roundRect">
            <a:avLst>
              <a:gd name="adj" fmla="val 1674"/>
            </a:avLst>
          </a:prstGeom>
          <a:solidFill>
            <a:srgbClr val="F3EEE3"/>
          </a:solidFill>
          <a:ln/>
        </p:spPr>
      </p:sp>
      <p:sp>
        <p:nvSpPr>
          <p:cNvPr id="9" name="Text 6"/>
          <p:cNvSpPr/>
          <p:nvPr/>
        </p:nvSpPr>
        <p:spPr>
          <a:xfrm>
            <a:off x="8333184" y="6244534"/>
            <a:ext cx="5951528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Отвечает на </a:t>
            </a:r>
            <a:r>
              <a:rPr lang="en-US" sz="1900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вопросы</a:t>
            </a: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</a:t>
            </a:r>
            <a:r>
              <a:rPr lang="ru-RU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ч</a:t>
            </a:r>
            <a:r>
              <a:rPr lang="en-US" sz="1900" b="1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то</a:t>
            </a:r>
            <a:r>
              <a:rPr lang="en-US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</a:t>
            </a:r>
            <a:r>
              <a:rPr lang="en-US" sz="1900" b="1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делать</a:t>
            </a:r>
            <a:r>
              <a:rPr lang="en-US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?</a:t>
            </a:r>
            <a:r>
              <a:rPr lang="ru-RU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ч</a:t>
            </a:r>
            <a:r>
              <a:rPr lang="en-US" sz="1900" b="1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то</a:t>
            </a:r>
            <a:r>
              <a:rPr lang="en-US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</a:t>
            </a:r>
            <a:r>
              <a:rPr lang="en-US" sz="1900" b="1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сделать</a:t>
            </a:r>
            <a:r>
              <a:rPr lang="en-US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?</a:t>
            </a:r>
            <a:r>
              <a:rPr lang="ru-RU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</a:t>
            </a:r>
          </a:p>
          <a:p>
            <a:pPr marL="0" indent="0">
              <a:lnSpc>
                <a:spcPts val="3100"/>
              </a:lnSpc>
              <a:buNone/>
            </a:pPr>
            <a:r>
              <a:rPr lang="ru-RU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что делает? что делал? что будет делать? каков?</a:t>
            </a:r>
            <a:endParaRPr lang="en-US" sz="1900" b="1" dirty="0"/>
          </a:p>
        </p:txBody>
      </p:sp>
      <p:sp>
        <p:nvSpPr>
          <p:cNvPr id="10" name="Shape 7"/>
          <p:cNvSpPr/>
          <p:nvPr/>
        </p:nvSpPr>
        <p:spPr>
          <a:xfrm>
            <a:off x="8149697" y="7243256"/>
            <a:ext cx="6369704" cy="861483"/>
          </a:xfrm>
          <a:prstGeom prst="roundRect">
            <a:avLst>
              <a:gd name="adj" fmla="val 1674"/>
            </a:avLst>
          </a:prstGeom>
          <a:solidFill>
            <a:srgbClr val="F3EEE3"/>
          </a:solidFill>
          <a:ln/>
        </p:spPr>
      </p:sp>
      <p:sp>
        <p:nvSpPr>
          <p:cNvPr id="12" name="Text 9"/>
          <p:cNvSpPr/>
          <p:nvPr/>
        </p:nvSpPr>
        <p:spPr>
          <a:xfrm>
            <a:off x="8333185" y="7476472"/>
            <a:ext cx="3642598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Чаще всего выражено глаголом.</a:t>
            </a:r>
            <a:endParaRPr lang="en-US" sz="1900" dirty="0"/>
          </a:p>
        </p:txBody>
      </p:sp>
      <p:sp>
        <p:nvSpPr>
          <p:cNvPr id="13" name="Text 0">
            <a:extLst>
              <a:ext uri="{FF2B5EF4-FFF2-40B4-BE49-F238E27FC236}">
                <a16:creationId xmlns:a16="http://schemas.microsoft.com/office/drawing/2014/main" id="{FA2B283F-86AE-423A-A135-56E748CD5FF2}"/>
              </a:ext>
            </a:extLst>
          </p:cNvPr>
          <p:cNvSpPr/>
          <p:nvPr/>
        </p:nvSpPr>
        <p:spPr>
          <a:xfrm>
            <a:off x="2160984" y="3841730"/>
            <a:ext cx="6172200" cy="7715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6050"/>
              </a:lnSpc>
              <a:buNone/>
            </a:pPr>
            <a:r>
              <a:rPr lang="en-US" sz="4850" dirty="0">
                <a:solidFill>
                  <a:srgbClr val="124E73"/>
                </a:solidFill>
                <a:latin typeface="MuseoModerno Medium" pitchFamily="34" charset="0"/>
                <a:ea typeface="MuseoModerno Medium" pitchFamily="34" charset="-122"/>
                <a:cs typeface="MuseoModerno Medium" pitchFamily="34" charset="-120"/>
              </a:rPr>
              <a:t>Подлежащее</a:t>
            </a:r>
            <a:endParaRPr lang="en-US" sz="4850" dirty="0"/>
          </a:p>
        </p:txBody>
      </p:sp>
      <p:sp>
        <p:nvSpPr>
          <p:cNvPr id="15" name="Text 3">
            <a:extLst>
              <a:ext uri="{FF2B5EF4-FFF2-40B4-BE49-F238E27FC236}">
                <a16:creationId xmlns:a16="http://schemas.microsoft.com/office/drawing/2014/main" id="{EFB2D986-5444-48F0-8898-EFB93BC3761B}"/>
              </a:ext>
            </a:extLst>
          </p:cNvPr>
          <p:cNvSpPr/>
          <p:nvPr/>
        </p:nvSpPr>
        <p:spPr>
          <a:xfrm>
            <a:off x="997374" y="4978022"/>
            <a:ext cx="6638261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Главный член предложения, </a:t>
            </a:r>
            <a:r>
              <a:rPr lang="ru-RU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который называет то,</a:t>
            </a: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о ком или о </a:t>
            </a:r>
            <a:r>
              <a:rPr lang="en-US" sz="1900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чём</a:t>
            </a: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</a:t>
            </a:r>
            <a:r>
              <a:rPr lang="en-US" sz="1900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говорится</a:t>
            </a:r>
            <a:r>
              <a:rPr lang="ru-RU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в предложении</a:t>
            </a: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.</a:t>
            </a:r>
            <a:endParaRPr lang="en-US" sz="1900" dirty="0"/>
          </a:p>
        </p:txBody>
      </p:sp>
      <p:sp>
        <p:nvSpPr>
          <p:cNvPr id="16" name="Text 6">
            <a:extLst>
              <a:ext uri="{FF2B5EF4-FFF2-40B4-BE49-F238E27FC236}">
                <a16:creationId xmlns:a16="http://schemas.microsoft.com/office/drawing/2014/main" id="{60969AD8-4EF1-418B-9D46-C13A6590714A}"/>
              </a:ext>
            </a:extLst>
          </p:cNvPr>
          <p:cNvSpPr/>
          <p:nvPr/>
        </p:nvSpPr>
        <p:spPr>
          <a:xfrm>
            <a:off x="855359" y="6450262"/>
            <a:ext cx="6922294" cy="3950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Отвечает на </a:t>
            </a:r>
            <a:r>
              <a:rPr lang="en-US" sz="1900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вопросы</a:t>
            </a: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</a:t>
            </a:r>
            <a:r>
              <a:rPr lang="ru-RU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к</a:t>
            </a:r>
            <a:r>
              <a:rPr lang="en-US" sz="1900" b="1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то</a:t>
            </a:r>
            <a:r>
              <a:rPr lang="en-US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?</a:t>
            </a: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</a:t>
            </a:r>
            <a:r>
              <a:rPr lang="en-US" sz="1900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или</a:t>
            </a: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 </a:t>
            </a:r>
            <a:r>
              <a:rPr lang="ru-RU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ч</a:t>
            </a:r>
            <a:r>
              <a:rPr lang="en-US" sz="1900" b="1" dirty="0" err="1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то</a:t>
            </a:r>
            <a:r>
              <a:rPr lang="en-US" sz="1900" b="1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?</a:t>
            </a:r>
            <a:endParaRPr lang="en-US" sz="1900" b="1" dirty="0"/>
          </a:p>
        </p:txBody>
      </p:sp>
      <p:sp>
        <p:nvSpPr>
          <p:cNvPr id="17" name="Text 9">
            <a:extLst>
              <a:ext uri="{FF2B5EF4-FFF2-40B4-BE49-F238E27FC236}">
                <a16:creationId xmlns:a16="http://schemas.microsoft.com/office/drawing/2014/main" id="{382AC23E-F239-45C4-910D-DE930C39245D}"/>
              </a:ext>
            </a:extLst>
          </p:cNvPr>
          <p:cNvSpPr/>
          <p:nvPr/>
        </p:nvSpPr>
        <p:spPr>
          <a:xfrm>
            <a:off x="855358" y="7243256"/>
            <a:ext cx="6922295" cy="79009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ts val="3100"/>
              </a:lnSpc>
              <a:buNone/>
            </a:pPr>
            <a:r>
              <a:rPr lang="en-US" sz="1900" dirty="0">
                <a:solidFill>
                  <a:srgbClr val="2B4150"/>
                </a:solidFill>
                <a:latin typeface="Source Sans Pro" pitchFamily="34" charset="0"/>
                <a:ea typeface="Source Sans Pro" pitchFamily="34" charset="-122"/>
                <a:cs typeface="Source Sans Pro" pitchFamily="34" charset="-120"/>
              </a:rPr>
              <a:t>Чаще всего выражено существительным или местоимением в именительном падеже.</a:t>
            </a:r>
            <a:endParaRPr lang="en-US" sz="19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2F7A2B-B6F8-47D2-BDA7-B1CD5C09A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6917"/>
            <a:ext cx="14630400" cy="3828288"/>
          </a:xfrm>
          <a:prstGeom prst="rect">
            <a:avLst/>
          </a:prstGeom>
        </p:spPr>
      </p:pic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38732A2E-5054-417D-83E3-897C3E914B35}"/>
              </a:ext>
            </a:extLst>
          </p:cNvPr>
          <p:cNvGrpSpPr/>
          <p:nvPr/>
        </p:nvGrpSpPr>
        <p:grpSpPr>
          <a:xfrm>
            <a:off x="9630132" y="4580254"/>
            <a:ext cx="2848739" cy="150423"/>
            <a:chOff x="9630132" y="4580254"/>
            <a:chExt cx="2848739" cy="150423"/>
          </a:xfrm>
        </p:grpSpPr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E4CF2F7C-376A-402E-AA81-B922E9D454F4}"/>
                </a:ext>
              </a:extLst>
            </p:cNvPr>
            <p:cNvCxnSpPr/>
            <p:nvPr/>
          </p:nvCxnSpPr>
          <p:spPr>
            <a:xfrm>
              <a:off x="9630132" y="4580254"/>
              <a:ext cx="284873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8C6BDBC6-B4D6-43CC-AB68-ADE30ECAF061}"/>
                </a:ext>
              </a:extLst>
            </p:cNvPr>
            <p:cNvCxnSpPr/>
            <p:nvPr/>
          </p:nvCxnSpPr>
          <p:spPr>
            <a:xfrm>
              <a:off x="9630132" y="4730677"/>
              <a:ext cx="2848739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C3B1DB00-F455-483B-A96D-E7217E311F64}"/>
              </a:ext>
            </a:extLst>
          </p:cNvPr>
          <p:cNvCxnSpPr>
            <a:cxnSpLocks/>
          </p:cNvCxnSpPr>
          <p:nvPr/>
        </p:nvCxnSpPr>
        <p:spPr>
          <a:xfrm>
            <a:off x="2160984" y="4566809"/>
            <a:ext cx="351905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870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CC135C2-DCCF-4872-B371-3FF063C92442}"/>
              </a:ext>
            </a:extLst>
          </p:cNvPr>
          <p:cNvSpPr/>
          <p:nvPr/>
        </p:nvSpPr>
        <p:spPr>
          <a:xfrm>
            <a:off x="3521517" y="428660"/>
            <a:ext cx="75873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bg1"/>
                </a:solidFill>
                <a:latin typeface="+mn-lt"/>
                <a:cs typeface="+mn-cs"/>
              </a:rPr>
              <a:t>Прочитайте предложения.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208632-6F1B-4E70-A2B5-525F73168597}"/>
              </a:ext>
            </a:extLst>
          </p:cNvPr>
          <p:cNvSpPr/>
          <p:nvPr/>
        </p:nvSpPr>
        <p:spPr>
          <a:xfrm>
            <a:off x="896851" y="1366265"/>
            <a:ext cx="8997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Мама купила билеты в цирк.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7CD6F11-E4FB-4EAB-9A38-0C55B9EE4370}"/>
              </a:ext>
            </a:extLst>
          </p:cNvPr>
          <p:cNvSpPr/>
          <p:nvPr/>
        </p:nvSpPr>
        <p:spPr>
          <a:xfrm>
            <a:off x="896851" y="3198259"/>
            <a:ext cx="86805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Алеша принёс щенка домой.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30D79E0-378E-45B7-A711-2D04685548AE}"/>
              </a:ext>
            </a:extLst>
          </p:cNvPr>
          <p:cNvSpPr/>
          <p:nvPr/>
        </p:nvSpPr>
        <p:spPr>
          <a:xfrm>
            <a:off x="896851" y="2274929"/>
            <a:ext cx="11945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Птицы прощаются с родными краями.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BF3650-3B67-4245-B715-F6A11000C80B}"/>
              </a:ext>
            </a:extLst>
          </p:cNvPr>
          <p:cNvSpPr txBox="1"/>
          <p:nvPr/>
        </p:nvSpPr>
        <p:spPr>
          <a:xfrm>
            <a:off x="896851" y="4273251"/>
            <a:ext cx="74227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Тропинка ведёт в лес.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84F4AF-1A38-430F-A248-ADA10339B76A}"/>
              </a:ext>
            </a:extLst>
          </p:cNvPr>
          <p:cNvSpPr txBox="1"/>
          <p:nvPr/>
        </p:nvSpPr>
        <p:spPr>
          <a:xfrm>
            <a:off x="3158411" y="5348244"/>
            <a:ext cx="101138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Дима решил трудную задачу</a:t>
            </a:r>
            <a:r>
              <a:rPr lang="ru-RU" sz="1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60938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CC135C2-DCCF-4872-B371-3FF063C92442}"/>
              </a:ext>
            </a:extLst>
          </p:cNvPr>
          <p:cNvSpPr/>
          <p:nvPr/>
        </p:nvSpPr>
        <p:spPr>
          <a:xfrm>
            <a:off x="3521517" y="428660"/>
            <a:ext cx="75873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bg1"/>
                </a:solidFill>
                <a:latin typeface="+mn-lt"/>
                <a:cs typeface="+mn-cs"/>
              </a:rPr>
              <a:t>Прочитайте предложения.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208632-6F1B-4E70-A2B5-525F73168597}"/>
              </a:ext>
            </a:extLst>
          </p:cNvPr>
          <p:cNvSpPr/>
          <p:nvPr/>
        </p:nvSpPr>
        <p:spPr>
          <a:xfrm>
            <a:off x="896851" y="1366265"/>
            <a:ext cx="4413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Мама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купила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7CD6F11-E4FB-4EAB-9A38-0C55B9EE4370}"/>
              </a:ext>
            </a:extLst>
          </p:cNvPr>
          <p:cNvSpPr/>
          <p:nvPr/>
        </p:nvSpPr>
        <p:spPr>
          <a:xfrm>
            <a:off x="896851" y="3198259"/>
            <a:ext cx="86805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Алеша принёс щенка домой.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30D79E0-378E-45B7-A711-2D04685548AE}"/>
              </a:ext>
            </a:extLst>
          </p:cNvPr>
          <p:cNvSpPr/>
          <p:nvPr/>
        </p:nvSpPr>
        <p:spPr>
          <a:xfrm>
            <a:off x="896851" y="2274929"/>
            <a:ext cx="11945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Птицы прощаются с родными краями.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BF3650-3B67-4245-B715-F6A11000C80B}"/>
              </a:ext>
            </a:extLst>
          </p:cNvPr>
          <p:cNvSpPr txBox="1"/>
          <p:nvPr/>
        </p:nvSpPr>
        <p:spPr>
          <a:xfrm>
            <a:off x="896851" y="4273251"/>
            <a:ext cx="74227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Тропинка ведёт в лес.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84F4AF-1A38-430F-A248-ADA10339B76A}"/>
              </a:ext>
            </a:extLst>
          </p:cNvPr>
          <p:cNvSpPr txBox="1"/>
          <p:nvPr/>
        </p:nvSpPr>
        <p:spPr>
          <a:xfrm>
            <a:off x="3158411" y="5348244"/>
            <a:ext cx="101138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Дима решил трудную задачу</a:t>
            </a:r>
            <a:r>
              <a:rPr lang="ru-RU" sz="1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588765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C5CE77-C431-4A90-8576-76DF67BB0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CC135C2-DCCF-4872-B371-3FF063C92442}"/>
              </a:ext>
            </a:extLst>
          </p:cNvPr>
          <p:cNvSpPr/>
          <p:nvPr/>
        </p:nvSpPr>
        <p:spPr>
          <a:xfrm>
            <a:off x="3521517" y="428660"/>
            <a:ext cx="7587366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000" b="1" dirty="0">
                <a:solidFill>
                  <a:schemeClr val="bg1"/>
                </a:solidFill>
                <a:latin typeface="+mn-lt"/>
                <a:cs typeface="+mn-cs"/>
              </a:rPr>
              <a:t>Прочитайте предложения.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3208632-6F1B-4E70-A2B5-525F73168597}"/>
              </a:ext>
            </a:extLst>
          </p:cNvPr>
          <p:cNvSpPr/>
          <p:nvPr/>
        </p:nvSpPr>
        <p:spPr>
          <a:xfrm>
            <a:off x="896851" y="1366265"/>
            <a:ext cx="4413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u="sng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Мама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b="0" u="dbl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купила</a:t>
            </a:r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7CD6F11-E4FB-4EAB-9A38-0C55B9EE4370}"/>
              </a:ext>
            </a:extLst>
          </p:cNvPr>
          <p:cNvSpPr/>
          <p:nvPr/>
        </p:nvSpPr>
        <p:spPr>
          <a:xfrm>
            <a:off x="896851" y="3198259"/>
            <a:ext cx="86805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Алеша принёс щенка домой.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30D79E0-378E-45B7-A711-2D04685548AE}"/>
              </a:ext>
            </a:extLst>
          </p:cNvPr>
          <p:cNvSpPr/>
          <p:nvPr/>
        </p:nvSpPr>
        <p:spPr>
          <a:xfrm>
            <a:off x="896851" y="2274929"/>
            <a:ext cx="62167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5400" u="sng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Птицы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 </a:t>
            </a:r>
            <a:r>
              <a:rPr lang="ru-RU" sz="5400" u="dbl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прощаются</a:t>
            </a:r>
            <a:r>
              <a:rPr lang="ru-RU" sz="5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ABF3650-3B67-4245-B715-F6A11000C80B}"/>
              </a:ext>
            </a:extLst>
          </p:cNvPr>
          <p:cNvSpPr txBox="1"/>
          <p:nvPr/>
        </p:nvSpPr>
        <p:spPr>
          <a:xfrm>
            <a:off x="896851" y="4273251"/>
            <a:ext cx="74227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Тропинка ведёт в лес.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84F4AF-1A38-430F-A248-ADA10339B76A}"/>
              </a:ext>
            </a:extLst>
          </p:cNvPr>
          <p:cNvSpPr txBox="1"/>
          <p:nvPr/>
        </p:nvSpPr>
        <p:spPr>
          <a:xfrm>
            <a:off x="3158411" y="5348244"/>
            <a:ext cx="101138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Дима решил трудную задачу</a:t>
            </a:r>
            <a:r>
              <a:rPr lang="ru-RU" sz="18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zizh Body" panose="020005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0274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904</Words>
  <Application>Microsoft Office PowerPoint</Application>
  <PresentationFormat>Произвольный</PresentationFormat>
  <Paragraphs>198</Paragraphs>
  <Slides>28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41" baseType="lpstr">
      <vt:lpstr>MuseoModerno Medium</vt:lpstr>
      <vt:lpstr>Calibri</vt:lpstr>
      <vt:lpstr>Czizh Body</vt:lpstr>
      <vt:lpstr>Segoe Print</vt:lpstr>
      <vt:lpstr>Roboto Condensed</vt:lpstr>
      <vt:lpstr>Coronet</vt:lpstr>
      <vt:lpstr>Zapf ChanceC</vt:lpstr>
      <vt:lpstr>Propisi</vt:lpstr>
      <vt:lpstr>Source Sans Pro</vt:lpstr>
      <vt:lpstr>Calibri Light</vt:lpstr>
      <vt:lpstr>Arial</vt:lpstr>
      <vt:lpstr>Source Sans Pro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Пользователь</cp:lastModifiedBy>
  <cp:revision>7</cp:revision>
  <dcterms:created xsi:type="dcterms:W3CDTF">2024-10-16T07:02:15Z</dcterms:created>
  <dcterms:modified xsi:type="dcterms:W3CDTF">2024-11-30T14:05:54Z</dcterms:modified>
</cp:coreProperties>
</file>