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  <p:sldId id="257" r:id="rId3"/>
    <p:sldId id="258" r:id="rId4"/>
    <p:sldId id="291" r:id="rId5"/>
    <p:sldId id="280" r:id="rId6"/>
    <p:sldId id="292" r:id="rId7"/>
    <p:sldId id="295" r:id="rId8"/>
    <p:sldId id="269" r:id="rId9"/>
    <p:sldId id="285" r:id="rId10"/>
    <p:sldId id="296" r:id="rId11"/>
    <p:sldId id="287" r:id="rId12"/>
    <p:sldId id="288" r:id="rId13"/>
    <p:sldId id="297" r:id="rId14"/>
    <p:sldId id="265" r:id="rId15"/>
    <p:sldId id="267" r:id="rId16"/>
    <p:sldId id="266" r:id="rId17"/>
    <p:sldId id="268" r:id="rId18"/>
    <p:sldId id="264" r:id="rId19"/>
    <p:sldId id="293" r:id="rId20"/>
    <p:sldId id="298" r:id="rId21"/>
    <p:sldId id="29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9915"/>
    <a:srgbClr val="6E59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56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32" y="3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Тираж газет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2300668856448679E-2"/>
          <c:y val="0.22488774747941703"/>
          <c:w val="0.91855586753326124"/>
          <c:h val="0.4796773749786052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газет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30</c:v>
                </c:pt>
                <c:pt idx="1">
                  <c:v>50</c:v>
                </c:pt>
                <c:pt idx="2">
                  <c:v>100</c:v>
                </c:pt>
                <c:pt idx="3">
                  <c:v>100</c:v>
                </c:pt>
                <c:pt idx="4">
                  <c:v>150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689-4CB4-82D8-910C90E8AEA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344351096"/>
        <c:axId val="344351488"/>
        <c:axId val="0"/>
      </c:bar3DChart>
      <c:catAx>
        <c:axId val="344351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44351488"/>
        <c:crosses val="autoZero"/>
        <c:auto val="1"/>
        <c:lblAlgn val="ctr"/>
        <c:lblOffset val="100"/>
        <c:noMultiLvlLbl val="0"/>
      </c:catAx>
      <c:valAx>
        <c:axId val="3443514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443510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620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597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2510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32014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79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495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14.03.2020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4845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14.03.2020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840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14.03.2020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6626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805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9907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t>14.03.2020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8290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hdphoto" Target="../media/hdphoto1.wdp"/><Relationship Id="rId7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microsoft.com/office/2007/relationships/hdphoto" Target="../media/hdphoto1.wdp"/><Relationship Id="rId7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10" Type="http://schemas.openxmlformats.org/officeDocument/2006/relationships/image" Target="../media/image26.jpg"/><Relationship Id="rId4" Type="http://schemas.openxmlformats.org/officeDocument/2006/relationships/image" Target="../media/image20.jpeg"/><Relationship Id="rId9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microsoft.com/office/2007/relationships/hdphoto" Target="../media/hdphoto1.wdp"/><Relationship Id="rId7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centernadezhda.ru/" TargetMode="External"/><Relationship Id="rId5" Type="http://schemas.openxmlformats.org/officeDocument/2006/relationships/image" Target="../media/image28.jpeg"/><Relationship Id="rId10" Type="http://schemas.openxmlformats.org/officeDocument/2006/relationships/image" Target="../media/image32.jpeg"/><Relationship Id="rId4" Type="http://schemas.openxmlformats.org/officeDocument/2006/relationships/image" Target="../media/image27.jpg"/><Relationship Id="rId9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microsoft.com/office/2007/relationships/hdphoto" Target="../media/hdphoto6.wdp"/><Relationship Id="rId18" Type="http://schemas.openxmlformats.org/officeDocument/2006/relationships/image" Target="../media/image4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41.png"/><Relationship Id="rId17" Type="http://schemas.openxmlformats.org/officeDocument/2006/relationships/image" Target="../media/image43.jpeg"/><Relationship Id="rId2" Type="http://schemas.openxmlformats.org/officeDocument/2006/relationships/image" Target="../media/image1.jpeg"/><Relationship Id="rId16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5" Type="http://schemas.microsoft.com/office/2007/relationships/hdphoto" Target="../media/hdphoto7.wdp"/><Relationship Id="rId10" Type="http://schemas.openxmlformats.org/officeDocument/2006/relationships/image" Target="../media/image40.png"/><Relationship Id="rId19" Type="http://schemas.microsoft.com/office/2007/relationships/hdphoto" Target="../media/hdphoto8.wdp"/><Relationship Id="rId4" Type="http://schemas.openxmlformats.org/officeDocument/2006/relationships/image" Target="../media/image37.png"/><Relationship Id="rId9" Type="http://schemas.microsoft.com/office/2007/relationships/hdphoto" Target="../media/hdphoto4.wdp"/><Relationship Id="rId1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microsoft.com/office/2007/relationships/hdphoto" Target="../media/hdphoto1.wdp"/><Relationship Id="rId7" Type="http://schemas.openxmlformats.org/officeDocument/2006/relationships/image" Target="../media/image5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10" Type="http://schemas.openxmlformats.org/officeDocument/2006/relationships/image" Target="../media/image53.png"/><Relationship Id="rId4" Type="http://schemas.openxmlformats.org/officeDocument/2006/relationships/hyperlink" Target="https://instagram.com/sudbiodnoyvo?igshid=364kvz6d8aq" TargetMode="External"/><Relationship Id="rId9" Type="http://schemas.openxmlformats.org/officeDocument/2006/relationships/image" Target="../media/image52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4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777\Downloads\Downloads\fony-dlya-prezentacii-po-istorii-04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8" t="-512" r="3940" b="11950"/>
          <a:stretch/>
        </p:blipFill>
        <p:spPr bwMode="auto">
          <a:xfrm>
            <a:off x="-80683" y="-36810"/>
            <a:ext cx="9224683" cy="6971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64776" y="559358"/>
            <a:ext cx="851440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МУДО  «ЦЕНТР ДОПОЛНИТЕЛЬНОГО ОБРАЗОВАНИЯ «НАДЕЖДА» П. АЙХАЛ</a:t>
            </a:r>
          </a:p>
          <a:p>
            <a:pPr algn="ctr"/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XV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Региональная научно-практическая конференция</a:t>
            </a:r>
          </a:p>
          <a:p>
            <a:pPr algn="ctr"/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«Шаг в будущее»</a:t>
            </a:r>
            <a:endParaRPr lang="en-US" sz="1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92623" y="6130369"/>
            <a:ext cx="15472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Мирный 2019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609450" y="4496870"/>
            <a:ext cx="6400800" cy="1752600"/>
          </a:xfrm>
        </p:spPr>
        <p:txBody>
          <a:bodyPr>
            <a:normAutofit/>
          </a:bodyPr>
          <a:lstStyle/>
          <a:p>
            <a:pPr algn="r"/>
            <a:r>
              <a:rPr lang="ru-RU" sz="1400" b="1" dirty="0" smtClean="0">
                <a:solidFill>
                  <a:schemeClr val="tx1"/>
                </a:solidFill>
              </a:rPr>
              <a:t>Авторы и руководители проекта</a:t>
            </a:r>
            <a:r>
              <a:rPr lang="ru-RU" sz="1400" b="1" dirty="0">
                <a:solidFill>
                  <a:schemeClr val="tx1"/>
                </a:solidFill>
              </a:rPr>
              <a:t>:</a:t>
            </a:r>
            <a:endParaRPr lang="ru-RU" sz="1400" b="1" dirty="0">
              <a:solidFill>
                <a:schemeClr val="tx1"/>
              </a:solidFill>
            </a:endParaRPr>
          </a:p>
          <a:p>
            <a:pPr algn="r"/>
            <a:r>
              <a:rPr lang="ru-RU" sz="1400" b="1" dirty="0">
                <a:solidFill>
                  <a:schemeClr val="tx1"/>
                </a:solidFill>
              </a:rPr>
              <a:t>Владимирова М.В., </a:t>
            </a:r>
            <a:r>
              <a:rPr lang="ru-RU" sz="1400" b="1" dirty="0" smtClean="0">
                <a:solidFill>
                  <a:schemeClr val="tx1"/>
                </a:solidFill>
              </a:rPr>
              <a:t>Владимирова Дарья, </a:t>
            </a:r>
          </a:p>
          <a:p>
            <a:pPr algn="r"/>
            <a:r>
              <a:rPr lang="ru-RU" sz="1400" b="1" dirty="0" err="1" smtClean="0">
                <a:solidFill>
                  <a:schemeClr val="tx1"/>
                </a:solidFill>
              </a:rPr>
              <a:t>Бочарова</a:t>
            </a:r>
            <a:r>
              <a:rPr lang="ru-RU" sz="1400" b="1" dirty="0" smtClean="0">
                <a:solidFill>
                  <a:schemeClr val="tx1"/>
                </a:solidFill>
              </a:rPr>
              <a:t> </a:t>
            </a:r>
            <a:r>
              <a:rPr lang="ru-RU" sz="1400" b="1" dirty="0">
                <a:solidFill>
                  <a:schemeClr val="tx1"/>
                </a:solidFill>
              </a:rPr>
              <a:t>А.Н</a:t>
            </a:r>
            <a:r>
              <a:rPr lang="ru-RU" sz="1400" b="1" dirty="0" smtClean="0">
                <a:solidFill>
                  <a:schemeClr val="tx1"/>
                </a:solidFill>
              </a:rPr>
              <a:t>., Рожина М.В.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67429" y="2248382"/>
            <a:ext cx="583134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Мы помним, мы гордимся.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Судьбы одной войны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10" t="-1" b="43741"/>
          <a:stretch/>
        </p:blipFill>
        <p:spPr>
          <a:xfrm>
            <a:off x="-135112" y="-426775"/>
            <a:ext cx="2690133" cy="7361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777\Downloads\Downloads\fony-dlya-prezentacii-po-istorii-04 (1)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56"/>
            <a:ext cx="9143999" cy="6857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2878" y="35056"/>
            <a:ext cx="88894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 </a:t>
            </a:r>
            <a:r>
              <a:rPr lang="ru-RU" sz="2400" dirty="0"/>
              <a:t>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ведется в следующих направлениях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2879" y="610136"/>
            <a:ext cx="8889454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Поиск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</a:t>
            </a:r>
          </a:p>
          <a:p>
            <a:pPr algn="ctr"/>
            <a:endParaRPr lang="ru-RU" sz="1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900" dirty="0" smtClean="0"/>
              <a:t>За 5 лет в базе данных «Судьбы одной войны </a:t>
            </a:r>
            <a:r>
              <a:rPr lang="ru-RU" sz="1900" b="1" dirty="0" smtClean="0">
                <a:solidFill>
                  <a:srgbClr val="FF0000"/>
                </a:solidFill>
              </a:rPr>
              <a:t>собрано    </a:t>
            </a:r>
            <a:r>
              <a:rPr lang="ru-RU" sz="1900" b="1" u="sng" dirty="0" smtClean="0">
                <a:solidFill>
                  <a:srgbClr val="FF0000"/>
                </a:solidFill>
              </a:rPr>
              <a:t>121 историй</a:t>
            </a:r>
            <a:r>
              <a:rPr lang="ru-RU" sz="1900" b="1" dirty="0" smtClean="0">
                <a:solidFill>
                  <a:srgbClr val="FF0000"/>
                </a:solidFill>
              </a:rPr>
              <a:t> судеб </a:t>
            </a:r>
            <a:r>
              <a:rPr lang="ru-RU" sz="1900" b="1" dirty="0">
                <a:solidFill>
                  <a:srgbClr val="FF0000"/>
                </a:solidFill>
              </a:rPr>
              <a:t>людей </a:t>
            </a:r>
            <a:r>
              <a:rPr lang="ru-RU" sz="1900" dirty="0"/>
              <a:t>живших период ВОВ</a:t>
            </a:r>
            <a:r>
              <a:rPr lang="ru-RU" sz="1900" dirty="0" smtClean="0"/>
              <a:t>.</a:t>
            </a:r>
          </a:p>
          <a:p>
            <a:r>
              <a:rPr lang="ru-RU" sz="1900" dirty="0" smtClean="0"/>
              <a:t> </a:t>
            </a:r>
            <a:r>
              <a:rPr lang="ru-RU" sz="1900" dirty="0"/>
              <a:t>Из них</a:t>
            </a:r>
            <a:r>
              <a:rPr lang="ru-RU" sz="1900" dirty="0" smtClean="0"/>
              <a:t>:</a:t>
            </a:r>
          </a:p>
          <a:p>
            <a:r>
              <a:rPr lang="ru-RU" sz="1900" b="1" dirty="0" smtClean="0">
                <a:solidFill>
                  <a:srgbClr val="00B0F0"/>
                </a:solidFill>
              </a:rPr>
              <a:t>  </a:t>
            </a:r>
            <a:r>
              <a:rPr lang="ru-RU" sz="1900" b="1" dirty="0">
                <a:solidFill>
                  <a:srgbClr val="00B0F0"/>
                </a:solidFill>
              </a:rPr>
              <a:t>военные-106,     труженики тыла – 12,   дети войны – 3.</a:t>
            </a:r>
          </a:p>
          <a:p>
            <a:r>
              <a:rPr lang="ru-RU" sz="1900" dirty="0"/>
              <a:t>Возраст призывников: </a:t>
            </a:r>
            <a:r>
              <a:rPr lang="ru-RU" sz="1900" b="1" dirty="0">
                <a:solidFill>
                  <a:srgbClr val="7030A0"/>
                </a:solidFill>
              </a:rPr>
              <a:t>самому старшему герою 52 года, самому младшему 14 лет</a:t>
            </a:r>
            <a:r>
              <a:rPr lang="ru-RU" sz="1900" dirty="0">
                <a:solidFill>
                  <a:srgbClr val="002060"/>
                </a:solidFill>
              </a:rPr>
              <a:t>.</a:t>
            </a:r>
          </a:p>
          <a:p>
            <a:r>
              <a:rPr lang="ru-RU" sz="1900" dirty="0"/>
              <a:t>География </a:t>
            </a:r>
            <a:r>
              <a:rPr lang="ru-RU" sz="1900" dirty="0" smtClean="0"/>
              <a:t>призывников </a:t>
            </a:r>
            <a:r>
              <a:rPr lang="ru-RU" sz="1900" dirty="0"/>
              <a:t>обширна.</a:t>
            </a:r>
          </a:p>
          <a:p>
            <a:r>
              <a:rPr lang="ru-RU" sz="1900" dirty="0"/>
              <a:t> Больше всего из Челябинской области это связано с тем, что в </a:t>
            </a:r>
            <a:r>
              <a:rPr lang="ru-RU" sz="1900" dirty="0" err="1"/>
              <a:t>Айхале</a:t>
            </a:r>
            <a:r>
              <a:rPr lang="ru-RU" sz="1900" dirty="0"/>
              <a:t> проживает много людей, приехавших из этой области.</a:t>
            </a:r>
          </a:p>
          <a:p>
            <a:r>
              <a:rPr lang="ru-RU" sz="1900" dirty="0"/>
              <a:t>Звание: </a:t>
            </a:r>
          </a:p>
          <a:p>
            <a:r>
              <a:rPr lang="ru-RU" sz="1900" b="1" dirty="0">
                <a:solidFill>
                  <a:srgbClr val="00B050"/>
                </a:solidFill>
              </a:rPr>
              <a:t>офицерский состав -  15 человек, рядовые -  86 человек</a:t>
            </a:r>
          </a:p>
          <a:p>
            <a:r>
              <a:rPr lang="ru-RU" sz="1900" b="1" dirty="0">
                <a:solidFill>
                  <a:srgbClr val="C00000"/>
                </a:solidFill>
              </a:rPr>
              <a:t>Пропали без вести – 12 человек</a:t>
            </a:r>
          </a:p>
          <a:p>
            <a:r>
              <a:rPr lang="ru-RU" sz="1900" b="1" dirty="0">
                <a:solidFill>
                  <a:srgbClr val="0070C0"/>
                </a:solidFill>
              </a:rPr>
              <a:t>Узники концлагерей – </a:t>
            </a:r>
            <a:r>
              <a:rPr lang="ru-RU" sz="1900" b="1" dirty="0" smtClean="0">
                <a:solidFill>
                  <a:srgbClr val="0070C0"/>
                </a:solidFill>
              </a:rPr>
              <a:t>5</a:t>
            </a:r>
          </a:p>
          <a:p>
            <a:endParaRPr lang="ru-RU" sz="1900" b="1" dirty="0">
              <a:solidFill>
                <a:srgbClr val="0070C0"/>
              </a:solidFill>
            </a:endParaRPr>
          </a:p>
          <a:p>
            <a:r>
              <a:rPr lang="ru-RU" sz="1900" dirty="0"/>
              <a:t> </a:t>
            </a:r>
            <a:r>
              <a:rPr lang="ru-RU" sz="1900" dirty="0" smtClean="0"/>
              <a:t>        Архивы </a:t>
            </a:r>
            <a:r>
              <a:rPr lang="ru-RU" sz="1900" dirty="0"/>
              <a:t>ЦАМО дают точные сведения о герое</a:t>
            </a:r>
            <a:r>
              <a:rPr lang="ru-RU" sz="1900" dirty="0" smtClean="0"/>
              <a:t>. </a:t>
            </a:r>
            <a:r>
              <a:rPr lang="ru-RU" sz="1900" dirty="0"/>
              <a:t>Семейные архивы существенно дополняют официальные материалы и открывают нам о наших предках человеческие качества, черты характера, мечтания, надежды</a:t>
            </a:r>
            <a:r>
              <a:rPr lang="ru-RU" sz="1900" dirty="0" smtClean="0"/>
              <a:t>,</a:t>
            </a:r>
          </a:p>
          <a:p>
            <a:r>
              <a:rPr lang="ru-RU" sz="1900" dirty="0" smtClean="0"/>
              <a:t> </a:t>
            </a:r>
            <a:r>
              <a:rPr lang="ru-RU" sz="1900" dirty="0"/>
              <a:t>и мы понимаем, что в чем-то очень похожи на них, а также </a:t>
            </a:r>
            <a:r>
              <a:rPr lang="ru-RU" sz="1900" dirty="0" smtClean="0"/>
              <a:t>играют</a:t>
            </a:r>
          </a:p>
          <a:p>
            <a:r>
              <a:rPr lang="ru-RU" sz="1900" dirty="0" smtClean="0"/>
              <a:t>огромную </a:t>
            </a:r>
            <a:r>
              <a:rPr lang="ru-RU" sz="1900" dirty="0"/>
              <a:t>роль в укреплении связи поколений.</a:t>
            </a:r>
          </a:p>
          <a:p>
            <a:r>
              <a:rPr lang="ru-RU" sz="20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21056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777\Downloads\Downloads\fony-dlya-prezentacii-po-istorii-04 (1)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1770" cy="6857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147672"/>
            <a:ext cx="9144000" cy="692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База данных «Судьбы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одной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войны».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t"/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t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Боевой </a:t>
            </a:r>
            <a:r>
              <a:rPr lang="ru-RU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путь </a:t>
            </a:r>
            <a:r>
              <a:rPr lang="ru-RU" sz="1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Наконечникова</a:t>
            </a:r>
            <a:r>
              <a:rPr lang="ru-RU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А.Г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в </a:t>
            </a:r>
            <a:r>
              <a:rPr lang="ru-RU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составе: 16 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Воздушной Армии</a:t>
            </a:r>
            <a:endParaRPr lang="ru-RU" sz="1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fontAlgn="t">
              <a:buFont typeface="Arial" pitchFamily="34" charset="0"/>
              <a:buChar char="•"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Битва под Сталин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радом. Оборона советских войск. 12.7-18.11.42 г.</a:t>
            </a:r>
          </a:p>
          <a:p>
            <a:pPr fontAlgn="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Результат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операции. Советские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войска, остановив наступление немецких армий на сталинградском направлении, сорвали стратегический план немецко-фашистского командования по захвату Москвы. В сражении была истощена ударная сила немецких армий, были выведены из строя отборные дивизии врага и значительная часть боевой техники. Подготовлены условия для перехода советских войск в решительное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контрнаступление.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Ноябрьская наступательная операция по окружению 4-й танковой и 6-й немецких армий под Сталинградом. 19.11-30.11.42 г.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19 ноября 1942 года началось наступление Советских войск, а 23 ноября в районе Калача замкнулось кольцо окружения вокруг 6-й армии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вермахта.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Контрнаступление советской армии под Сталинградом. 19.11-30.12.42 г.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Результат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операции. Советские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войска окружили две отборные немецкие армии (4 ТА и 6 А) общей численностью свыше 300 тыс. человек и разгромили 3-ю румынскую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армию.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ru-RU" sz="1200" b="1" dirty="0"/>
              <a:t>Ликвидация окруженной группировки немецких войск под Сталинградом (операция "Кольцо"). 10.1-2.2.43 г.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200" b="1" dirty="0"/>
              <a:t>Развитие наступления на Мало-Архангельском направлении. 5.2-24.2.43 г.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200" b="1" dirty="0" err="1"/>
              <a:t>Севско</a:t>
            </a:r>
            <a:r>
              <a:rPr lang="ru-RU" sz="1200" b="1" dirty="0"/>
              <a:t>-Орловская наступательная операция. 25.2-28.3.43 г.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200" b="1" dirty="0"/>
              <a:t>Оборонительная операция на Орловско-Курском направлении. 5.7-18.7.43 г.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200" b="1" dirty="0"/>
              <a:t>Оборонительный период битвы под Курском. 5.7-23.7.43 г.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200" b="1" dirty="0"/>
              <a:t>Курская битва. 5.7-23.8.43 г.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200" b="1" dirty="0"/>
              <a:t>Орловская наступательная операция. 12.7-18.8.43 г.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200" b="1" dirty="0"/>
              <a:t>Контрнаступление советских войск в битве под Курском. 12.7-23.8.43 г.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200" b="1" dirty="0"/>
              <a:t>Чернигов-</a:t>
            </a:r>
            <a:r>
              <a:rPr lang="ru-RU" sz="1200" b="1" dirty="0" err="1"/>
              <a:t>Припятьская</a:t>
            </a:r>
            <a:r>
              <a:rPr lang="ru-RU" sz="1200" b="1" dirty="0"/>
              <a:t> наступательная операция. 26.8-1.10.43 г.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200" b="1" dirty="0" err="1"/>
              <a:t>Гомельско-Речицкая</a:t>
            </a:r>
            <a:r>
              <a:rPr lang="ru-RU" sz="1200" b="1" dirty="0"/>
              <a:t> наступательная операция. 10.11-30.11.43 г.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200" b="1" dirty="0" err="1"/>
              <a:t>Калинковичско-Мозырьская</a:t>
            </a:r>
            <a:r>
              <a:rPr lang="ru-RU" sz="1200" b="1" dirty="0"/>
              <a:t> наступательная операция. 8.1-8.2.44 г.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200" b="1" dirty="0" err="1"/>
              <a:t>Рогачевско-Жлобинская</a:t>
            </a:r>
            <a:r>
              <a:rPr lang="ru-RU" sz="1200" b="1" dirty="0"/>
              <a:t> наступательная операция правого крыла Белорусского фронта. 21.2-26.02.44 г.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200" b="1" dirty="0"/>
              <a:t>5-й удар. Разгром немцев в Белоруссии. Июнь-июль 1944 г.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200" b="1" dirty="0" err="1"/>
              <a:t>Бобруйская</a:t>
            </a:r>
            <a:r>
              <a:rPr lang="ru-RU" sz="1200" b="1" dirty="0"/>
              <a:t> наступательная операция. 24.6-29.6.44 г. (Операция 5-го удара)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200" b="1" dirty="0"/>
              <a:t>Минская наступательная операция. 29.6-4.7.44 г. (Операция 5-го удара)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200" b="1" dirty="0"/>
              <a:t>Люблинско-Брестская наступательная операция. 18.7-2.8.44 г. (Операция 5-го удара)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200" b="1" dirty="0"/>
              <a:t>Разгром немцев в Польше. Январь-февраль 1945 г.01.01.1945 - 28.02.1945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200" b="1" dirty="0"/>
              <a:t>Висла-</a:t>
            </a:r>
            <a:r>
              <a:rPr lang="ru-RU" sz="1200" b="1" dirty="0" err="1"/>
              <a:t>Одерская</a:t>
            </a:r>
            <a:r>
              <a:rPr lang="ru-RU" sz="1200" b="1" dirty="0"/>
              <a:t> наступательная операция. 14.1-3.2.45 г.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200" b="1" dirty="0"/>
              <a:t>Восточно-Померанская наступательная операция. 10.2-31.3.45 г.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200" b="1" dirty="0"/>
              <a:t>Наступательная операция по ликвидации </a:t>
            </a:r>
            <a:r>
              <a:rPr lang="ru-RU" sz="1200" b="1" dirty="0" err="1"/>
              <a:t>Кюстринского</a:t>
            </a:r>
            <a:r>
              <a:rPr lang="ru-RU" sz="1200" b="1" dirty="0"/>
              <a:t> выступа и расширение плацдармов на р. Одер. 22.3-30.3.45 г.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200" b="1" dirty="0"/>
              <a:t>Берлинская наступательная операция. 16.4-8.5.45 г.</a:t>
            </a:r>
          </a:p>
          <a:p>
            <a:pPr algn="ctr" fontAlgn="t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265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2" descr="C:\Users\777\Downloads\Downloads\fony-dlya-prezentacii-po-istorii-04 (1)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111" y="2"/>
            <a:ext cx="9256111" cy="6857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Рисунок 41" descr="Орден Славы трех степеней (слева направо)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819" y="1166105"/>
            <a:ext cx="1575489" cy="940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Рисунок 43" descr="Орден Отечественной войны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9811" y="1166105"/>
            <a:ext cx="1848189" cy="101487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Рисунок 44" descr="https://pamyat-naroda.ru/bitrix/templates/pn/img/awards/new/Orden_Krasnoj_Zvezdy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233" y="2572201"/>
            <a:ext cx="909183" cy="1042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Рисунок 45" descr="https://pamyat-naroda.ru/bitrix/templates/pn/img/awards/new/Orden_Krasnogo_Znameni_1st.pn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21" y="3723613"/>
            <a:ext cx="913095" cy="10110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Рисунок 46" descr="https://pamyat-naroda.ru/bitrix/templates/pn/img/awards/new/Orden_Aleksandra_Nevskogo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966" y="5846448"/>
            <a:ext cx="1041091" cy="1043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Рисунок 47" descr="https://pamyat-naroda.ru/bitrix/templates/pn/img/awards/new/OrdenSuvorova_3st.pn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847" y="4750317"/>
            <a:ext cx="933569" cy="1068711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Прямоугольник 25"/>
          <p:cNvSpPr/>
          <p:nvPr/>
        </p:nvSpPr>
        <p:spPr>
          <a:xfrm>
            <a:off x="82184" y="223847"/>
            <a:ext cx="549201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Героя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Советского Союза </a:t>
            </a:r>
            <a:endParaRPr lang="ru-RU" sz="14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Ахмед </a:t>
            </a:r>
            <a:r>
              <a:rPr lang="ru-RU" sz="12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Саффа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Гайсин     - младший лейтенант   гвардии</a:t>
            </a:r>
          </a:p>
          <a:p>
            <a:pPr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Наконечников    Александр Георгиевич  -  гвардии подполковник</a:t>
            </a:r>
            <a:endParaRPr lang="ru-RU" sz="12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2324267" y="50404"/>
            <a:ext cx="6819733" cy="504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C00000"/>
                </a:solidFill>
              </a:rPr>
              <a:t>База данных « </a:t>
            </a:r>
            <a:r>
              <a:rPr lang="ru-RU" b="1" dirty="0">
                <a:solidFill>
                  <a:srgbClr val="C00000"/>
                </a:solidFill>
              </a:rPr>
              <a:t>Судьбы одной </a:t>
            </a:r>
            <a:r>
              <a:rPr lang="ru-RU" b="1" dirty="0" smtClean="0">
                <a:solidFill>
                  <a:srgbClr val="C00000"/>
                </a:solidFill>
              </a:rPr>
              <a:t>войны».   </a:t>
            </a:r>
            <a:endParaRPr lang="ru-RU" b="1" u="sng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584178" y="1350375"/>
            <a:ext cx="20765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Орден Славы I степени </a:t>
            </a:r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-2 </a:t>
            </a:r>
          </a:p>
          <a:p>
            <a:pPr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Орден Славы II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степени</a:t>
            </a:r>
            <a:r>
              <a:rPr lang="ru-RU" sz="1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 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Орден Славы III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степени-  </a:t>
            </a:r>
            <a:r>
              <a:rPr lang="ru-RU" sz="1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sz="1200" b="1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5943307" y="698690"/>
            <a:ext cx="30885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Орден Отечественной войны I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степени -</a:t>
            </a:r>
            <a:r>
              <a:rPr lang="ru-RU" sz="1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  <a:p>
            <a:pPr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Орден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Отечественной войны II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степени-</a:t>
            </a:r>
            <a:r>
              <a:rPr lang="ru-RU" sz="1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endParaRPr lang="ru-RU" sz="12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179623" y="2803034"/>
            <a:ext cx="15614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Орден</a:t>
            </a:r>
          </a:p>
          <a:p>
            <a:pPr algn="ctr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Красной Звезды -</a:t>
            </a:r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1129352" y="3723613"/>
            <a:ext cx="16619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Орден </a:t>
            </a: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Красного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Знамени –</a:t>
            </a:r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endParaRPr lang="ru-RU" sz="1200" b="1" dirty="0"/>
          </a:p>
        </p:txBody>
      </p:sp>
      <p:sp>
        <p:nvSpPr>
          <p:cNvPr id="2048" name="Прямоугольник 2047"/>
          <p:cNvSpPr/>
          <p:nvPr/>
        </p:nvSpPr>
        <p:spPr>
          <a:xfrm>
            <a:off x="1270101" y="6137502"/>
            <a:ext cx="18019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Орден </a:t>
            </a: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Александра Невского-  </a:t>
            </a:r>
            <a:r>
              <a:rPr lang="ru-RU" sz="1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12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65" name="Прямоугольник 2064"/>
          <p:cNvSpPr/>
          <p:nvPr/>
        </p:nvSpPr>
        <p:spPr>
          <a:xfrm rot="10800000" flipV="1">
            <a:off x="864275" y="4981148"/>
            <a:ext cx="19270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Орден </a:t>
            </a:r>
          </a:p>
          <a:p>
            <a:pPr algn="ctr"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Суворова III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степени -</a:t>
            </a:r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57" name="Рисунок 56" descr="Орден Ленина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0479" y="1067676"/>
            <a:ext cx="933788" cy="1137784"/>
          </a:xfrm>
          <a:prstGeom prst="rect">
            <a:avLst/>
          </a:prstGeom>
          <a:noFill/>
          <a:ln>
            <a:noFill/>
          </a:ln>
        </p:spPr>
      </p:pic>
      <p:sp>
        <p:nvSpPr>
          <p:cNvPr id="2070" name="Прямоугольник 2069"/>
          <p:cNvSpPr/>
          <p:nvPr/>
        </p:nvSpPr>
        <p:spPr>
          <a:xfrm>
            <a:off x="12179" y="1974627"/>
            <a:ext cx="19655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Медаль </a:t>
            </a: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Золотая Звезда»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71" name="Прямоугольник 2070"/>
          <p:cNvSpPr/>
          <p:nvPr/>
        </p:nvSpPr>
        <p:spPr>
          <a:xfrm>
            <a:off x="1300395" y="2159293"/>
            <a:ext cx="11241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Орден Ленина</a:t>
            </a:r>
            <a:endParaRPr lang="ru-RU" sz="1200" dirty="0"/>
          </a:p>
        </p:txBody>
      </p:sp>
      <p:pic>
        <p:nvPicPr>
          <p:cNvPr id="32" name="Рисунок 31" descr="https://pamyat-naroda.ru/bitrix/templates/pn/img/awards/new/Medal_zolotaya_Zvezda.pn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11" y="937942"/>
            <a:ext cx="1397000" cy="1397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983819" y="2291173"/>
            <a:ext cx="607809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Медаль «За отвагу» - 14 </a:t>
            </a:r>
          </a:p>
          <a:p>
            <a:r>
              <a:rPr lang="ru-RU" sz="1600" dirty="0"/>
              <a:t>Медаль «За боевые заслуги»- 14 </a:t>
            </a:r>
          </a:p>
          <a:p>
            <a:r>
              <a:rPr lang="ru-RU" sz="1600" dirty="0"/>
              <a:t>Медаль «За взятие Кенигсберга»- 2</a:t>
            </a:r>
          </a:p>
          <a:p>
            <a:r>
              <a:rPr lang="ru-RU" sz="1600" dirty="0"/>
              <a:t>Медаль «За взятие Берлина»-5</a:t>
            </a:r>
          </a:p>
          <a:p>
            <a:r>
              <a:rPr lang="ru-RU" sz="1600" dirty="0"/>
              <a:t>Медаль «За Победу над Германией в Великой Отечественной войне 1941-1945 гг.»-8</a:t>
            </a:r>
          </a:p>
          <a:p>
            <a:r>
              <a:rPr lang="ru-RU" sz="1600" dirty="0"/>
              <a:t>Медаль  «За доблестный труд в Великой Отечественной войне»-4</a:t>
            </a:r>
          </a:p>
          <a:p>
            <a:r>
              <a:rPr lang="ru-RU" sz="1600" dirty="0"/>
              <a:t>Медаль «За оборону Кавказа»-1</a:t>
            </a:r>
          </a:p>
          <a:p>
            <a:r>
              <a:rPr lang="ru-RU" sz="1600" dirty="0"/>
              <a:t>Медаль «За освобождение Варшавы»-8</a:t>
            </a:r>
          </a:p>
          <a:p>
            <a:r>
              <a:rPr lang="ru-RU" sz="1600" dirty="0"/>
              <a:t>Медаль «За взятие Будапешта»  -1</a:t>
            </a:r>
          </a:p>
          <a:p>
            <a:r>
              <a:rPr lang="ru-RU" sz="1600" dirty="0"/>
              <a:t>Медаль «За оборону Сталинграда»-1</a:t>
            </a:r>
          </a:p>
          <a:p>
            <a:r>
              <a:rPr lang="ru-RU" sz="1600" dirty="0"/>
              <a:t>Медаль Нахимова-1</a:t>
            </a:r>
          </a:p>
          <a:p>
            <a:r>
              <a:rPr lang="ru-RU" sz="1600" dirty="0"/>
              <a:t>Медаль «За победу над Японией»-2</a:t>
            </a:r>
          </a:p>
          <a:p>
            <a:r>
              <a:rPr lang="ru-RU" sz="1600" dirty="0"/>
              <a:t>Медаль «За взятие Вены»-1</a:t>
            </a:r>
          </a:p>
          <a:p>
            <a:r>
              <a:rPr lang="ru-RU" sz="1600" dirty="0"/>
              <a:t>Медаль «За оборону Москвы»-1</a:t>
            </a:r>
          </a:p>
        </p:txBody>
      </p:sp>
    </p:spTree>
    <p:extLst>
      <p:ext uri="{BB962C8B-B14F-4D97-AF65-F5344CB8AC3E}">
        <p14:creationId xmlns:p14="http://schemas.microsoft.com/office/powerpoint/2010/main" val="139800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777\Downloads\Downloads\fony-dlya-prezentacii-po-istorii-04 (1)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5603"/>
            <a:ext cx="9280915" cy="6960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2878" y="35056"/>
            <a:ext cx="88894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 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ведется в следующих направлениях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DSCN2295.JPG"/>
          <p:cNvPicPr>
            <a:picLocks noChangeAspect="1"/>
          </p:cNvPicPr>
          <p:nvPr/>
        </p:nvPicPr>
        <p:blipFill>
          <a:blip r:embed="rId4" cstate="print"/>
          <a:srcRect l="9375" t="22916" r="8593" b="19792"/>
          <a:stretch>
            <a:fillRect/>
          </a:stretch>
        </p:blipFill>
        <p:spPr>
          <a:xfrm>
            <a:off x="6402316" y="558276"/>
            <a:ext cx="2569539" cy="16036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20150430_15431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73698" y="2420704"/>
            <a:ext cx="2798157" cy="2098617"/>
          </a:xfrm>
          <a:prstGeom prst="rect">
            <a:avLst/>
          </a:prstGeom>
        </p:spPr>
      </p:pic>
      <p:pic>
        <p:nvPicPr>
          <p:cNvPr id="4098" name="Picture 2" descr="G:\под москвой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030" y="4623082"/>
            <a:ext cx="2863102" cy="2033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G:\битва за харьков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456" y="4623082"/>
            <a:ext cx="2866793" cy="2144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03924" y="803508"/>
            <a:ext cx="61205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Воспитательные часы 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«Истории судьбы в истории войны»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8"/>
          <a:stretch>
            <a:fillRect/>
          </a:stretch>
        </p:blipFill>
        <p:spPr>
          <a:xfrm>
            <a:off x="511141" y="2253803"/>
            <a:ext cx="2808881" cy="2228435"/>
          </a:xfrm>
          <a:prstGeom prst="rect">
            <a:avLst/>
          </a:prstGeom>
        </p:spPr>
      </p:pic>
      <p:pic>
        <p:nvPicPr>
          <p:cNvPr id="12" name="Рисунок 11"/>
          <p:cNvPicPr/>
          <p:nvPr/>
        </p:nvPicPr>
        <p:blipFill>
          <a:blip r:embed="rId9"/>
          <a:stretch>
            <a:fillRect/>
          </a:stretch>
        </p:blipFill>
        <p:spPr>
          <a:xfrm>
            <a:off x="3566097" y="4623082"/>
            <a:ext cx="2512731" cy="2033117"/>
          </a:xfrm>
          <a:prstGeom prst="rect">
            <a:avLst/>
          </a:prstGeom>
        </p:spPr>
      </p:pic>
      <p:pic>
        <p:nvPicPr>
          <p:cNvPr id="13" name="Рисунок 12"/>
          <p:cNvPicPr/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65" r="17011"/>
          <a:stretch/>
        </p:blipFill>
        <p:spPr>
          <a:xfrm>
            <a:off x="3708358" y="2161959"/>
            <a:ext cx="1919710" cy="2329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205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777\Downloads\Downloads\fony-dlya-prezentacii-po-istorii-04 (1)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5" y="3664"/>
            <a:ext cx="9280915" cy="6960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2878" y="35056"/>
            <a:ext cx="88894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 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выставочной галереи «Судьбы одной войны»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3" y="2144973"/>
            <a:ext cx="3169968" cy="42266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4" t="5905" r="6256" b="10398"/>
          <a:stretch/>
        </p:blipFill>
        <p:spPr>
          <a:xfrm>
            <a:off x="6085663" y="4648390"/>
            <a:ext cx="3033327" cy="217811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53497" y="681866"/>
            <a:ext cx="50156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Трансляция электронной галереи «Судьбы одной войны» на сайте ЦДО «Надежда». </a:t>
            </a:r>
            <a:r>
              <a:rPr lang="ru-RU" sz="2000" b="1" u="sng" dirty="0">
                <a:solidFill>
                  <a:srgbClr val="7030A0"/>
                </a:solidFill>
                <a:hlinkClick r:id="rId6"/>
              </a:rPr>
              <a:t>http://www.centernadezhda.ru/</a:t>
            </a:r>
            <a:r>
              <a:rPr lang="ru-RU" sz="2000" b="1" dirty="0">
                <a:solidFill>
                  <a:srgbClr val="7030A0"/>
                </a:solidFill>
              </a:rPr>
              <a:t>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6459" y="496721"/>
            <a:ext cx="3605873" cy="2704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5663" y="2749330"/>
            <a:ext cx="2571552" cy="1790284"/>
          </a:xfrm>
          <a:prstGeom prst="rect">
            <a:avLst/>
          </a:prstGeom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4226" y="2265560"/>
            <a:ext cx="3147935" cy="2360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2" t="12227" r="11178" b="14500"/>
          <a:stretch/>
        </p:blipFill>
        <p:spPr>
          <a:xfrm>
            <a:off x="3138811" y="4679884"/>
            <a:ext cx="3038764" cy="2115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96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777\Downloads\Downloads\fony-dlya-prezentacii-po-istorii-04 (1)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731"/>
            <a:ext cx="9280915" cy="6960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2878" y="35056"/>
            <a:ext cx="88894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 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со СМИ и </a:t>
            </a:r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Айхальскими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ОО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9" y="3415569"/>
            <a:ext cx="4402667" cy="3302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0" t="15623" r="1300" b="17441"/>
          <a:stretch/>
        </p:blipFill>
        <p:spPr>
          <a:xfrm>
            <a:off x="3399980" y="701057"/>
            <a:ext cx="5602352" cy="31568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6756" y="3359368"/>
            <a:ext cx="4477600" cy="33582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9" y="701057"/>
            <a:ext cx="3686390" cy="27647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1860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Users\777\Downloads\Downloads\fony-dlya-prezentacii-po-istorii-04 (1)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2525" cy="6960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63583" y="1132279"/>
            <a:ext cx="5449991" cy="197248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-158726" y="104510"/>
            <a:ext cx="888945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 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распространение газеты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«Судьбы одной войны» </a:t>
            </a:r>
            <a:endParaRPr lang="ru-RU" sz="2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 выпусков)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82"/>
          <a:stretch/>
        </p:blipFill>
        <p:spPr>
          <a:xfrm>
            <a:off x="88389" y="4121652"/>
            <a:ext cx="1738859" cy="24951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50" t="673" r="5286"/>
          <a:stretch/>
        </p:blipFill>
        <p:spPr>
          <a:xfrm>
            <a:off x="7168488" y="854991"/>
            <a:ext cx="1733818" cy="2527057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902" t="135" r="2952"/>
          <a:stretch/>
        </p:blipFill>
        <p:spPr>
          <a:xfrm>
            <a:off x="6584506" y="1871043"/>
            <a:ext cx="1914060" cy="28272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29" t="807" r="5466"/>
          <a:stretch/>
        </p:blipFill>
        <p:spPr>
          <a:xfrm>
            <a:off x="6266684" y="2500674"/>
            <a:ext cx="1803608" cy="26356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01" t="1616" r="4567"/>
          <a:stretch/>
        </p:blipFill>
        <p:spPr>
          <a:xfrm flipH="1">
            <a:off x="1389773" y="3818489"/>
            <a:ext cx="2156427" cy="29367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5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92" t="404" r="5825"/>
          <a:stretch/>
        </p:blipFill>
        <p:spPr>
          <a:xfrm>
            <a:off x="4590275" y="2769911"/>
            <a:ext cx="2331983" cy="28932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16" name="Диаграмма 15">
            <a:extLst>
              <a:ext uri="{FF2B5EF4-FFF2-40B4-BE49-F238E27FC236}">
                <a16:creationId xmlns:a16="http://schemas.microsoft.com/office/drawing/2014/main" xmlns="" id="{63257722-55BD-4530-BADF-26A3FF27ED1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37390421"/>
              </p:ext>
            </p:extLst>
          </p:nvPr>
        </p:nvGraphicFramePr>
        <p:xfrm>
          <a:off x="563582" y="1132279"/>
          <a:ext cx="5303817" cy="208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  <p:pic>
        <p:nvPicPr>
          <p:cNvPr id="2050" name="Picture 2" descr="C:\Users\777\Downloads\Downloads\IMG-20190509-WA0057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9768" y="3619394"/>
            <a:ext cx="2342538" cy="3123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05" r="7801" b="2357"/>
          <a:stretch/>
        </p:blipFill>
        <p:spPr>
          <a:xfrm>
            <a:off x="3248827" y="3619394"/>
            <a:ext cx="2074347" cy="28495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56833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777\Downloads\Downloads\fony-dlya-prezentacii-po-istorii-04 (1)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62275"/>
            <a:ext cx="9280915" cy="7084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200553"/>
            <a:ext cx="66348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 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акции «Бессмертный полк»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245" y="3604606"/>
            <a:ext cx="4374754" cy="32810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110" y="3604605"/>
            <a:ext cx="4357862" cy="32810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166" y="462163"/>
            <a:ext cx="2356833" cy="314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7110" y="947711"/>
            <a:ext cx="58194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 2015 г жители поселка </a:t>
            </a:r>
            <a:r>
              <a:rPr lang="ru-RU" sz="2400" dirty="0" err="1" smtClean="0"/>
              <a:t>Айхал</a:t>
            </a:r>
            <a:r>
              <a:rPr lang="ru-RU" sz="2400" dirty="0" smtClean="0"/>
              <a:t>  присоединились  ко Всероссийской акции «Бессмертный полк». </a:t>
            </a:r>
          </a:p>
          <a:p>
            <a:r>
              <a:rPr lang="ru-RU" sz="2400" dirty="0" smtClean="0"/>
              <a:t>Творческая группа проекта помогает жителям  поселка оформлять фотографии своих Героев.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40953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777\Downloads\Downloads\fony-dlya-prezentacii-po-istorii-04 (1)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53" y="-102685"/>
            <a:ext cx="9280915" cy="6960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2878" y="35056"/>
            <a:ext cx="888945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Акция «Судьбы одной войны» в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Instagram</a:t>
            </a:r>
            <a:endParaRPr lang="ru-RU" sz="2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instagram.com/sudbiodnoyvo?igshid=364kvz6d8aq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3839" y="1773382"/>
            <a:ext cx="2418974" cy="43003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8624" y="3397438"/>
            <a:ext cx="2046264" cy="36378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96" y="947452"/>
            <a:ext cx="1999760" cy="35551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20" y="1490505"/>
            <a:ext cx="2390727" cy="425018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3324" y="901827"/>
            <a:ext cx="2048886" cy="364246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8206" y="2593109"/>
            <a:ext cx="2195080" cy="3902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94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777\Downloads\Downloads\fony-dlya-prezentacii-po-istorii-04 (1)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770" y="2"/>
            <a:ext cx="9221770" cy="6857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97523" y="4421352"/>
            <a:ext cx="79579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	Воспитательные </a:t>
            </a:r>
            <a:r>
              <a:rPr lang="ru-RU" sz="2400" dirty="0"/>
              <a:t>часы, выпуск газеты, создание видео роликов, выставочная галерея - это практический продукт проекта будет способствовать патриотическому воспитанию, формированию чувства гордости за свою Родину и сопричастности к ее истории.</a:t>
            </a:r>
          </a:p>
        </p:txBody>
      </p:sp>
    </p:spTree>
    <p:extLst>
      <p:ext uri="{BB962C8B-B14F-4D97-AF65-F5344CB8AC3E}">
        <p14:creationId xmlns:p14="http://schemas.microsoft.com/office/powerpoint/2010/main" val="2676135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777\Downloads\Downloads\fony-dlya-prezentacii-po-istorii-04 (1)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53" y="0"/>
            <a:ext cx="9280915" cy="6960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avatars.mds.yandex.net/get-pdb/1245924/cbe91356-7500-496c-88ff-c8f41fb5d3ca/s1200?webp=fals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88" y="4267200"/>
            <a:ext cx="3812439" cy="2545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28789" y="147541"/>
            <a:ext cx="862409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целях сохранения исторической памяти 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2020-й год 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объявлен</a:t>
            </a:r>
          </a:p>
          <a:p>
            <a:pPr algn="ctr"/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Годом  памяти и славы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честь 75-летия Победы в Великой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Отечественной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войне. </a:t>
            </a:r>
          </a:p>
          <a:p>
            <a:pPr algn="ctr"/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</a:t>
            </a:r>
          </a:p>
          <a:p>
            <a:pPr algn="ctr"/>
            <a:endParaRPr lang="ru-RU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сохранения памяти о Великой Отечественной войне очень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наши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дни. Наше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будущее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поколения являются </a:t>
            </a:r>
          </a:p>
          <a:p>
            <a:pPr algn="ctr"/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главными хранителями прошлого. </a:t>
            </a:r>
            <a:endParaRPr lang="ru-RU" sz="2200" dirty="0">
              <a:ln w="0"/>
              <a:solidFill>
                <a:schemeClr val="accent4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5500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777\Downloads\Downloads\fony-dlya-prezentacii-po-istorii-04 (1)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7222"/>
            <a:ext cx="9221770" cy="6857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71603" y="147672"/>
            <a:ext cx="8464991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Вывод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lvl="0" algn="just" fontAlgn="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Изучив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семейные архивы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научные статьи можно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сделать вывод, что проблема сохранения истории ВОВ  в современном мире существует.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некоторых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семьях очень скудная информация о судьбе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родных, живших в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годы войны. Но во время исследования мы смогли заинтересовать людей разных поколений. Проект дал толчок к поиску информации о своих близких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Воспитательные часы, выпуск газеты, создание видео-роликов, выставочная галерея - это практический продукт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проекта имеет общественную значимость и способствует патриотическому воспитанию у  детей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чувства гордости за свою Родину и сопричастности к ее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истории. Перспективным считается создание КНИГИ ПАМЯТИ.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Заключение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       Историческая память о войне – это главная ценность нашего народа в сохранении и понимании исторического опыта. Наше исследование доказывает эту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гипотезу.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Знания истины — это прививка против искажений истории. Это не позволит никому сбить ваш внутренний нравственный компас, никогда не заставит сомневаться в героизме бабушек 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дедушек.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8722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777\Downloads\Downloads\fony-dlya-prezentacii-po-istorii-04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8" t="-512" r="3940" b="11950"/>
          <a:stretch/>
        </p:blipFill>
        <p:spPr bwMode="auto">
          <a:xfrm>
            <a:off x="0" y="0"/>
            <a:ext cx="9356036" cy="736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239990" y="245109"/>
            <a:ext cx="6082747" cy="3903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Нет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семьи, которой не коснулась война. </a:t>
            </a:r>
          </a:p>
          <a:p>
            <a:pPr algn="ctr">
              <a:lnSpc>
                <a:spcPct val="150000"/>
              </a:lnSpc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Мы свято чтим память наших предков, не вернувшихся с полей сражений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Мы помним подвиг великих тружеников, ковавших Победу в тылу.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Мы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благодарны защитникам всех поколений,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посвятившим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себя служению Отечеству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10" t="-1" b="43741"/>
          <a:stretch/>
        </p:blipFill>
        <p:spPr>
          <a:xfrm>
            <a:off x="0" y="-1"/>
            <a:ext cx="2690133" cy="736100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512135" y="4508848"/>
            <a:ext cx="57436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</a:rPr>
              <a:t>Мы помним, мы гордимся!</a:t>
            </a:r>
          </a:p>
        </p:txBody>
      </p:sp>
      <p:pic>
        <p:nvPicPr>
          <p:cNvPr id="1026" name="Picture 2" descr="G:\картинки\kisspng-2018-moscow-victory-day-parade-great-patriotic-war-splat-5b17134627c432.100414491528238918162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368" y="5412157"/>
            <a:ext cx="3063024" cy="1948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001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777\Downloads\Downloads\fony-dlya-prezentacii-po-istorii-04 (1)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" y="-102685"/>
            <a:ext cx="9280915" cy="6960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893391" y="503106"/>
            <a:ext cx="4304181" cy="4602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основе</a:t>
            </a:r>
          </a:p>
          <a:p>
            <a:pPr algn="ctr">
              <a:lnSpc>
                <a:spcPct val="150000"/>
              </a:lnSpc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поисково-исследовательской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</a:t>
            </a:r>
          </a:p>
          <a:p>
            <a:pPr algn="ctr">
              <a:lnSpc>
                <a:spcPct val="150000"/>
              </a:lnSpc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желание детей узнать, как можно больше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истории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страны</a:t>
            </a:r>
          </a:p>
          <a:p>
            <a:pPr algn="ctr">
              <a:lnSpc>
                <a:spcPct val="150000"/>
              </a:lnSpc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историю своей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семьи</a:t>
            </a:r>
          </a:p>
          <a:p>
            <a:pPr algn="ctr">
              <a:lnSpc>
                <a:spcPct val="150000"/>
              </a:lnSpc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Великой Отечественной войны.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200" dirty="0">
              <a:ln w="0"/>
              <a:solidFill>
                <a:schemeClr val="accent4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 descr="D:\Старые данные\ФОТО\фото с телефона\20150404_12270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187" y="475025"/>
            <a:ext cx="4643204" cy="6190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752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777\Downloads\Downloads\fony-dlya-prezentacii-po-istorii-04 (1)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2685"/>
            <a:ext cx="9280915" cy="6960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2878" y="437392"/>
            <a:ext cx="8889454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Объект</a:t>
            </a:r>
          </a:p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Историческая память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Великой Отечественной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войны</a:t>
            </a:r>
          </a:p>
          <a:p>
            <a:pPr algn="ctr"/>
            <a:endParaRPr lang="ru-RU" sz="8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Предмет</a:t>
            </a:r>
          </a:p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Судьбы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людей,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защитивших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нашу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Родину в Великой Отечественной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войне</a:t>
            </a:r>
          </a:p>
          <a:p>
            <a:pPr algn="ctr"/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Цель проекта</a:t>
            </a:r>
          </a:p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Сохранение памяти 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людях,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защитивших нашу Родину во время Великой Отечественной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войны</a:t>
            </a:r>
          </a:p>
          <a:p>
            <a:pPr algn="ctr"/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Гипотеза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Историческая память о войне – это главная ценность нашего народа в сохранении и понимании исторического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опыта</a:t>
            </a:r>
            <a:endParaRPr lang="ru-RU" sz="2400" b="1" dirty="0">
              <a:ln w="0"/>
              <a:solidFill>
                <a:schemeClr val="accent4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12" y="4526716"/>
            <a:ext cx="1685079" cy="2056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P6210643.JPG"/>
          <p:cNvPicPr>
            <a:picLocks noChangeAspect="1"/>
          </p:cNvPicPr>
          <p:nvPr/>
        </p:nvPicPr>
        <p:blipFill>
          <a:blip r:embed="rId5" cstate="print"/>
          <a:srcRect l="17969" t="12500" r="8593" b="32292"/>
          <a:stretch>
            <a:fillRect/>
          </a:stretch>
        </p:blipFill>
        <p:spPr>
          <a:xfrm>
            <a:off x="2948017" y="4572899"/>
            <a:ext cx="3384880" cy="20107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229146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777\Downloads\Downloads\fony-dlya-prezentacii-po-istorii-04 (1)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58" y="-102685"/>
            <a:ext cx="9280915" cy="6960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18466" y="353087"/>
            <a:ext cx="851827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latin typeface="Times New Roman" pitchFamily="18" charset="0"/>
                <a:cs typeface="Times New Roman" panose="02020603050405020304" pitchFamily="18" charset="0"/>
              </a:rPr>
              <a:t>Задачи проекта</a:t>
            </a:r>
          </a:p>
          <a:p>
            <a:pPr algn="ctr"/>
            <a:endParaRPr lang="ru-RU" sz="2200" b="1" dirty="0" smtClean="0">
              <a:latin typeface="Times New Roman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200" dirty="0" smtClean="0">
                <a:latin typeface="Times New Roman" pitchFamily="18" charset="0"/>
                <a:cs typeface="Times New Roman" panose="02020603050405020304" pitchFamily="18" charset="0"/>
              </a:rPr>
              <a:t>	Изучить семейные архивы и определить, является ли проблема сохранения памяти о Великой Отечественной войне достаточно важной в современном мире. </a:t>
            </a:r>
          </a:p>
          <a:p>
            <a:endParaRPr lang="ru-RU" sz="2200" dirty="0" smtClean="0">
              <a:latin typeface="Times New Roman" pitchFamily="18" charset="0"/>
              <a:cs typeface="Times New Roman" panose="02020603050405020304" pitchFamily="18" charset="0"/>
            </a:endParaRPr>
          </a:p>
          <a:p>
            <a:r>
              <a:rPr lang="ru-RU" sz="2200" dirty="0" smtClean="0">
                <a:latin typeface="Times New Roman" pitchFamily="18" charset="0"/>
                <a:cs typeface="Times New Roman" panose="02020603050405020304" pitchFamily="18" charset="0"/>
              </a:rPr>
              <a:t>•	Формировать потребности в изучении истории  своей семьи, страны и выяснить к каким </a:t>
            </a:r>
            <a:r>
              <a:rPr lang="ru-RU" sz="2200" dirty="0">
                <a:latin typeface="Times New Roman" pitchFamily="18" charset="0"/>
                <a:cs typeface="Times New Roman" panose="02020603050405020304" pitchFamily="18" charset="0"/>
              </a:rPr>
              <a:t>событиям Великой Отечественной </a:t>
            </a:r>
            <a:r>
              <a:rPr lang="ru-RU" sz="2200" dirty="0" smtClean="0">
                <a:latin typeface="Times New Roman" pitchFamily="18" charset="0"/>
                <a:cs typeface="Times New Roman" panose="02020603050405020304" pitchFamily="18" charset="0"/>
              </a:rPr>
              <a:t>войны  имеют отношения наши предки.</a:t>
            </a:r>
          </a:p>
          <a:p>
            <a:endParaRPr lang="ru-RU" sz="2200" dirty="0" smtClean="0">
              <a:latin typeface="Times New Roman" pitchFamily="18" charset="0"/>
              <a:cs typeface="Times New Roman" panose="02020603050405020304" pitchFamily="18" charset="0"/>
            </a:endParaRPr>
          </a:p>
          <a:p>
            <a:r>
              <a:rPr lang="ru-RU" sz="2200" dirty="0" smtClean="0">
                <a:latin typeface="Times New Roman" pitchFamily="18" charset="0"/>
                <a:cs typeface="Times New Roman" panose="02020603050405020304" pitchFamily="18" charset="0"/>
              </a:rPr>
              <a:t>•	Способствовать  воспитанию у подрастающего поколения чувств патриотизма, гордости за героическое прошлое на историческом  материале  через проведение воспитательных часов, оформление листовок для галереи, выпуск газет и создание видео роликов.</a:t>
            </a:r>
            <a:endParaRPr lang="ru-RU" sz="2200" dirty="0">
              <a:latin typeface="Times New Roman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293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777\Downloads\Downloads\fony-dlya-prezentacii-po-istorii-04 (1)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80915" cy="6960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86923" y="618020"/>
            <a:ext cx="8307068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002060"/>
                </a:solidFill>
              </a:rPr>
              <a:t>Методы </a:t>
            </a:r>
            <a:r>
              <a:rPr lang="ru-RU" sz="2200" b="1" dirty="0" smtClean="0">
                <a:solidFill>
                  <a:srgbClr val="002060"/>
                </a:solidFill>
              </a:rPr>
              <a:t>исследования</a:t>
            </a:r>
          </a:p>
          <a:p>
            <a:pPr algn="ctr"/>
            <a:endParaRPr lang="ru-RU" sz="1050" dirty="0"/>
          </a:p>
          <a:p>
            <a:pPr marL="342900" indent="-342900">
              <a:buFont typeface="Arial" pitchFamily="34" charset="0"/>
              <a:buChar char="•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поисково-исследовательский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аналитический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практико-ориентированный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метод опроса, интервью. 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G:\фото\22-11-2019_16-23-26\IMG-20191113-WA0007 - копия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923" y="3657600"/>
            <a:ext cx="33147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347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3519"/>
            <a:ext cx="9144000" cy="684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6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777\Downloads\Downloads\fony-dlya-prezentacii-po-istorii-04 (1)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395" y="35056"/>
            <a:ext cx="9143999" cy="6857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2878" y="35056"/>
            <a:ext cx="88894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 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ведется в следующих направлениях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72964" y="668004"/>
            <a:ext cx="8559896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Поиск информации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Так,  в  январе 2015 году ЦДО «Надежда» началась поисковая работа.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 Семейные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архивы» -  материалы собраны по рассказам родителей и детей, посещающих ЦДО «Надежда» и жителей п.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Айхал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 «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Фонды Центрального Архива Министерства Обороны РФ (ЦАМО)» - Интернет-ресурсы.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 Районные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военные комиссариаты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Удалось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собрать разный материал о судьбе героев: фотографии, даты и место призыва, место службы, воинские звания, рода войск, названия фронтов, на которых они воевали, географические названия мест, где погибли или откуда вернулись с фронта, - награды, медали, небольшой биографический материал.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собрали материал не только о людях, воевавших на фронте, но еще и о тех, кто был в тылу и всеми силами помогал фронту, у нас есть рассказы и об узниках лагерей, а так же о детях, которые  с детства увидели все ужасы войны. За этот период были найдены новые имена героев, а также пополнялся материал о ранее известных людях.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6234" y="4333949"/>
            <a:ext cx="4973046" cy="242101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217" y="4593879"/>
            <a:ext cx="4765576" cy="2161087"/>
          </a:xfrm>
          <a:prstGeom prst="rect">
            <a:avLst/>
          </a:prstGeom>
        </p:spPr>
      </p:pic>
      <p:pic>
        <p:nvPicPr>
          <p:cNvPr id="8" name="Picture 2" descr="G:\15ddbbae8a00b46026ce443168625560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0705" y="4333949"/>
            <a:ext cx="3211242" cy="2421017"/>
          </a:xfrm>
          <a:prstGeom prst="rect">
            <a:avLst/>
          </a:prstGeom>
          <a:noFill/>
          <a:extLst/>
        </p:spPr>
      </p:pic>
    </p:spTree>
    <p:extLst>
      <p:ext uri="{BB962C8B-B14F-4D97-AF65-F5344CB8AC3E}">
        <p14:creationId xmlns:p14="http://schemas.microsoft.com/office/powerpoint/2010/main" val="399145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777\Downloads\Downloads\fony-dlya-prezentacii-po-istorii-04 (1)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853" y="-15930"/>
            <a:ext cx="9181852" cy="6830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1" descr="G:\рр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546" y="566969"/>
            <a:ext cx="8517053" cy="5980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59865" y="146122"/>
            <a:ext cx="52417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База данных  «Судьбы одной войны»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40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3717</TotalTime>
  <Words>1016</Words>
  <Application>Microsoft Office PowerPoint</Application>
  <PresentationFormat>Экран (4:3)</PresentationFormat>
  <Paragraphs>169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Преподаватель</cp:lastModifiedBy>
  <cp:revision>271</cp:revision>
  <dcterms:created xsi:type="dcterms:W3CDTF">2013-11-19T05:52:05Z</dcterms:created>
  <dcterms:modified xsi:type="dcterms:W3CDTF">2020-03-14T04:04:37Z</dcterms:modified>
</cp:coreProperties>
</file>