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media/image9.jpeg" ContentType="image/jpeg"/>
  <Override PartName="/ppt/media/image1.jpeg" ContentType="image/jpeg"/>
  <Override PartName="/ppt/media/image53.jpeg" ContentType="image/jpeg"/>
  <Override PartName="/ppt/media/image2.jpeg" ContentType="image/jpeg"/>
  <Override PartName="/ppt/media/image54.jpeg" ContentType="image/jpeg"/>
  <Override PartName="/ppt/media/image3.jpeg" ContentType="image/jpeg"/>
  <Override PartName="/ppt/media/image55.jpeg" ContentType="image/jpeg"/>
  <Override PartName="/ppt/media/image4.jpeg" ContentType="image/jpeg"/>
  <Override PartName="/ppt/media/image56.jpeg" ContentType="image/jpeg"/>
  <Override PartName="/ppt/media/image5.jpeg" ContentType="image/jpeg"/>
  <Override PartName="/ppt/media/image57.jpeg" ContentType="image/jpeg"/>
  <Override PartName="/ppt/media/image6.jpeg" ContentType="image/jpeg"/>
  <Override PartName="/ppt/media/image58.jpeg" ContentType="image/jpeg"/>
  <Override PartName="/ppt/media/image7.jpeg" ContentType="image/jpeg"/>
  <Override PartName="/ppt/media/image59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47.png" ContentType="image/pn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50.png" ContentType="image/pn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8.jpeg" ContentType="image/jpeg"/>
  <Override PartName="/ppt/media/image49.jpeg" ContentType="image/jpeg"/>
  <Override PartName="/ppt/media/image51.jpeg" ContentType="image/jpeg"/>
  <Override PartName="/ppt/media/image52.jpeg" ContentType="image/jpeg"/>
  <Override PartName="/ppt/media/image60.jpeg" ContentType="image/jpeg"/>
  <Override PartName="/ppt/media/image61.jpeg" ContentType="image/jpeg"/>
  <Override PartName="/ppt/media/image62.jpeg" ContentType="image/jpeg"/>
  <Override PartName="/ppt/media/image63.jpeg" ContentType="image/jpeg"/>
  <Override PartName="/ppt/media/image64.jpeg" ContentType="image/jpeg"/>
  <Override PartName="/ppt/media/image6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F8C47B15-B45C-4F7A-90DB-A7A5D6DB5659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10.11.19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B2E06E1E-F891-40AC-A83B-FAD45056A4CE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6B79F3B-24AD-4CC5-A90E-AC4157A4179D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10.11.19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02DC82E-DFF4-436C-87E7-6683E1E94683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27.jpe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image" Target="../media/image33.jpe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jpeg"/><Relationship Id="rId3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image" Target="../media/image41.jpeg"/><Relationship Id="rId3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image" Target="../media/image45.jpeg"/><Relationship Id="rId3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image" Target="../media/image47.png"/><Relationship Id="rId3" Type="http://schemas.openxmlformats.org/officeDocument/2006/relationships/image" Target="../media/image48.jpeg"/><Relationship Id="rId4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image" Target="../media/image50.png"/><Relationship Id="rId3" Type="http://schemas.openxmlformats.org/officeDocument/2006/relationships/image" Target="../media/image51.jpeg"/><Relationship Id="rId4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image" Target="../media/image53.jpeg"/><Relationship Id="rId3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4.jpeg"/><Relationship Id="rId2" Type="http://schemas.openxmlformats.org/officeDocument/2006/relationships/image" Target="../media/image55.jpeg"/><Relationship Id="rId3" Type="http://schemas.openxmlformats.org/officeDocument/2006/relationships/slideLayout" Target="../slideLayouts/slideLayout2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image" Target="../media/image57.jpeg"/><Relationship Id="rId3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image" Target="../media/image59.jpeg"/><Relationship Id="rId3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60.jpeg"/><Relationship Id="rId2" Type="http://schemas.openxmlformats.org/officeDocument/2006/relationships/image" Target="../media/image61.jpeg"/><Relationship Id="rId3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image" Target="../media/image63.jpeg"/><Relationship Id="rId3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64.jpeg"/><Relationship Id="rId2" Type="http://schemas.openxmlformats.org/officeDocument/2006/relationships/image" Target="../media/image65.jpe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685800" y="0"/>
            <a:ext cx="7772040" cy="360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84" name="Picture 3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85" name="Picture 4" descr=""/>
          <p:cNvPicPr/>
          <p:nvPr/>
        </p:nvPicPr>
        <p:blipFill>
          <a:blip r:embed="rId2"/>
          <a:stretch/>
        </p:blipFill>
        <p:spPr>
          <a:xfrm>
            <a:off x="2143080" y="2428920"/>
            <a:ext cx="4928760" cy="369648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1643040" y="1071720"/>
            <a:ext cx="6000480" cy="106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Times New Roman"/>
              </a:rPr>
              <a:t>Мои родные в годы Великой Отечественной войны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131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32" name="Picture 3" descr=""/>
          <p:cNvPicPr/>
          <p:nvPr/>
        </p:nvPicPr>
        <p:blipFill>
          <a:blip r:embed="rId2"/>
          <a:stretch/>
        </p:blipFill>
        <p:spPr>
          <a:xfrm>
            <a:off x="1071360" y="1071720"/>
            <a:ext cx="2999880" cy="4214520"/>
          </a:xfrm>
          <a:prstGeom prst="rect">
            <a:avLst/>
          </a:prstGeom>
          <a:ln>
            <a:noFill/>
          </a:ln>
        </p:spPr>
      </p:pic>
      <p:sp>
        <p:nvSpPr>
          <p:cNvPr id="133" name="CustomShape 3"/>
          <p:cNvSpPr/>
          <p:nvPr/>
        </p:nvSpPr>
        <p:spPr>
          <a:xfrm>
            <a:off x="4214880" y="1000080"/>
            <a:ext cx="43574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Ксения Михайлова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34" name="CustomShape 4"/>
          <p:cNvSpPr/>
          <p:nvPr/>
        </p:nvSpPr>
        <p:spPr>
          <a:xfrm>
            <a:off x="4214880" y="1428840"/>
            <a:ext cx="4071600" cy="3656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Про семью Банщиковых писали в газетах, создавали очерки на радио.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 2014 году мои прапрадедушка  и прапрабабушка были зачислены в Бессмертный полк.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Внуки, правнуки и праправнуки понесли портреты наших родных по улицам города Иркутска.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Я люблю своих прапрадедушку и прапрабабушку и горжусь ими. И о подвиге этих людей я буду рассказывать своим детям и внукам.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137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138" name="CustomShape 3"/>
          <p:cNvSpPr/>
          <p:nvPr/>
        </p:nvSpPr>
        <p:spPr>
          <a:xfrm>
            <a:off x="1071360" y="1143000"/>
            <a:ext cx="7214760" cy="474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1600" spc="-1" strike="noStrike">
                <a:solidFill>
                  <a:srgbClr val="000000"/>
                </a:solidFill>
                <a:latin typeface="Times New Roman"/>
              </a:rPr>
              <a:t>Ученица 3 «б» Симбирева Варвара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Мой прадед со стороны мамы </a:t>
            </a:r>
            <a:r>
              <a:rPr b="1" lang="ru-RU" sz="1600" spc="-1" strike="noStrike">
                <a:solidFill>
                  <a:srgbClr val="000000"/>
                </a:solidFill>
                <a:latin typeface="Times New Roman"/>
              </a:rPr>
              <a:t>Наумов Степан Иванович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 родился 21 сентября 1910 года в селе Андрюшино Куйтунского района Иркутской области. Воевать с гитлеровскими захватчиками ушел в сентябре 1941 года.  Воевал под командованием великих полководцев Георгия Константиновича Жукова и Ивана Степановича Конева. Участвовал в знаменитом сражении, переломившем ход войны, на Курской  или как ее еще называют Огненной дуге. Это была одна из самых кровопролитных битв, в которой было задействовано более 6000 танков. Моя бабушка  поведала мне, что, когда ее отец (мой прадед) рассказывал про эти бои, то всегда плакал. Там он был контужен и ему на руке оторвало снарядом два пальца. Позже, под командованием маршала Ивана Степановича Конева освобождал столицу Чехословакии – Прагу. С войны мой прадед пришел только в 1946 году, так как с группой советских войск находился в Австрии.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После войны мой прадед женился на моей прабабушке, у которой уже было семеро детей. Моя бабушка родилась уже после войны. 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Моего прадеда давно нет в живых, он умер в 1977 году, но память о нем, участвовавшем в страшной войне за освобождение от фашизма, живет в нашей семье и передается из поколения  в поколение. 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1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42" name="Рисунок 4" descr=""/>
          <p:cNvPicPr/>
          <p:nvPr/>
        </p:nvPicPr>
        <p:blipFill>
          <a:blip r:embed="rId2"/>
          <a:stretch/>
        </p:blipFill>
        <p:spPr>
          <a:xfrm>
            <a:off x="1071360" y="1071720"/>
            <a:ext cx="2714400" cy="3857400"/>
          </a:xfrm>
          <a:prstGeom prst="rect">
            <a:avLst/>
          </a:prstGeom>
          <a:ln>
            <a:noFill/>
          </a:ln>
        </p:spPr>
      </p:pic>
      <p:sp>
        <p:nvSpPr>
          <p:cNvPr id="143" name="CustomShape 3"/>
          <p:cNvSpPr/>
          <p:nvPr/>
        </p:nvSpPr>
        <p:spPr>
          <a:xfrm>
            <a:off x="4000320" y="500040"/>
            <a:ext cx="4285800" cy="569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1400" spc="-1" strike="noStrike">
                <a:solidFill>
                  <a:srgbClr val="000000"/>
                </a:solidFill>
                <a:latin typeface="Times New Roman"/>
              </a:rPr>
              <a:t>Ученица 3 «б» Арсения Бескоравайных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Мой прадед, </a:t>
            </a:r>
            <a:r>
              <a:rPr b="1" lang="ru-RU" sz="1400" spc="-1" strike="noStrike">
                <a:solidFill>
                  <a:srgbClr val="000000"/>
                </a:solidFill>
                <a:latin typeface="Times New Roman"/>
              </a:rPr>
              <a:t>Копылов Иван Филиппович</a:t>
            </a: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родился 27 сентября 1924 года, в деревне 16 Партсъезда Любинского района Омской области. Рос в обычной крестьянской семье. В семье их было четверо детей: три младшие сестренки и он старший сын. Отца у них не было, когда дети были маленькие, он был в трудовом отряде, там он и умер. Где был похоронен, они не знали. Вся тяжелая работа легла на плечи единственного сына - моего деда. Ранним воскресным утром 22 июня 1941 года фашистская Германия и ее союзники напали на нашу страну, прадеду на тот момент шел 17 год. А на фронт брали только с 18 лет. Он не дожидаясь,  когда исполнится 18 лет, подал заявление о направлении его на фронт добровольцем. И его просьба была удовлетворена. Он призвался Любинским РВК Омской области.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Так начался боевой путь моего прадеда в составе 75 добровольческой стрелковой бригады.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Великая Отечественная война явилась страшным событием истории XX века. Эта кровавая схватка унесла миллионы человеческих жизней. Она закалила многих, но вместе с тем искалечила судьбы людей, круто изменила их жизнь, принеся им муки страданий, лишения, горечь и печаль.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146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47" name="Picture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999880" cy="3999960"/>
          </a:xfrm>
          <a:prstGeom prst="rect">
            <a:avLst/>
          </a:prstGeom>
          <a:ln>
            <a:noFill/>
          </a:ln>
        </p:spPr>
      </p:pic>
      <p:sp>
        <p:nvSpPr>
          <p:cNvPr id="148" name="CustomShape 3"/>
          <p:cNvSpPr/>
          <p:nvPr/>
        </p:nvSpPr>
        <p:spPr>
          <a:xfrm>
            <a:off x="4286160" y="928800"/>
            <a:ext cx="43574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Ученик 3 «б» Родион Сергиенко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49" name="CustomShape 4"/>
          <p:cNvSpPr/>
          <p:nvPr/>
        </p:nvSpPr>
        <p:spPr>
          <a:xfrm>
            <a:off x="4214880" y="1285920"/>
            <a:ext cx="4071600" cy="425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Мой прадедушка</a:t>
            </a:r>
            <a:r>
              <a:rPr b="1" lang="ru-RU" sz="1600" spc="-1" strike="noStrike">
                <a:solidFill>
                  <a:srgbClr val="000000"/>
                </a:solidFill>
                <a:latin typeface="Times New Roman"/>
              </a:rPr>
              <a:t> Сторожев Григорий Фёдорович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 родился 20 сентября 1926 года.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В 1943 году, когда ему исполнилось 17 лет его призвали в армию. Он ушёл воевать на фронт. Прадедушка был снайпером. Он участвовал в освобождении Польши. Дошёл до Германии, участвовал во взятии Берлина. Он награждён медалями: «За освобождение Варшавы», «За взятие Берлина», «За боевые заслуги», «За победу над Германией». Это только те, что сохранились. Григорий Фёдорович награждён юбилейными медалями. 20 сентября 1995 года мой прадедушка умер. В  его честь назвали моего папу Григорием. Я очень горжусь моим прадедушкой!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152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53" name="Picture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3053520" cy="4071600"/>
          </a:xfrm>
          <a:prstGeom prst="rect">
            <a:avLst/>
          </a:prstGeom>
          <a:ln>
            <a:noFill/>
          </a:ln>
        </p:spPr>
      </p:pic>
      <p:sp>
        <p:nvSpPr>
          <p:cNvPr id="154" name="CustomShape 3"/>
          <p:cNvSpPr/>
          <p:nvPr/>
        </p:nvSpPr>
        <p:spPr>
          <a:xfrm>
            <a:off x="4286160" y="1000080"/>
            <a:ext cx="4142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Ученик 3 «б» Егор Ольховик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55" name="CustomShape 4"/>
          <p:cNvSpPr/>
          <p:nvPr/>
        </p:nvSpPr>
        <p:spPr>
          <a:xfrm>
            <a:off x="4214880" y="1428840"/>
            <a:ext cx="4071600" cy="310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Мой прадед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Иванов Матвей Наумович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служил с 1943 по сентябрь 1945 гг. в рядах 257 танковой бригады в звании сержанта. Награждён  медалями за активное участие в боевых действиях, в том числе медалями «За Победу над Германией в Великой Отечественной войне» и «За Победу над Японией в Великой Отечественной войне»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8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59" name="Picture 3" descr=""/>
          <p:cNvPicPr/>
          <p:nvPr/>
        </p:nvPicPr>
        <p:blipFill>
          <a:blip r:embed="rId2"/>
          <a:stretch/>
        </p:blipFill>
        <p:spPr>
          <a:xfrm>
            <a:off x="1071360" y="1071720"/>
            <a:ext cx="2856960" cy="3809520"/>
          </a:xfrm>
          <a:prstGeom prst="rect">
            <a:avLst/>
          </a:prstGeom>
          <a:ln>
            <a:noFill/>
          </a:ln>
        </p:spPr>
      </p:pic>
      <p:sp>
        <p:nvSpPr>
          <p:cNvPr id="160" name="CustomShape 3"/>
          <p:cNvSpPr/>
          <p:nvPr/>
        </p:nvSpPr>
        <p:spPr>
          <a:xfrm>
            <a:off x="4214880" y="857160"/>
            <a:ext cx="42858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Ученик 3 «б» Ефрем Собашников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61" name="CustomShape 4"/>
          <p:cNvSpPr/>
          <p:nvPr/>
        </p:nvSpPr>
        <p:spPr>
          <a:xfrm>
            <a:off x="4071960" y="1214280"/>
            <a:ext cx="4285800" cy="484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1400" spc="-1" strike="noStrike">
                <a:solidFill>
                  <a:srgbClr val="000000"/>
                </a:solidFill>
                <a:latin typeface="Times New Roman"/>
              </a:rPr>
              <a:t>Петр Гаврилович Кравчук </a:t>
            </a: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родился 21декабря 1921 г. В возрасте 20 лет пошёл на фронт. Он гордился тем, что служил вместе с маршалом Советского Союза Константином Константиновичем Рокоссовским. Был мой прадедушка разведчик-пулемётчик. Однажды зимой он со своим войском проходил через линию фронта. Один немецкий офицер отошёл от своих товарищей, чтобы справить нужду. Пётр Гаврилович был ловким и сильным. Он незаметно подкрался и схватил немца и приволок противника в наш штаб. За это он был награждён медалью за отвагу. Армия Рокосовского Константина Константиновича переплывала на плоту по реке Висла в Польше. Немцы напали и начали обстреливать. Моему прадедушке было доверено перевести особо важные документы в портмоне. Плот перевернулся, и он оказался в воде. Благодаря доске от плота, укрываясь от пуль, он остался в живых. На берегу он снял с нашего убитого солдата одежду, переоделся и доставил документы до места. Умер мой прадедушка 20 сентября 2002 года.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4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65" name="Picture 3" descr=""/>
          <p:cNvPicPr/>
          <p:nvPr/>
        </p:nvPicPr>
        <p:blipFill>
          <a:blip r:embed="rId2"/>
          <a:stretch/>
        </p:blipFill>
        <p:spPr>
          <a:xfrm>
            <a:off x="1000080" y="1143000"/>
            <a:ext cx="2642760" cy="3524040"/>
          </a:xfrm>
          <a:prstGeom prst="rect">
            <a:avLst/>
          </a:prstGeom>
          <a:ln>
            <a:noFill/>
          </a:ln>
        </p:spPr>
      </p:pic>
      <p:sp>
        <p:nvSpPr>
          <p:cNvPr id="166" name="CustomShape 3"/>
          <p:cNvSpPr/>
          <p:nvPr/>
        </p:nvSpPr>
        <p:spPr>
          <a:xfrm>
            <a:off x="4000320" y="1000080"/>
            <a:ext cx="4500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Ученик 3 «б» Юрий Колосков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67" name="CustomShape 4"/>
          <p:cNvSpPr/>
          <p:nvPr/>
        </p:nvSpPr>
        <p:spPr>
          <a:xfrm>
            <a:off x="3786120" y="1357200"/>
            <a:ext cx="4428720" cy="511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Я хочу рассказать о своём прадеде, дедушке моего папы. </a:t>
            </a:r>
            <a:r>
              <a:rPr b="1" lang="ru-RU" sz="1200" spc="-1" strike="noStrike">
                <a:solidFill>
                  <a:srgbClr val="000000"/>
                </a:solidFill>
                <a:latin typeface="Times New Roman"/>
              </a:rPr>
              <a:t>Колосков Александр Иванович</a:t>
            </a: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 прожил 90 лет. Он умер, когда я ещё не родился, в 2007 году.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Во время войны он служил на востоке нашей страны. В те годы японцы были союзниками немцев и могли напасть на нашу страну с востока, со стороны Китая. Поэтому часть наших войск стояла на границе с Китаем, большую часть которого японцы уже захватили.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Так всё и случилось: в августе 1945 года началась война с японцами.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Мой прадед на войне был связистом. Он обеспечивал телефонную связь между командным пунктом и военными подразделениями. За участие в боевых действиях на восточном фронте Александра Ивановича наградили тремя боевыми медалями. Хорошо, что эта война с японцами длилась недолго, и мой прадед остался жив. Он был очень скромным человеком и мало рассказывал об этих событиях и моему папе и бабушке. Потому, что когда идёт война, все взрослые и даже многие дети встают на защиту своей Родины и не считают это подвигом.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 послевоенные годы мой прадед не сменил профессию и проработал на железной дороге механиком электросвязи до самой пенсии.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Моей прабабушке Колосковой Марии Михайловне в годы войны тоже пришлось надеть военную форму: как медицинский работник она всю войну проработала в Иркутском военном госпитале.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0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71" name="Picture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785680" cy="3714480"/>
          </a:xfrm>
          <a:prstGeom prst="rect">
            <a:avLst/>
          </a:prstGeom>
          <a:ln>
            <a:noFill/>
          </a:ln>
        </p:spPr>
      </p:pic>
      <p:sp>
        <p:nvSpPr>
          <p:cNvPr id="172" name="CustomShape 3"/>
          <p:cNvSpPr/>
          <p:nvPr/>
        </p:nvSpPr>
        <p:spPr>
          <a:xfrm>
            <a:off x="4143240" y="1000080"/>
            <a:ext cx="4428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Любовь Овчинникова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73" name="CustomShape 4"/>
          <p:cNvSpPr/>
          <p:nvPr/>
        </p:nvSpPr>
        <p:spPr>
          <a:xfrm>
            <a:off x="3929040" y="1500120"/>
            <a:ext cx="4357440" cy="441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1400" spc="-1" strike="noStrike">
                <a:solidFill>
                  <a:srgbClr val="000000"/>
                </a:solidFill>
                <a:latin typeface="Times New Roman"/>
              </a:rPr>
              <a:t>Козлов Кузьма Александрович</a:t>
            </a: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родился 25 июня 1924 года. У прадедушки была большая семья. Всего было 10 детей — из них 6 сыновей и 4 дочери. Старший сын работал машинистом на железной дороге, поэтому его не забрали на фронт. Все остальные сыновья воевали. Двое из них пропали без вести. Кузьму Александровича призвали на фронт в 1942 году, так как ему исполнилось 18 лет. Во время войны он служил на Дальневосточном фронте, участвовал в боевых действиях в войне с японцами. Он служил в стрелковой дивизии пулемётчиком. После победы в мае 1945 года ещё 5 лет служил в Корее. Вернулся домой только в 1950 году. У него было много медалей: «За победу над Японией», «За отвагу», «За освобождение Кореи». До войны прадедушка жил в селе Фомичёво Красночикойского района Читинской области. После войны он вернулся в родное село и жил там до конца жизни.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6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77" name="Picture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3214440" cy="4285800"/>
          </a:xfrm>
          <a:prstGeom prst="rect">
            <a:avLst/>
          </a:prstGeom>
          <a:ln>
            <a:noFill/>
          </a:ln>
        </p:spPr>
      </p:pic>
      <p:sp>
        <p:nvSpPr>
          <p:cNvPr id="178" name="CustomShape 3"/>
          <p:cNvSpPr/>
          <p:nvPr/>
        </p:nvSpPr>
        <p:spPr>
          <a:xfrm>
            <a:off x="4572000" y="1143000"/>
            <a:ext cx="400032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Анастасия Овчинникова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79" name="CustomShape 4"/>
          <p:cNvSpPr/>
          <p:nvPr/>
        </p:nvSpPr>
        <p:spPr>
          <a:xfrm>
            <a:off x="4429080" y="1785960"/>
            <a:ext cx="3857400" cy="3656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Мой прадедушка 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Любимов Николай Фёдорович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родился в ноябре 1907 года, умер в октябре 1994 года. Мой прадедушка ушёл на фронт через два месяца после начала войны в августе 1941. Всю войну он служил на Восточном фронте (Дальневосточная армия) в пулемётном батальоне. Мой прадедушка окончил войну в звании старшего сержанта и вернулся домой в декабре 1945 года.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2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33560" cy="6865200"/>
          </a:xfrm>
          <a:prstGeom prst="rect">
            <a:avLst/>
          </a:prstGeom>
          <a:ln>
            <a:noFill/>
          </a:ln>
        </p:spPr>
      </p:pic>
      <p:sp>
        <p:nvSpPr>
          <p:cNvPr id="183" name="CustomShape 3"/>
          <p:cNvSpPr/>
          <p:nvPr/>
        </p:nvSpPr>
        <p:spPr>
          <a:xfrm>
            <a:off x="214200" y="928800"/>
            <a:ext cx="3785760" cy="270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Times New Roman"/>
              </a:rPr>
              <a:t>Сталинград 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 </a:t>
            </a: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Открытые степному ветру,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Дома разбитые стоят.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На шестьдесят два километра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В длину раскинут Сталинград.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Как будто он по Волге синей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В цепь развернулся, принял бой.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Встал фронтом поперек России –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И всю ее прикрыл собой.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1400" spc="-1" strike="noStrike">
                <a:solidFill>
                  <a:srgbClr val="000000"/>
                </a:solidFill>
                <a:latin typeface="Times New Roman"/>
              </a:rPr>
              <a:t>(С. Орлов)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184" name="Picture 4" descr=""/>
          <p:cNvPicPr/>
          <p:nvPr/>
        </p:nvPicPr>
        <p:blipFill>
          <a:blip r:embed="rId2"/>
          <a:stretch/>
        </p:blipFill>
        <p:spPr>
          <a:xfrm>
            <a:off x="3143160" y="2928960"/>
            <a:ext cx="4604400" cy="3071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9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73480"/>
          </a:xfrm>
          <a:prstGeom prst="rect">
            <a:avLst/>
          </a:prstGeom>
          <a:ln>
            <a:noFill/>
          </a:ln>
        </p:spPr>
      </p:pic>
      <p:sp>
        <p:nvSpPr>
          <p:cNvPr id="90" name="CustomShape 3"/>
          <p:cNvSpPr/>
          <p:nvPr/>
        </p:nvSpPr>
        <p:spPr>
          <a:xfrm>
            <a:off x="1143000" y="1143000"/>
            <a:ext cx="7214760" cy="523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   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1418 дней и ночей продолжалась Великая Отечественная война. Потоками крови и слёз была омыта за эти нескончаемые долгие годы наша многострадальная земля. И если собирать воедино горькие материнские слёзы, пролитые по погибшим сыновьям, то образовалось бы море Скорби и потекли бы от него во все уголки планеты реки Страдания. Казалось, что уцелеть среди шквального огня, не лишиться рассудка при виде гибели тысяч людей и чудовищных разрушений было просто невозможно. Но сила человеческого духа оказалась сильнее металла и огня. Вот почему с таким глубочайшим уважением и восхищением мы смотрим на тех, кто прошёл через ад войны и сохранил в себе лучшие человеческие качества — доброту, сострадание и милосердие. 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   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Великая Отечественная война - самый трагический период в истории России XX века. Она унесла миллионы человеческих жизней, вызвала огромные потери и разрушения, лишения и беды. И в тоже время 1941 - 1945 годы были отмечены героизмом советских людей на фронте и в тылу, по настоящему великим подвигом народа, поднявшегося на защиту своей Родины.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    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Эта война вошла похоронкой практически в каждую советскую семью. Но выстоял и победил наш народ. Тот самый народ, который на своих плечах выдержал все тяготы этой страшной, разрушительной войны. Каждый советский солдат внёс свой вклад на пути к Великой Победе.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7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88" name="Изображение1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356920" cy="3285720"/>
          </a:xfrm>
          <a:prstGeom prst="rect">
            <a:avLst/>
          </a:prstGeom>
          <a:ln>
            <a:noFill/>
          </a:ln>
        </p:spPr>
      </p:pic>
      <p:sp>
        <p:nvSpPr>
          <p:cNvPr id="189" name="CustomShape 3"/>
          <p:cNvSpPr/>
          <p:nvPr/>
        </p:nvSpPr>
        <p:spPr>
          <a:xfrm>
            <a:off x="3786120" y="1071720"/>
            <a:ext cx="46432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Ученик 3 «б»Ростислав Калашников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90" name="CustomShape 4"/>
          <p:cNvSpPr/>
          <p:nvPr/>
        </p:nvSpPr>
        <p:spPr>
          <a:xfrm>
            <a:off x="3571920" y="1785960"/>
            <a:ext cx="471456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Дударёк Иван Васильевич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, сержант. Родился 12 июля 1921 года в деревне Корховская Аларского района Иркутской области. С 1941 по 1947 служил связистом в войсках Советской Армии. С 1941 года по 1945 год участвовал в Великой Отечественной войне, держал оборону за Сталинград. Дошёл до Кёнигсберга. В 1945 году участвовал в Советско-Японской войне, после чего до 1947 продолжал службу на Дальнем Востоке.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3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94" name="Объект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3453120" cy="3428640"/>
          </a:xfrm>
          <a:prstGeom prst="rect">
            <a:avLst/>
          </a:prstGeom>
          <a:ln>
            <a:noFill/>
          </a:ln>
        </p:spPr>
      </p:pic>
      <p:sp>
        <p:nvSpPr>
          <p:cNvPr id="195" name="CustomShape 3"/>
          <p:cNvSpPr/>
          <p:nvPr/>
        </p:nvSpPr>
        <p:spPr>
          <a:xfrm>
            <a:off x="4857840" y="1000080"/>
            <a:ext cx="37144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Нелли Сорокина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96" name="CustomShape 4"/>
          <p:cNvSpPr/>
          <p:nvPr/>
        </p:nvSpPr>
        <p:spPr>
          <a:xfrm>
            <a:off x="4643280" y="1428840"/>
            <a:ext cx="3714480" cy="420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Симонов Иван Фёдорович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. Родился в Москве в 1924 году. Работал метеорологом на военных аэродромах. В годы Великой Отечественной войны сопровождал авиатехнику до Германии. Победу встретил в Берлине. До 1949 года служил в оккупационных войсках в Австрии, в военных частях Ангарска, Читы, Нижнеилимска,. Награждён медалями «За отвагу», «За боевые заслуги», «За победу над Германией».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9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200" name="Объект 5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704680" cy="3689640"/>
          </a:xfrm>
          <a:prstGeom prst="rect">
            <a:avLst/>
          </a:prstGeom>
          <a:ln>
            <a:noFill/>
          </a:ln>
        </p:spPr>
      </p:pic>
      <p:sp>
        <p:nvSpPr>
          <p:cNvPr id="201" name="CustomShape 3"/>
          <p:cNvSpPr/>
          <p:nvPr/>
        </p:nvSpPr>
        <p:spPr>
          <a:xfrm>
            <a:off x="4071960" y="1000080"/>
            <a:ext cx="45716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Нелли Сорокина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02" name="CustomShape 4"/>
          <p:cNvSpPr/>
          <p:nvPr/>
        </p:nvSpPr>
        <p:spPr>
          <a:xfrm>
            <a:off x="3929040" y="1357200"/>
            <a:ext cx="4357440" cy="3656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Еще мой прадедушка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Каратаев Дмитрий Яковлевич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родился в 1917 году в заимке Голованской  Голуметского района Иркутской области. В годы Великой Отечественной войны служил в 58 воинской части. Воинское звание на момент награждения: красноармеец. Во время войны служил пехотинцем, дошёл до Берлина. Награждён медалями «За отвагу», «За боевые заслуги», «орденом Отечественной войны II степени», «орденом славы III степени».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206" name="Picture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928600" cy="3904920"/>
          </a:xfrm>
          <a:prstGeom prst="rect">
            <a:avLst/>
          </a:prstGeom>
          <a:ln>
            <a:noFill/>
          </a:ln>
        </p:spPr>
      </p:pic>
      <p:sp>
        <p:nvSpPr>
          <p:cNvPr id="207" name="CustomShape 3"/>
          <p:cNvSpPr/>
          <p:nvPr/>
        </p:nvSpPr>
        <p:spPr>
          <a:xfrm>
            <a:off x="4286160" y="1214280"/>
            <a:ext cx="42858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Яна Понушкова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8" name="CustomShape 4"/>
          <p:cNvSpPr/>
          <p:nvPr/>
        </p:nvSpPr>
        <p:spPr>
          <a:xfrm>
            <a:off x="4214880" y="1785960"/>
            <a:ext cx="4071600" cy="338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Скульский Владимир Николаевич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родился 17 февраля 1926 года в г. Тулуне Иркутской области. Военную присягу принял 23 февраля 1943 года. Участвовал в боевых походах с августа 1943 года по январь 1945 года. Награждён медалями: «За отвагу» в 1944 году, «За победу над Германией» в 1945 году, «30 лет Советской Армии и Флота» в 1948 году.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1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212" name="Рисунок 4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999880" cy="3642840"/>
          </a:xfrm>
          <a:prstGeom prst="rect">
            <a:avLst/>
          </a:prstGeom>
          <a:ln w="9360">
            <a:noFill/>
          </a:ln>
        </p:spPr>
      </p:pic>
      <p:sp>
        <p:nvSpPr>
          <p:cNvPr id="213" name="CustomShape 3"/>
          <p:cNvSpPr/>
          <p:nvPr/>
        </p:nvSpPr>
        <p:spPr>
          <a:xfrm>
            <a:off x="4286160" y="1143000"/>
            <a:ext cx="43574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Раиса Мазурова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14" name="CustomShape 4"/>
          <p:cNvSpPr/>
          <p:nvPr/>
        </p:nvSpPr>
        <p:spPr>
          <a:xfrm>
            <a:off x="4286160" y="1571760"/>
            <a:ext cx="400032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Мазуров Павел Кириллович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(со стороны отца) родился в 1910 году в Курской области. Воевал прадедушка в звании сержанта на 2 Белорусском фронте. Награждён медалями «За отвагу» и «За боевые заслуги»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7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218" name="CustomShape 3"/>
          <p:cNvSpPr/>
          <p:nvPr/>
        </p:nvSpPr>
        <p:spPr>
          <a:xfrm>
            <a:off x="1071360" y="1214280"/>
            <a:ext cx="18432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4"/>
          <p:cNvSpPr/>
          <p:nvPr/>
        </p:nvSpPr>
        <p:spPr>
          <a:xfrm>
            <a:off x="2714760" y="571320"/>
            <a:ext cx="24998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Медаль «За отвагу»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20" name="Рисунок 6" descr=""/>
          <p:cNvPicPr/>
          <p:nvPr/>
        </p:nvPicPr>
        <p:blipFill>
          <a:blip r:embed="rId2"/>
          <a:stretch/>
        </p:blipFill>
        <p:spPr>
          <a:xfrm>
            <a:off x="1071360" y="1071720"/>
            <a:ext cx="1499760" cy="2714400"/>
          </a:xfrm>
          <a:prstGeom prst="rect">
            <a:avLst/>
          </a:prstGeom>
          <a:ln w="9360">
            <a:noFill/>
          </a:ln>
        </p:spPr>
      </p:pic>
      <p:sp>
        <p:nvSpPr>
          <p:cNvPr id="221" name="CustomShape 5"/>
          <p:cNvSpPr/>
          <p:nvPr/>
        </p:nvSpPr>
        <p:spPr>
          <a:xfrm>
            <a:off x="2928960" y="2714760"/>
            <a:ext cx="5285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Подвиг: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22" name="Рисунок 8" descr=""/>
          <p:cNvPicPr/>
          <p:nvPr/>
        </p:nvPicPr>
        <p:blipFill>
          <a:blip r:embed="rId3"/>
          <a:stretch/>
        </p:blipFill>
        <p:spPr>
          <a:xfrm>
            <a:off x="2357280" y="3071880"/>
            <a:ext cx="5571720" cy="30715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5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226" name="CustomShape 3"/>
          <p:cNvSpPr/>
          <p:nvPr/>
        </p:nvSpPr>
        <p:spPr>
          <a:xfrm>
            <a:off x="2571840" y="571320"/>
            <a:ext cx="3357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Медаль «За боевые заслуги»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227" name="Рисунок 5" descr=""/>
          <p:cNvPicPr/>
          <p:nvPr/>
        </p:nvPicPr>
        <p:blipFill>
          <a:blip r:embed="rId2"/>
          <a:stretch/>
        </p:blipFill>
        <p:spPr>
          <a:xfrm>
            <a:off x="714240" y="1143000"/>
            <a:ext cx="1856880" cy="3071520"/>
          </a:xfrm>
          <a:prstGeom prst="rect">
            <a:avLst/>
          </a:prstGeom>
          <a:ln w="9360">
            <a:noFill/>
          </a:ln>
        </p:spPr>
      </p:pic>
      <p:sp>
        <p:nvSpPr>
          <p:cNvPr id="228" name="CustomShape 4"/>
          <p:cNvSpPr/>
          <p:nvPr/>
        </p:nvSpPr>
        <p:spPr>
          <a:xfrm>
            <a:off x="3429000" y="2214720"/>
            <a:ext cx="41428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Подвиг: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29" name="Рисунок 7" descr=""/>
          <p:cNvPicPr/>
          <p:nvPr/>
        </p:nvPicPr>
        <p:blipFill>
          <a:blip r:embed="rId3"/>
          <a:stretch/>
        </p:blipFill>
        <p:spPr>
          <a:xfrm>
            <a:off x="2714760" y="2643120"/>
            <a:ext cx="5571720" cy="314280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2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233" name="Рисунок 4" descr=""/>
          <p:cNvPicPr/>
          <p:nvPr/>
        </p:nvPicPr>
        <p:blipFill>
          <a:blip r:embed="rId2"/>
          <a:stretch/>
        </p:blipFill>
        <p:spPr>
          <a:xfrm>
            <a:off x="1000080" y="1143000"/>
            <a:ext cx="4714560" cy="3571560"/>
          </a:xfrm>
          <a:prstGeom prst="rect">
            <a:avLst/>
          </a:prstGeom>
          <a:ln w="9360">
            <a:noFill/>
          </a:ln>
        </p:spPr>
      </p:pic>
      <p:sp>
        <p:nvSpPr>
          <p:cNvPr id="234" name="CustomShape 3"/>
          <p:cNvSpPr/>
          <p:nvPr/>
        </p:nvSpPr>
        <p:spPr>
          <a:xfrm>
            <a:off x="5929200" y="1285920"/>
            <a:ext cx="27144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Раиса Мазурова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35" name="CustomShape 4"/>
          <p:cNvSpPr/>
          <p:nvPr/>
        </p:nvSpPr>
        <p:spPr>
          <a:xfrm>
            <a:off x="5786280" y="1857240"/>
            <a:ext cx="2571480" cy="456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Мой прадед по маминой линии </a:t>
            </a:r>
            <a:r>
              <a:rPr b="1" lang="ru-RU" sz="1200" spc="-1" strike="noStrike">
                <a:solidFill>
                  <a:srgbClr val="000000"/>
                </a:solidFill>
                <a:latin typeface="Times New Roman"/>
              </a:rPr>
              <a:t>Макаров Григорий Сафронович</a:t>
            </a: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 (отец дедушки Макарова Николая Григорьевича) родился 20 декабря 1915 года, в Читинской области, Калганского района, в селе Килга. Служил в звании сержанта зенитного артиллерийского полка группы мира Забайкальского фронта. Командовал отделением технического обеспечения. Был награждён медалью «За боевые заслуги» за то, что он 1 августа 1943 года в полевых условиях, принимал активное участие в ремонте вышедших  из строя двух автомобилей ГАЗ-АА, что обеспечило своевременное прибытие машин с техникой в город Долоннор (Монголия). Также награждён юбилейными наградами, которые хранятся  у сестры моего дедушки.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238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239" name="Рисунок 4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3142800" cy="3928680"/>
          </a:xfrm>
          <a:prstGeom prst="rect">
            <a:avLst/>
          </a:prstGeom>
          <a:ln w="9360">
            <a:noFill/>
          </a:ln>
        </p:spPr>
      </p:pic>
      <p:sp>
        <p:nvSpPr>
          <p:cNvPr id="240" name="CustomShape 3"/>
          <p:cNvSpPr/>
          <p:nvPr/>
        </p:nvSpPr>
        <p:spPr>
          <a:xfrm>
            <a:off x="4500720" y="1143000"/>
            <a:ext cx="40716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Раиса Мазурова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41" name="CustomShape 4"/>
          <p:cNvSpPr/>
          <p:nvPr/>
        </p:nvSpPr>
        <p:spPr>
          <a:xfrm>
            <a:off x="4286160" y="1500120"/>
            <a:ext cx="4000320" cy="471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Ещё хочу рассказать о родном брате моей прабабушки Макаровой Анисьи Степановны </a:t>
            </a:r>
            <a:r>
              <a:rPr b="1" lang="ru-RU" sz="1600" spc="-1" strike="noStrike">
                <a:solidFill>
                  <a:srgbClr val="000000"/>
                </a:solidFill>
                <a:latin typeface="Times New Roman"/>
              </a:rPr>
              <a:t>Тренине Михаиле Степановиче. </a:t>
            </a: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Родился Михаил Степанович в 10 июня1923 года, в селе Мансурово Лаишевского района Татарской АССР.  Воевал в звании младшего сержанта. Был воздушным стрелком. 19 октября 1943 года его самолёт был сбит противником над целью в районе г. Вышгород, Киевской области, при штурмовке войск противника. Попал в плен 23.10.1943 года. Находился в лагере ШТАЛАГ IV B. Лагерный номер: 303804.  Бежал из плена. Родным приходила похоронка, но Михаил Степанович остался жив, пришёл домой.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latin typeface="Times New Roman"/>
              </a:rPr>
              <a:t>06.04.1985 года он награждён орденом Отечественной войны II степени.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3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244" name="Picture 2" descr=""/>
          <p:cNvPicPr/>
          <p:nvPr/>
        </p:nvPicPr>
        <p:blipFill>
          <a:blip r:embed="rId1"/>
          <a:stretch/>
        </p:blipFill>
        <p:spPr>
          <a:xfrm>
            <a:off x="10080" y="0"/>
            <a:ext cx="9133560" cy="6865200"/>
          </a:xfrm>
          <a:prstGeom prst="rect">
            <a:avLst/>
          </a:prstGeom>
          <a:ln>
            <a:noFill/>
          </a:ln>
        </p:spPr>
      </p:pic>
      <p:pic>
        <p:nvPicPr>
          <p:cNvPr id="245" name="Рисунок 4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142720" cy="3285720"/>
          </a:xfrm>
          <a:prstGeom prst="rect">
            <a:avLst/>
          </a:prstGeom>
          <a:ln>
            <a:noFill/>
          </a:ln>
        </p:spPr>
      </p:pic>
      <p:sp>
        <p:nvSpPr>
          <p:cNvPr id="246" name="CustomShape 3"/>
          <p:cNvSpPr/>
          <p:nvPr/>
        </p:nvSpPr>
        <p:spPr>
          <a:xfrm>
            <a:off x="3714840" y="1071720"/>
            <a:ext cx="44287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Марьям Алексеева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47" name="CustomShape 4"/>
          <p:cNvSpPr/>
          <p:nvPr/>
        </p:nvSpPr>
        <p:spPr>
          <a:xfrm>
            <a:off x="3286080" y="1428840"/>
            <a:ext cx="5000400" cy="474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Когда началась Великая Отечественная война моей бабушке </a:t>
            </a:r>
            <a:r>
              <a:rPr b="1" lang="ru-RU" sz="1200" spc="-1" strike="noStrike">
                <a:solidFill>
                  <a:srgbClr val="000000"/>
                </a:solidFill>
                <a:latin typeface="Times New Roman"/>
              </a:rPr>
              <a:t>Зое Васильевне Слободчиковой </a:t>
            </a: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было 17 лет. Она работала в колхозе. Бабушка была настоящая труженица. На какой бы участок работы ее не послали, на покосе ли или на уборке хлеба она была впереди. 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 хлебоуборочную Зоя Васильевна жала и вязала снопы за лобогрейкой или за большой машиносброской. При норме 600 снопов она завязывала и устанавливала в суслоны по 1000 снопов. В правлении колхоза во всю стенку висел лозунг «Слободчикова Зоя Васильевна при норме 600 снопов завязывает 1000 снопов!». О ней писали в районной газете. Чтобы связать столько, она работала до тех пор, пока туман не начнет стелиться по стерне. А утром уходила на поле рано, чтобы днем просмотреть, подскрести волоки, если остались с вечера. Потом её назначили звеньевой. Ее звено было передовое. Молотить и сортировать зерно бабушка ходила в дневную и в ночную смены.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 августе 1943 года её мобилизовали в Армию. Она служила на Востоке в г. Спасск-Дальневосточном на военном заводе. Там делали снаряды для фронта. Рассказывать о войне она не любила. Говорила, что ходили в резиновых сапогах, ноги постоянно мёрзли, пальцы примерзали к стали и кровоточили. Она училась и сдала на снайпера. Домой бабушка вернулась только в апреле 1945 года. Она была награждена медалью «За Победу над Японией». 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После войны она работала в родном колхозе на Государственном сортоиспытательном участке. Одно время была секретарём сельского Совета.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3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33560" cy="686520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-500040" y="1285920"/>
            <a:ext cx="10302840" cy="201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000000"/>
                </a:solidFill>
                <a:latin typeface="Times New Roman"/>
              </a:rPr>
              <a:t>Рассказы учеников 3 «б» 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000000"/>
                </a:solidFill>
                <a:latin typeface="Times New Roman"/>
              </a:rPr>
              <a:t>класса школы №80 города Иркутска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i="1" lang="ru-RU" sz="3600" spc="-1" strike="noStrike">
                <a:solidFill>
                  <a:srgbClr val="000000"/>
                </a:solidFill>
                <a:latin typeface="Times New Roman"/>
              </a:rPr>
              <a:t>о своих прадедушках и прабабушках.</a:t>
            </a:r>
            <a:endParaRPr b="0" lang="ru-RU" sz="3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600" spc="-1" strike="noStrike">
              <a:latin typeface="Arial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571320" y="3500280"/>
            <a:ext cx="7643520" cy="2497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latin typeface="Times New Roman"/>
              </a:rPr>
              <a:t>Ученица 3 «б» Ксения Михайлова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</a:rPr>
              <a:t>Одним из них был мой прапрадедушка Банщиков Иван Семёнович, о котором я собираюсь вам рассказать. Он -  участник Курской битвы.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50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33560" cy="6865200"/>
          </a:xfrm>
          <a:prstGeom prst="rect">
            <a:avLst/>
          </a:prstGeom>
          <a:ln>
            <a:noFill/>
          </a:ln>
        </p:spPr>
      </p:pic>
      <p:pic>
        <p:nvPicPr>
          <p:cNvPr id="251" name="Рисунок 4" descr=""/>
          <p:cNvPicPr/>
          <p:nvPr/>
        </p:nvPicPr>
        <p:blipFill>
          <a:blip r:embed="rId2"/>
          <a:stretch/>
        </p:blipFill>
        <p:spPr>
          <a:xfrm>
            <a:off x="1071360" y="1071720"/>
            <a:ext cx="2285640" cy="3285720"/>
          </a:xfrm>
          <a:prstGeom prst="rect">
            <a:avLst/>
          </a:prstGeom>
          <a:ln>
            <a:noFill/>
          </a:ln>
        </p:spPr>
      </p:pic>
      <p:sp>
        <p:nvSpPr>
          <p:cNvPr id="252" name="CustomShape 3"/>
          <p:cNvSpPr/>
          <p:nvPr/>
        </p:nvSpPr>
        <p:spPr>
          <a:xfrm>
            <a:off x="3857760" y="928800"/>
            <a:ext cx="46432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Яна Воропаева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53" name="CustomShape 4"/>
          <p:cNvSpPr/>
          <p:nvPr/>
        </p:nvSpPr>
        <p:spPr>
          <a:xfrm>
            <a:off x="3571920" y="1285920"/>
            <a:ext cx="4714560" cy="475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000000"/>
                </a:solidFill>
                <a:latin typeface="Times New Roman"/>
              </a:rPr>
              <a:t>Мой прадедушка </a:t>
            </a:r>
            <a:r>
              <a:rPr b="1" lang="ru-RU" sz="900" spc="-1" strike="noStrike">
                <a:solidFill>
                  <a:srgbClr val="000000"/>
                </a:solidFill>
                <a:latin typeface="Times New Roman"/>
              </a:rPr>
              <a:t>Фёдор Игнатов</a:t>
            </a:r>
            <a:r>
              <a:rPr b="0" lang="ru-RU" sz="900" spc="-1" strike="noStrike">
                <a:solidFill>
                  <a:srgbClr val="000000"/>
                </a:solidFill>
                <a:latin typeface="Times New Roman"/>
              </a:rPr>
              <a:t> родился 18 сентября в 1923 года в Рязанской области. Там же окончил восемь классов сельской школы. В 1938 семья по переселению переехала на Дальний Восток. Война застала Фёдора Игнатова, когда он учился на агрономическом отделении Нерчинского сельскохозяйственного техникума. Уже в ноябре 1941 года весь их курс был призван в ряды Красной Армии. В составе учебного батальона новобранцы прибыли на станцию Слюдянка Иркутской области. Здесь они постигали азы военного дела в учебном батальоне, а спустя четыре месяца молодых бойцов отправили на западный фронт. Своё первое боевое крещение Фёдор Николаевич запомнил на всю жизнь. Под старым Осколом солдаты, укрывшись в окопах заняли оборону. Наступление пехоты противника при поддержке танков началось на рассвете. Наши бойцы с запасом гранат и бутылок с зажигательной смесью приготовились к отражению атаки. Врага подпустили близко и когда танки и наступающая пехота оказались в метрах 15-20, наши обрушили на противника шквальный огонь. Два вражеских танка были подбиты сразу, а вскоре загорелся и третий. Противник был ошеломлен, а наши, воспользовавшись этим пошли в контратаку. Немцы не выдержали и отступи, оставив на поле боя подбитые танки, убитых и раненых. За выполнение боевого задания многие бойцы были награждены орденами и медалями. Первую боевую награду – медаль «За боевые заслуги» - получил и Фёдор Игнатов. Много фронтовых дорог довелось пройти командиру стрелкового отделения Игнатову. Освобождал от супостата родную землю, а затем шагал по земле Румынии, Венгрии, Чехословакии, Австрии. Но не терял фронтовик связи с земляками. Письма – треугольники с обещаниями громить врага летели в родной колхоз «Путь к коммунизму», а оттуда приходили весточки о житье-бытье в тылу. В жёстких боях за Полтаву, в результате которых дивизия потеряла едва ли не половину личного состава, Фёдор Игнатов был тяжело ранен. Несколько месяцев лечился в эвакогоспитале Мичуринска, а когда поправился, был направлен на Второй Украинский фронт. Особая железнодорожная бригада, куда он попал служить, шла в след за передовыми частями, восстанавливая разрушенное железнодорожное полотно и мосты. Нередко работать приходилось под шквальным огнем противника, и героизма для этого требовалось ничуть не меньше, чем на передовой. Со своей бригадой Федор дошёл до Австрии, а долгожданную Победу встретил в Вене. </a:t>
            </a:r>
            <a:endParaRPr b="0" lang="ru-RU" sz="9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000000"/>
                </a:solidFill>
                <a:latin typeface="Times New Roman"/>
              </a:rPr>
              <a:t>После войны фронтовик вернулся домой. Окончил сельскохозяйственный техникум, а потом и институт. Свою мирную жизнь он посвятил сельскому хозяйству. Работе с землей он отдал почти 40 лет и никогда не жалел о выбранном жизненном пути. </a:t>
            </a:r>
            <a:endParaRPr b="0" lang="ru-RU" sz="9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9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56" name="Picture 2" descr=""/>
          <p:cNvPicPr/>
          <p:nvPr/>
        </p:nvPicPr>
        <p:blipFill>
          <a:blip r:embed="rId1"/>
          <a:stretch/>
        </p:blipFill>
        <p:spPr>
          <a:xfrm>
            <a:off x="10080" y="0"/>
            <a:ext cx="9133560" cy="6865200"/>
          </a:xfrm>
          <a:prstGeom prst="rect">
            <a:avLst/>
          </a:prstGeom>
          <a:ln>
            <a:noFill/>
          </a:ln>
        </p:spPr>
      </p:pic>
      <p:pic>
        <p:nvPicPr>
          <p:cNvPr id="257" name="Picture 3" descr=""/>
          <p:cNvPicPr/>
          <p:nvPr/>
        </p:nvPicPr>
        <p:blipFill>
          <a:blip r:embed="rId2"/>
          <a:stretch/>
        </p:blipFill>
        <p:spPr>
          <a:xfrm>
            <a:off x="1071360" y="1214280"/>
            <a:ext cx="2642760" cy="3524040"/>
          </a:xfrm>
          <a:prstGeom prst="rect">
            <a:avLst/>
          </a:prstGeom>
          <a:ln>
            <a:noFill/>
          </a:ln>
        </p:spPr>
      </p:pic>
      <p:sp>
        <p:nvSpPr>
          <p:cNvPr id="258" name="CustomShape 3"/>
          <p:cNvSpPr/>
          <p:nvPr/>
        </p:nvSpPr>
        <p:spPr>
          <a:xfrm>
            <a:off x="4214880" y="857160"/>
            <a:ext cx="42145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Елизавета Ломыга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59" name="CustomShape 4"/>
          <p:cNvSpPr/>
          <p:nvPr/>
        </p:nvSpPr>
        <p:spPr>
          <a:xfrm>
            <a:off x="3929040" y="1143000"/>
            <a:ext cx="4357440" cy="529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 1935 году моего прадеда </a:t>
            </a:r>
            <a:r>
              <a:rPr b="1" lang="ru-RU" sz="1200" spc="-1" strike="noStrike">
                <a:solidFill>
                  <a:srgbClr val="000000"/>
                </a:solidFill>
                <a:latin typeface="Times New Roman"/>
              </a:rPr>
              <a:t>Василия Леонтьевича Ломыга</a:t>
            </a: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 (1915 года рождения) на военную службу в город Комсомольск-на-Амуре. По распределению он попал в танковые войска. В 1937 году за хорошую службу его направляют на курсы командиров. С 1939 года он был назначен политруком танкового полка. На нашем Дальнем Востоке в начале сороковых годов было неспокойно. Японцы хотели напасть и захватить всю его территорию до самого озера Байкал. Моего прадеда Василия послали охранять границу в составе танковых войск. Это про них когда-то сочинили песню "Три танкиста". В июне 1941 года, когда фашисты напали на нашу страну на западе, японцы побоялись наших танков, охранявших границу, и не поддержали Гитлера - не перешли границу. Позже, в октябре 1942 года танковый полк, где служил командиром мой прадед, вместе с другими войсками перебросили на поездах через город Иркутск под город Сталинград, где шли в это время бои. До марта 1943 года прадед Василий, управляя танком, помогал разгромить фашистов. Во время сражения он получил ранение, был направлен на лечение в госпиталь. После лечения его опять направили в танковый полк на Дальний Восток. После победы над Германией был отдан приказ разгромить Японию. С трёх сторон наши танки вместе с танком прадеда Василия окружили японцев и они вынуждены были сдаться. Поэтому так получилось, что мой прадед Василий праздновал победу 2 раза: 9 мая - над Германией и 2 сентября над Японией. В память о прадеде Василии мы ходим с его портретом в составе Бессмертного полка в День Победы.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2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263" name="CustomShape 3"/>
          <p:cNvSpPr/>
          <p:nvPr/>
        </p:nvSpPr>
        <p:spPr>
          <a:xfrm>
            <a:off x="1071360" y="1214280"/>
            <a:ext cx="2571480" cy="3999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Еще тогда нас не было на свете…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Еще тогда нас не было на свете,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Когда гремел салют из края в край.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Солдаты, подарили вы планете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Великий Май, победный Май!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Еще тогда нас не было на свете,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Когда в военной буре огневой,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Судьбу решая будущих столетий,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Вы бой вели, священный бой!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Еще тогда нас не было на свете,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Когда с Победой вы домой пришли.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Солдаты Мая, слава вам навеки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От всей земли, от всей земли!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Благодарим, солдаты, вас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За жизнь, за детство и весну,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За тишину,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За мирный дом,</a:t>
            </a:r>
            <a:br/>
            <a:r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За мир, в котором мы живем!</a:t>
            </a:r>
            <a:endParaRPr b="0" lang="ru-RU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1200" spc="-1" strike="noStrike">
                <a:solidFill>
                  <a:srgbClr val="000000"/>
                </a:solidFill>
                <a:latin typeface="Times New Roman"/>
              </a:rPr>
              <a:t>(М. Владимов)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  <p:pic>
        <p:nvPicPr>
          <p:cNvPr id="264" name="Picture 3" descr=""/>
          <p:cNvPicPr/>
          <p:nvPr/>
        </p:nvPicPr>
        <p:blipFill>
          <a:blip r:embed="rId2"/>
          <a:stretch/>
        </p:blipFill>
        <p:spPr>
          <a:xfrm>
            <a:off x="3571920" y="1285920"/>
            <a:ext cx="4928760" cy="32857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7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268" name="CustomShape 3"/>
          <p:cNvSpPr/>
          <p:nvPr/>
        </p:nvSpPr>
        <p:spPr>
          <a:xfrm>
            <a:off x="1428840" y="1071720"/>
            <a:ext cx="70718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4000" spc="-1" strike="noStrike">
                <a:solidFill>
                  <a:srgbClr val="000000"/>
                </a:solidFill>
                <a:latin typeface="Times New Roman"/>
              </a:rPr>
              <a:t>Мы помним! Мы гордимся!</a:t>
            </a:r>
            <a:endParaRPr b="0" lang="ru-RU" sz="4000" spc="-1" strike="noStrike">
              <a:latin typeface="Arial"/>
            </a:endParaRPr>
          </a:p>
        </p:txBody>
      </p:sp>
      <p:pic>
        <p:nvPicPr>
          <p:cNvPr id="269" name="Picture 3" descr=""/>
          <p:cNvPicPr/>
          <p:nvPr/>
        </p:nvPicPr>
        <p:blipFill>
          <a:blip r:embed="rId2"/>
          <a:stretch/>
        </p:blipFill>
        <p:spPr>
          <a:xfrm>
            <a:off x="1500120" y="1714320"/>
            <a:ext cx="6321960" cy="4214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98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99" name="CustomShape 3"/>
          <p:cNvSpPr/>
          <p:nvPr/>
        </p:nvSpPr>
        <p:spPr>
          <a:xfrm>
            <a:off x="1285920" y="1071720"/>
            <a:ext cx="728640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Что такое Курская битва (Курская дуга) …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 результате наступления советской армии  в 1942 году и начала 1943 года в районе города Курска образовался в линии расположения наших войск большой выступ - очень соблазнительная для немцев позиция: если в него ударить, то можно затем легко окружить и разгромить советские войска. У фашистов родился замысел наступательной операции на Курск под кодовым названием «Цитадель».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00" name="Picture 3" descr=""/>
          <p:cNvPicPr/>
          <p:nvPr/>
        </p:nvPicPr>
        <p:blipFill>
          <a:blip r:embed="rId2"/>
          <a:stretch/>
        </p:blipFill>
        <p:spPr>
          <a:xfrm>
            <a:off x="2428920" y="3071880"/>
            <a:ext cx="4857480" cy="2915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3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104" name="CustomShape 3"/>
          <p:cNvSpPr/>
          <p:nvPr/>
        </p:nvSpPr>
        <p:spPr>
          <a:xfrm>
            <a:off x="1357200" y="1000080"/>
            <a:ext cx="7214760" cy="146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Для осуществления этой операции под Курском, противником были сосредоточены огромные силы и назначены наиболее опытные военачальники: для группы армий «Центр» - командующий генерал-фельдмаршал Г. Клюге и группы армий «Юг» - командующий генерал-фельдмаршал Э. Манштейн.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05" name="Picture 3" descr=""/>
          <p:cNvPicPr/>
          <p:nvPr/>
        </p:nvPicPr>
        <p:blipFill>
          <a:blip r:embed="rId2"/>
          <a:stretch/>
        </p:blipFill>
        <p:spPr>
          <a:xfrm>
            <a:off x="2357280" y="2428920"/>
            <a:ext cx="4857480" cy="3642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108" name="Picture 2" descr=""/>
          <p:cNvPicPr/>
          <p:nvPr/>
        </p:nvPicPr>
        <p:blipFill>
          <a:blip r:embed="rId1"/>
          <a:stretch/>
        </p:blipFill>
        <p:spPr>
          <a:xfrm>
            <a:off x="0" y="-1512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1214280" y="714240"/>
            <a:ext cx="7429320" cy="201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Советские военачальники — командующие Курской битвой: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Рокоссовский Константин Константинович - командующий Центральным фронтом, Конев Иван Степанович - командующий Степным фронтом, Ватутин Николай Фёдорович - командующий Воронежским  фронтом, Василевский Александр Михайлович - представитель Ставки, Жуков Георгий Константинович - представитель Ставки.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110" name="Picture 2" descr=""/>
          <p:cNvPicPr/>
          <p:nvPr/>
        </p:nvPicPr>
        <p:blipFill>
          <a:blip r:embed="rId2"/>
          <a:stretch/>
        </p:blipFill>
        <p:spPr>
          <a:xfrm>
            <a:off x="2357280" y="2428920"/>
            <a:ext cx="4928760" cy="3696480"/>
          </a:xfrm>
          <a:prstGeom prst="rect">
            <a:avLst/>
          </a:prstGeom>
          <a:ln>
            <a:noFill/>
          </a:ln>
        </p:spPr>
      </p:pic>
      <p:pic>
        <p:nvPicPr>
          <p:cNvPr id="111" name="Picture 2" descr=""/>
          <p:cNvPicPr/>
          <p:nvPr/>
        </p:nvPicPr>
        <p:blipFill>
          <a:blip r:embed="rId3"/>
          <a:stretch/>
        </p:blipFill>
        <p:spPr>
          <a:xfrm>
            <a:off x="2500200" y="2428920"/>
            <a:ext cx="4928760" cy="3696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4" name="Picture 3" descr=""/>
          <p:cNvPicPr/>
          <p:nvPr/>
        </p:nvPicPr>
        <p:blipFill>
          <a:blip r:embed="rId1"/>
          <a:stretch/>
        </p:blipFill>
        <p:spPr>
          <a:xfrm>
            <a:off x="10080" y="-7560"/>
            <a:ext cx="9133560" cy="6865200"/>
          </a:xfrm>
          <a:prstGeom prst="rect">
            <a:avLst/>
          </a:prstGeom>
          <a:ln>
            <a:noFill/>
          </a:ln>
        </p:spPr>
      </p:pic>
      <p:pic>
        <p:nvPicPr>
          <p:cNvPr id="115" name="Picture 4" descr=""/>
          <p:cNvPicPr/>
          <p:nvPr/>
        </p:nvPicPr>
        <p:blipFill>
          <a:blip r:embed="rId2"/>
          <a:stretch/>
        </p:blipFill>
        <p:spPr>
          <a:xfrm>
            <a:off x="1143000" y="1071720"/>
            <a:ext cx="2642760" cy="3524040"/>
          </a:xfrm>
          <a:prstGeom prst="rect">
            <a:avLst/>
          </a:prstGeom>
          <a:ln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4071960" y="2428920"/>
            <a:ext cx="1785600" cy="36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4"/>
          <p:cNvSpPr/>
          <p:nvPr/>
        </p:nvSpPr>
        <p:spPr>
          <a:xfrm>
            <a:off x="4071960" y="1214280"/>
            <a:ext cx="4428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Ксения Михайлова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18" name="CustomShape 5"/>
          <p:cNvSpPr/>
          <p:nvPr/>
        </p:nvSpPr>
        <p:spPr>
          <a:xfrm>
            <a:off x="3929040" y="1857240"/>
            <a:ext cx="4428720" cy="3500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Мой прапрадедушка </a:t>
            </a:r>
            <a:r>
              <a:rPr b="1" lang="ru-RU" sz="1400" spc="-1" strike="noStrike">
                <a:solidFill>
                  <a:srgbClr val="000000"/>
                </a:solidFill>
                <a:latin typeface="Times New Roman"/>
              </a:rPr>
              <a:t>Банщиков Иван Семёнович </a:t>
            </a: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родился 20 января 1919 года в селе Укыр Еравнинского района Бурятской АССР. Он участник Курской битвы. В боях с 1941 по 1945 г. командир-начальник штаба полка, 13-я армия, 58-отдельный танковый полк Западного и Северо-Западного, 1 -ого Украинского фронтов. Был трижды ранен. Инвалид Великой Отечественной войны с 1944 года. Прапрадедушка награждён орденом Отечественной войны I степени, орденом Красной Звезды, орденом Богдана Хмельницкого, медалями: «За Победу над Германией», медалью Г.К.Жукова, «Ветеран труда», «За освоение целинных земель» и юбилейными медалями.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Работал до 1939 года учителем, с 1963 по 1974 г. в цехах № 30, № 75 и отделе № 57 Улан -Удэнского авиационного завода. Умер 22 февраля 2005 г.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5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1" name="Picture 2" descr=""/>
          <p:cNvPicPr/>
          <p:nvPr/>
        </p:nvPicPr>
        <p:blipFill>
          <a:blip r:embed="rId1"/>
          <a:stretch/>
        </p:blipFill>
        <p:spPr>
          <a:xfrm>
            <a:off x="0" y="-7560"/>
            <a:ext cx="9143640" cy="6872760"/>
          </a:xfrm>
          <a:prstGeom prst="rect">
            <a:avLst/>
          </a:prstGeom>
          <a:ln>
            <a:noFill/>
          </a:ln>
        </p:spPr>
      </p:pic>
      <p:sp>
        <p:nvSpPr>
          <p:cNvPr id="122" name="CustomShape 3"/>
          <p:cNvSpPr/>
          <p:nvPr/>
        </p:nvSpPr>
        <p:spPr>
          <a:xfrm>
            <a:off x="1071360" y="642960"/>
            <a:ext cx="7214760" cy="499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Times New Roman"/>
              </a:rPr>
              <a:t>Боевой путь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Боевое крещение прапрадедушки состоялось в конце ноября 1941 года. В звании лейтенанта он командовал танковым взводом в бою у Косой горы на юго-западной окраине Тулы. Жарко, как нигде, было на Курской дуге в июле 1943 года. Тут, под Прохоровкой, прапрадедушка был ранен в правую руку. В землянке командира полка представитель штаба 13-й армии вручил Ивану Семёновичу, теперь уже капитану, орден Красной Звезды. У дедушки есть и другой орден — Богдана Хмельницкого. Им он был награждён за воинскую доблесть и отвагу в боях на 1-ом Украинском фронте под Луцком, Дубно и Ровно. В Бурятии больше нет фронтовиков, награжденных этим орденом.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Последний бой Ивана Семёновича за ст. Рожица на подступах к Ковелю и Львову. Несколько раз в течение суток её занимали то немецкие, то наши части.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58-й отдельный танковый полк, разделившись на две группы, рассредоточился на левом берегу реки Стыри, рассекавшей Рожица надвое.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По ту сторону - враг. Прапрадедушка, командир полковой разведки капитан Банщиков, возглавил одну из групп танкового полка. Противник взорвал железнодорожный и шоссейные мосты через Стырь. Танкисты ждали разведчиков, которые должны были найти броды. Машины свои они поставили близ двух кирпичных трёхэтажных домов с противоположной от врага стороны.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Экипажи покинули танки. Внезапно их накрыл миномётный огонь. Из пятнадцати бойцов и командиров, расположившихся у злополучного дома, двое были убиты, остальные тяжело ранены. У прадедушки в медсанбате обнаружили девять осколков: семь в голени правой ноги, один - в правом межреберье и небольшой - в щеке. Какие смогли, извлекли в медсанбате, другие  - в госпитале. Но два остались в нём на всю жизнь: в груди и в ноге.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125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72760"/>
          </a:xfrm>
          <a:prstGeom prst="rect">
            <a:avLst/>
          </a:prstGeom>
          <a:ln>
            <a:noFill/>
          </a:ln>
        </p:spPr>
      </p:pic>
      <p:pic>
        <p:nvPicPr>
          <p:cNvPr id="126" name="Picture 3" descr=""/>
          <p:cNvPicPr/>
          <p:nvPr/>
        </p:nvPicPr>
        <p:blipFill>
          <a:blip r:embed="rId2"/>
          <a:stretch/>
        </p:blipFill>
        <p:spPr>
          <a:xfrm>
            <a:off x="1071360" y="1143000"/>
            <a:ext cx="2571480" cy="3428640"/>
          </a:xfrm>
          <a:prstGeom prst="rect">
            <a:avLst/>
          </a:prstGeom>
          <a:ln>
            <a:noFill/>
          </a:ln>
        </p:spPr>
      </p:pic>
      <p:sp>
        <p:nvSpPr>
          <p:cNvPr id="127" name="CustomShape 3"/>
          <p:cNvSpPr/>
          <p:nvPr/>
        </p:nvSpPr>
        <p:spPr>
          <a:xfrm>
            <a:off x="3929040" y="1285920"/>
            <a:ext cx="45716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Times New Roman"/>
              </a:rPr>
              <a:t>Ученица 3 «б» Ксения Михайлова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128" name="CustomShape 4"/>
          <p:cNvSpPr/>
          <p:nvPr/>
        </p:nvSpPr>
        <p:spPr>
          <a:xfrm>
            <a:off x="3857760" y="1714320"/>
            <a:ext cx="4428720" cy="420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Моя прапрабабушка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Анна Петровна Банщикова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 июле 1941 года в звании лейтенанта медицинской службы работала в эвакуационном госпитале на станции Оловянная. В 1943 году её демобилизовали, она перебралась в город Инза Ульяновской области. Сначала работала начальником санпропускника госпиталя, потом субординатором. Квалифицированных врачей не хватало. Прапрабабушка награждена медалью Жукова, медалью «За победу над Германией в Великой Отечественной войне 1941-1945 гг.» Умерла 20 июня 2006 года.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Application>LibreOffice/6.2.5.2$Windows_x86 LibreOffice_project/1ec314fa52f458adc18c4f025c545a4e8b22c159</Application>
  <Words>3740</Words>
  <Paragraphs>96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2019-10-24T02:36:47Z</dcterms:created>
  <dc:creator>1</dc:creator>
  <dc:description/>
  <dc:language>ru-RU</dc:language>
  <cp:lastModifiedBy/>
  <dcterms:modified xsi:type="dcterms:W3CDTF">2019-11-10T11:44:09Z</dcterms:modified>
  <cp:revision>49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33</vt:i4>
  </property>
</Properties>
</file>