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2A255-8F79-48AF-9AFD-B8BA7A160A99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EDC79-9D19-496D-B4B4-14C535751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online-kurs-kosmo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0206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4"/>
            <a:ext cx="9144000" cy="6858024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71604" y="1500174"/>
            <a:ext cx="6008914" cy="3044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Краткосрочный онлайн-курс «Загадочный мир – КОСМОС»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214546" y="5286389"/>
            <a:ext cx="6593800" cy="10715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Автор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Биякова Екатерина Александровна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учитель начальных классов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БОУ «Тарская гимназия №1»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Главная страница онлайн-курса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t="9766" r="1492" b="6249"/>
          <a:stretch>
            <a:fillRect/>
          </a:stretch>
        </p:blipFill>
        <p:spPr bwMode="auto">
          <a:xfrm>
            <a:off x="214282" y="1142984"/>
            <a:ext cx="864399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18118" t="24414" r="1720" b="14062"/>
          <a:stretch>
            <a:fillRect/>
          </a:stretch>
        </p:blipFill>
        <p:spPr bwMode="auto">
          <a:xfrm>
            <a:off x="141710" y="71414"/>
            <a:ext cx="678774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l="18155" t="9961" r="4429" b="21679"/>
          <a:stretch>
            <a:fillRect/>
          </a:stretch>
        </p:blipFill>
        <p:spPr bwMode="auto">
          <a:xfrm>
            <a:off x="2428860" y="1500174"/>
            <a:ext cx="647534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 l="19802" t="10937" r="5527" b="6054"/>
          <a:stretch>
            <a:fillRect/>
          </a:stretch>
        </p:blipFill>
        <p:spPr bwMode="auto">
          <a:xfrm>
            <a:off x="357158" y="3286124"/>
            <a:ext cx="5372176" cy="335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15370" cy="654032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Структура занятий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t="26367" r="81881" b="6250"/>
          <a:stretch>
            <a:fillRect/>
          </a:stretch>
        </p:blipFill>
        <p:spPr bwMode="auto">
          <a:xfrm>
            <a:off x="357158" y="1357298"/>
            <a:ext cx="235745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 l="22547" t="11914" r="4978" b="25586"/>
          <a:stretch>
            <a:fillRect/>
          </a:stretch>
        </p:blipFill>
        <p:spPr bwMode="auto">
          <a:xfrm>
            <a:off x="3214678" y="1142983"/>
            <a:ext cx="5500726" cy="26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 l="34041" t="11914" r="17093" b="6836"/>
          <a:stretch>
            <a:fillRect/>
          </a:stretch>
        </p:blipFill>
        <p:spPr bwMode="auto">
          <a:xfrm>
            <a:off x="4643438" y="2428868"/>
            <a:ext cx="4294694" cy="401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1785918" y="1357298"/>
            <a:ext cx="3214710" cy="235745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714480" y="2714620"/>
            <a:ext cx="4143404" cy="11430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 l="47768" t="21485" r="6661" b="37499"/>
          <a:stretch>
            <a:fillRect/>
          </a:stretch>
        </p:blipFill>
        <p:spPr bwMode="auto">
          <a:xfrm>
            <a:off x="2428860" y="4286256"/>
            <a:ext cx="43764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Прямая со стрелкой 13"/>
          <p:cNvCxnSpPr/>
          <p:nvPr/>
        </p:nvCxnSpPr>
        <p:spPr>
          <a:xfrm>
            <a:off x="1714480" y="3929066"/>
            <a:ext cx="2214578" cy="4286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35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Разделы онлайн-курса</a:t>
            </a:r>
            <a:endParaRPr lang="en-US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F1F82CE-D915-4402-BF31-5FADDD07F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813326"/>
            <a:ext cx="7715304" cy="575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47B3DCB-644D-4719-AAAA-477B99B2E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5931285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 l="23060" t="13672" r="5563" b="21875"/>
          <a:stretch>
            <a:fillRect/>
          </a:stretch>
        </p:blipFill>
        <p:spPr bwMode="auto">
          <a:xfrm>
            <a:off x="3714744" y="3929066"/>
            <a:ext cx="520631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500694" y="607220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Дополнительный материал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35688" t="11719" r="18741" b="41406"/>
          <a:stretch>
            <a:fillRect/>
          </a:stretch>
        </p:blipFill>
        <p:spPr bwMode="auto">
          <a:xfrm>
            <a:off x="285720" y="214290"/>
            <a:ext cx="592935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/>
          <a:srcRect l="12664" t="9961" r="14861" b="6054"/>
          <a:stretch>
            <a:fillRect/>
          </a:stretch>
        </p:blipFill>
        <p:spPr bwMode="auto">
          <a:xfrm>
            <a:off x="357158" y="3786190"/>
            <a:ext cx="4357718" cy="283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 l="35688" t="20508" r="19289" b="14062"/>
          <a:stretch>
            <a:fillRect/>
          </a:stretch>
        </p:blipFill>
        <p:spPr bwMode="auto">
          <a:xfrm>
            <a:off x="4429124" y="2500306"/>
            <a:ext cx="4214810" cy="344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E276F79-7D49-4C36-87C2-85611574A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4548327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 l="24280" t="12813" r="5948" b="5561"/>
          <a:stretch>
            <a:fillRect/>
          </a:stretch>
        </p:blipFill>
        <p:spPr bwMode="auto">
          <a:xfrm>
            <a:off x="2111188" y="2232211"/>
            <a:ext cx="6675654" cy="4390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21537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Апробация онлайн-курса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857232"/>
            <a:ext cx="85011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latin typeface="Arial" pitchFamily="34" charset="0"/>
                <a:cs typeface="Arial" pitchFamily="34" charset="0"/>
              </a:rPr>
              <a:t>43 обучающихся 1-2 классов БОУ «Тарская гимназия №1»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139" t="33203" r="24780" b="41406"/>
          <a:stretch>
            <a:fillRect/>
          </a:stretch>
        </p:blipFill>
        <p:spPr bwMode="auto">
          <a:xfrm>
            <a:off x="2143108" y="2071678"/>
            <a:ext cx="564360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35176" t="55859" r="24743" b="19727"/>
          <a:stretch>
            <a:fillRect/>
          </a:stretch>
        </p:blipFill>
        <p:spPr bwMode="auto">
          <a:xfrm>
            <a:off x="2143108" y="4786322"/>
            <a:ext cx="563217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57158" y="1500174"/>
            <a:ext cx="8643998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200" dirty="0" smtClean="0">
                <a:latin typeface="Arial" pitchFamily="34" charset="0"/>
                <a:cs typeface="Arial" pitchFamily="34" charset="0"/>
              </a:rPr>
              <a:t>Как ты оцениваешь предложенные в онлайн-курсе задания?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212559"/>
            <a:ext cx="8501122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Как ты оцениваешь свою деятельность в онлайн-курсе?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-24"/>
            <a:ext cx="6357982" cy="796908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Результаты-продукты: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714356"/>
            <a:ext cx="6357982" cy="2500330"/>
          </a:xfrm>
        </p:spPr>
        <p:txBody>
          <a:bodyPr>
            <a:noAutofit/>
          </a:bodyPr>
          <a:lstStyle/>
          <a:p>
            <a:pPr marL="269875" indent="-269875" algn="just">
              <a:lnSpc>
                <a:spcPts val="2500"/>
              </a:lnSpc>
              <a:spcBef>
                <a:spcPts val="0"/>
              </a:spcBef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Онлайн-курс «Загадочный мир – космос»;</a:t>
            </a:r>
          </a:p>
          <a:p>
            <a:pPr marL="269875" indent="-269875" algn="just">
              <a:lnSpc>
                <a:spcPts val="2500"/>
              </a:lnSpc>
              <a:spcBef>
                <a:spcPts val="0"/>
              </a:spcBef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Отдельные элементы (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скринкасты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интерактивные задания), которые можно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использовать в рамках уроков, внеклассных мероприятий или внеурочной деятельности</a:t>
            </a: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00298" y="3143248"/>
            <a:ext cx="6357982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Результаты-эффекты: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571736" y="4000504"/>
            <a:ext cx="6357982" cy="2500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179388" indent="-179388" algn="just">
              <a:buFont typeface="Wingdings" pitchFamily="2" charset="2"/>
              <a:buChar char="§"/>
            </a:pPr>
            <a:r>
              <a:rPr lang="ru-RU" sz="3200" dirty="0" smtClean="0"/>
              <a:t> 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Освоила 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работу на сервисе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Google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;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 marL="179388" indent="-179388" algn="just">
              <a:buFont typeface="Wingdings" pitchFamily="2" charset="2"/>
              <a:buChar char="§"/>
            </a:pPr>
            <a:r>
              <a:rPr lang="en-US" sz="3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аучилась 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создавать 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сайты;</a:t>
            </a:r>
          </a:p>
          <a:p>
            <a:pPr marL="179388" indent="-179388" algn="just">
              <a:buFont typeface="Wingdings" pitchFamily="2" charset="2"/>
              <a:buChar char="§"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 Закрепила 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навыки разработки интерактивных заданий для обучающихся в среде </a:t>
            </a:r>
            <a:r>
              <a:rPr lang="ru-RU" sz="3400" dirty="0" err="1">
                <a:latin typeface="Arial" pitchFamily="34" charset="0"/>
                <a:cs typeface="Arial" pitchFamily="34" charset="0"/>
              </a:rPr>
              <a:t>LearningApps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, а также познакомилась с возможностями </a:t>
            </a:r>
            <a:r>
              <a:rPr lang="ru-RU" sz="3400" dirty="0" err="1">
                <a:latin typeface="Arial" pitchFamily="34" charset="0"/>
                <a:cs typeface="Arial" pitchFamily="34" charset="0"/>
              </a:rPr>
              <a:t>гугл-форм</a:t>
            </a:r>
            <a:r>
              <a:rPr lang="ru-RU" sz="3400" dirty="0">
                <a:latin typeface="Arial" pitchFamily="34" charset="0"/>
                <a:cs typeface="Arial" pitchFamily="34" charset="0"/>
              </a:rPr>
              <a:t> для создания интерактивных заданий.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85736"/>
            <a:ext cx="6500858" cy="1143000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Перспективы развития проекта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1689119"/>
            <a:ext cx="6429420" cy="4525963"/>
          </a:xfrm>
        </p:spPr>
        <p:txBody>
          <a:bodyPr>
            <a:noAutofit/>
          </a:bodyPr>
          <a:lstStyle/>
          <a:p>
            <a:pPr lvl="0">
              <a:lnSpc>
                <a:spcPts val="3300"/>
              </a:lnSpc>
            </a:pP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Расширении </a:t>
            </a: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содержания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онлайн-курса, увеличение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его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трудоемкости;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lvl="0">
              <a:lnSpc>
                <a:spcPts val="3300"/>
              </a:lnSpc>
            </a:pP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Расширение целевой аудитории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онлайн-курса, через повышения уровня сложности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интерактивных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заданий;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3300"/>
              </a:lnSpc>
            </a:pP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Расширение географии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проекта (реализация проекта в других образовательных организациях);</a:t>
            </a:r>
          </a:p>
          <a:p>
            <a:pPr lvl="0">
              <a:lnSpc>
                <a:spcPts val="3300"/>
              </a:lnSpc>
            </a:pP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полноценного курса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внеурочной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деятельности.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3300"/>
              </a:lnSpc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  <p:pic>
        <p:nvPicPr>
          <p:cNvPr id="1030" name="Picture 6" descr="https://pbs.twimg.com/media/D37YKA0UEAA9pc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71480"/>
            <a:ext cx="5772128" cy="577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0206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4"/>
            <a:ext cx="9144000" cy="6858024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71604" y="1500174"/>
            <a:ext cx="6008914" cy="3044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Краткосрочный онлайн-курс «Загадочный мир – КОСМОС»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214546" y="5286389"/>
            <a:ext cx="6593800" cy="10715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Автор</a:t>
            </a:r>
            <a:r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Биякова Екатерина Александровна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учитель начальных классов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БОУ «Тарская гимназия №1»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74638"/>
            <a:ext cx="611506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Актуальность проекта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600200"/>
            <a:ext cx="6115064" cy="4829196"/>
          </a:xfrm>
        </p:spPr>
        <p:txBody>
          <a:bodyPr>
            <a:noAutofit/>
          </a:bodyPr>
          <a:lstStyle/>
          <a:p>
            <a:pPr marL="432000" indent="-360363" algn="just">
              <a:spcBef>
                <a:spcPts val="0"/>
              </a:spcBef>
              <a:buFont typeface="Wingdings" pitchFamily="2" charset="2"/>
              <a:buChar char="ü"/>
              <a:tabLst>
                <a:tab pos="360363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День космонавтики – Памятная дата в календаре знаменательных дат РФ;</a:t>
            </a:r>
          </a:p>
          <a:p>
            <a:pPr marL="432000" indent="-360363" algn="just">
              <a:spcBef>
                <a:spcPts val="0"/>
              </a:spcBef>
              <a:buNone/>
              <a:tabLst>
                <a:tab pos="360363" algn="l"/>
              </a:tabLs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432000" indent="-360363" algn="just">
              <a:spcBef>
                <a:spcPts val="0"/>
              </a:spcBef>
              <a:buFont typeface="Wingdings" pitchFamily="2" charset="2"/>
              <a:buChar char="ü"/>
              <a:tabLst>
                <a:tab pos="360363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Дети мало интересуются темой космоса;</a:t>
            </a:r>
          </a:p>
          <a:p>
            <a:pPr marL="432000" indent="-360363" algn="just">
              <a:spcBef>
                <a:spcPts val="0"/>
              </a:spcBef>
              <a:buNone/>
              <a:tabLst>
                <a:tab pos="360363" algn="l"/>
              </a:tabLs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432000" indent="-360363" algn="just">
              <a:spcBef>
                <a:spcPts val="0"/>
              </a:spcBef>
              <a:buFont typeface="Wingdings" pitchFamily="2" charset="2"/>
              <a:buChar char="ü"/>
              <a:tabLst>
                <a:tab pos="360363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Дети больше не мечтают стать космонавтами;</a:t>
            </a:r>
          </a:p>
          <a:p>
            <a:pPr marL="432000" indent="-360363" algn="just">
              <a:spcBef>
                <a:spcPts val="0"/>
              </a:spcBef>
              <a:buNone/>
              <a:tabLst>
                <a:tab pos="360363" algn="l"/>
              </a:tabLs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432000" indent="-360363" algn="just">
              <a:spcBef>
                <a:spcPts val="0"/>
              </a:spcBef>
              <a:buFont typeface="Wingdings" pitchFamily="2" charset="2"/>
              <a:buChar char="ü"/>
              <a:tabLst>
                <a:tab pos="360363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Дети мало знают об устройстве нашей вселенной, уникальности нашей планеты и важности её изучения.</a:t>
            </a: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6429420" cy="1011222"/>
          </a:xfrm>
        </p:spPr>
        <p:txBody>
          <a:bodyPr>
            <a:no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Продукт проектной деятельности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428736"/>
            <a:ext cx="3643338" cy="54291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500" b="1" dirty="0" smtClean="0">
                <a:latin typeface="Arial" pitchFamily="34" charset="0"/>
                <a:cs typeface="Arial" pitchFamily="34" charset="0"/>
              </a:rPr>
              <a:t>ОНЛАЙН-КУРС</a:t>
            </a:r>
            <a:endParaRPr lang="ru-RU" sz="25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  <p:pic>
        <p:nvPicPr>
          <p:cNvPr id="5" name="Picture 5" descr="C:\Users\User\Downloads\740cf843932c0e7800b90983ebdbb46e_1024_1024_cropp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285992"/>
            <a:ext cx="2500330" cy="2500330"/>
          </a:xfrm>
          <a:prstGeom prst="rect">
            <a:avLst/>
          </a:prstGeom>
          <a:noFill/>
        </p:spPr>
      </p:pic>
      <p:pic>
        <p:nvPicPr>
          <p:cNvPr id="6" name="Picture 8" descr="C:\Users\User\Downloads\55225_html_m3c358dbb.png"/>
          <p:cNvPicPr>
            <a:picLocks noChangeAspect="1" noChangeArrowheads="1"/>
          </p:cNvPicPr>
          <p:nvPr/>
        </p:nvPicPr>
        <p:blipFill>
          <a:blip r:embed="rId4" cstate="print"/>
          <a:srcRect l="21079" t="6668" r="7733" b="4880"/>
          <a:stretch>
            <a:fillRect/>
          </a:stretch>
        </p:blipFill>
        <p:spPr bwMode="auto">
          <a:xfrm>
            <a:off x="3428992" y="4500570"/>
            <a:ext cx="2939143" cy="2058820"/>
          </a:xfrm>
          <a:prstGeom prst="rect">
            <a:avLst/>
          </a:prstGeom>
          <a:noFill/>
        </p:spPr>
      </p:pic>
      <p:pic>
        <p:nvPicPr>
          <p:cNvPr id="6146" name="Picture 2" descr="https://lyc1-brr.edusite.ru/images/p455_sovremennaya-shko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214554"/>
            <a:ext cx="3536181" cy="2357454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6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</a:blip>
          <a:srcRect l="20524" t="10541" r="47247" b="31339"/>
          <a:stretch>
            <a:fillRect/>
          </a:stretch>
        </p:blipFill>
        <p:spPr bwMode="auto">
          <a:xfrm>
            <a:off x="6572264" y="4572008"/>
            <a:ext cx="19145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600200"/>
            <a:ext cx="618650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500" dirty="0">
                <a:latin typeface="Arial" pitchFamily="34" charset="0"/>
                <a:cs typeface="Arial" pitchFamily="34" charset="0"/>
              </a:rPr>
              <a:t>Создание условий для формирования у обучающихся младшего школьного возраста представлений о космосе через организацию познавательно-интерактивной деятельности детей, родителей (законных представителей) и педагога.</a:t>
            </a:r>
          </a:p>
          <a:p>
            <a:pPr algn="ctr">
              <a:buNone/>
            </a:pPr>
            <a:endParaRPr lang="ru-RU"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01122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Задачи проекта: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501122" cy="5500726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000" b="1" i="1" u="sng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Воспитательные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60363" lvl="0" indent="-269875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воспитывать у детей интерес к космонавтике;</a:t>
            </a:r>
          </a:p>
          <a:p>
            <a:pPr marL="360363" lvl="0" indent="-269875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прививать любовь к родному краю, планете, героям освоения космоса;</a:t>
            </a:r>
          </a:p>
          <a:p>
            <a:pPr>
              <a:buNone/>
            </a:pPr>
            <a:r>
              <a:rPr lang="ru-RU" sz="2000" b="1" i="1" u="sng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Образовательные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: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60363" lvl="1" indent="-269875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Обогащать и систематизировать знания обучающихся о космосе;</a:t>
            </a:r>
          </a:p>
          <a:p>
            <a:pPr marL="360363" lvl="1" indent="-269875" algn="just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Обучать самостоятельному поиску необходимой информации с использованием различных источников;</a:t>
            </a:r>
          </a:p>
          <a:p>
            <a:pPr>
              <a:buNone/>
            </a:pPr>
            <a:r>
              <a:rPr lang="ru-RU" sz="2000" b="1" i="1" u="sng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Развивающие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: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60363" lvl="0" indent="-269875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познавательный интерес к окружающему миру и космическому пространству, воображение, любознательность у детей;</a:t>
            </a:r>
          </a:p>
          <a:p>
            <a:pPr marL="360363" lvl="0" indent="-269875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навыки коммуникации: взаимопонимания, слушания;</a:t>
            </a:r>
          </a:p>
          <a:p>
            <a:pPr marL="360363" lvl="0" indent="-269875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самостоятельность, творческую активность и ответственность в ситуациях реальной деятельности;</a:t>
            </a:r>
          </a:p>
          <a:p>
            <a:pPr marL="360363" lvl="0" indent="-269875">
              <a:spcBef>
                <a:spcPts val="0"/>
              </a:spcBef>
              <a:buFont typeface="Wingdings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современную информационную культуру обучающихся.</a:t>
            </a:r>
          </a:p>
          <a:p>
            <a:pPr>
              <a:buNone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8902" y="274638"/>
            <a:ext cx="6257940" cy="725470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Планируемые результаты:</a:t>
            </a:r>
            <a:endParaRPr lang="ru-RU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214422"/>
            <a:ext cx="6257940" cy="5072098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усвоение детьми знаний представлений о космосе, о космическом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пространстве;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эмоциональное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ценностное отношение к людям, работа которых связана с освоением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космоса;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воспитание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чувства любви к родной земле и желание бережно относится к своей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планете;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развитие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 детей самостоятельной творческой личности.</a:t>
            </a:r>
          </a:p>
          <a:p>
            <a:pPr algn="just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Недостатки конструктора сайтов Google Sites">
            <a:extLst>
              <a:ext uri="{FF2B5EF4-FFF2-40B4-BE49-F238E27FC236}">
                <a16:creationId xmlns="" xmlns:a16="http://schemas.microsoft.com/office/drawing/2014/main" id="{79F0BF95-970C-4012-BE6B-A6E6AD25F0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065"/>
          <a:stretch/>
        </p:blipFill>
        <p:spPr bwMode="auto">
          <a:xfrm>
            <a:off x="1643042" y="142852"/>
            <a:ext cx="5715000" cy="1832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5720" y="2000240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Ссылка онлайн-курс: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  <a:hlinkClick r:id="rId3"/>
              </a:rPr>
              <a:t>https://sites.google.com/view/online-kurs-kosmos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18480" t="8789" r="622" b="44895"/>
          <a:stretch>
            <a:fillRect/>
          </a:stretch>
        </p:blipFill>
        <p:spPr bwMode="auto">
          <a:xfrm>
            <a:off x="428596" y="3214686"/>
            <a:ext cx="84335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0206\Desktop\Безымянный2.jpg"/>
          <p:cNvPicPr/>
          <p:nvPr/>
        </p:nvPicPr>
        <p:blipFill>
          <a:blip r:embed="rId2"/>
          <a:srcRect r="23421"/>
          <a:stretch>
            <a:fillRect/>
          </a:stretch>
        </p:blipFill>
        <p:spPr bwMode="auto">
          <a:xfrm>
            <a:off x="0" y="0"/>
            <a:ext cx="2315079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10981" t="10742" r="37408" b="23828"/>
          <a:stretch>
            <a:fillRect/>
          </a:stretch>
        </p:blipFill>
        <p:spPr bwMode="auto">
          <a:xfrm>
            <a:off x="4643438" y="3929066"/>
            <a:ext cx="3673193" cy="2618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643174" y="698367"/>
            <a:ext cx="6000792" cy="444617"/>
          </a:xfrm>
        </p:spPr>
        <p:txBody>
          <a:bodyPr>
            <a:noAutofit/>
          </a:bodyPr>
          <a:lstStyle/>
          <a:p>
            <a:r>
              <a:rPr lang="ru-RU" sz="35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этапы </a:t>
            </a: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работы над проектом</a:t>
            </a:r>
            <a:endParaRPr lang="en-US" sz="35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9F58556-541D-4ED7-BE1B-6BE6DE3F9563}"/>
              </a:ext>
            </a:extLst>
          </p:cNvPr>
          <p:cNvSpPr txBox="1"/>
          <p:nvPr/>
        </p:nvSpPr>
        <p:spPr>
          <a:xfrm>
            <a:off x="2643175" y="1960426"/>
            <a:ext cx="56436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975"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1 этап.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Подготовительный;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lvl="0" indent="180975"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 этап.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Технологический;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lvl="0" indent="180975"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 этап.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Завершающий.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428</Words>
  <Application>Microsoft Office PowerPoint</Application>
  <PresentationFormat>Экран (4:3)</PresentationFormat>
  <Paragraphs>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Актуальность проекта</vt:lpstr>
      <vt:lpstr>Продукт проектной деятельности</vt:lpstr>
      <vt:lpstr>Цель проекта</vt:lpstr>
      <vt:lpstr>Задачи проекта:</vt:lpstr>
      <vt:lpstr>Планируемые результаты:</vt:lpstr>
      <vt:lpstr>Слайд 8</vt:lpstr>
      <vt:lpstr>Основные этапы работы над проектом</vt:lpstr>
      <vt:lpstr>Главная страница онлайн-курса</vt:lpstr>
      <vt:lpstr>Слайд 11</vt:lpstr>
      <vt:lpstr>Структура занятий</vt:lpstr>
      <vt:lpstr>Разделы онлайн-курса</vt:lpstr>
      <vt:lpstr>Слайд 14</vt:lpstr>
      <vt:lpstr>Слайд 15</vt:lpstr>
      <vt:lpstr>Слайд 16</vt:lpstr>
      <vt:lpstr>Слайд 17</vt:lpstr>
      <vt:lpstr>Результаты-продукты:</vt:lpstr>
      <vt:lpstr>Перспективы развития проекта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0206</dc:creator>
  <cp:lastModifiedBy>User</cp:lastModifiedBy>
  <cp:revision>25</cp:revision>
  <dcterms:created xsi:type="dcterms:W3CDTF">2021-04-25T12:57:58Z</dcterms:created>
  <dcterms:modified xsi:type="dcterms:W3CDTF">2021-10-17T16:08:51Z</dcterms:modified>
</cp:coreProperties>
</file>