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65" r:id="rId3"/>
    <p:sldId id="281" r:id="rId4"/>
    <p:sldId id="264" r:id="rId5"/>
    <p:sldId id="279" r:id="rId6"/>
    <p:sldId id="267" r:id="rId7"/>
    <p:sldId id="270" r:id="rId8"/>
    <p:sldId id="271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505E3EF-67EA-436B-97B2-0124C06EBD24}" styleName="Средний стиль 4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1" d="100"/>
          <a:sy n="81" d="100"/>
        </p:scale>
        <p:origin x="-390" y="3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>
        <p:scale>
          <a:sx n="87" d="100"/>
          <a:sy n="87" d="100"/>
        </p:scale>
        <p:origin x="-2160" y="86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CCE04D-7B5E-4619-9A2D-19B3150C8721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5D61D8-0839-42E7-B6A5-FB91694A243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48010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Все живые организмы на Земле принято подразделять на </a:t>
            </a:r>
            <a:r>
              <a:rPr lang="ru-RU" dirty="0" err="1" smtClean="0"/>
              <a:t>доклеточные</a:t>
            </a:r>
            <a:r>
              <a:rPr lang="ru-RU" dirty="0" smtClean="0"/>
              <a:t> формы, которые не имеют типичного клеточного строения (это вирусы и бактериофаги), и клеточные, имеющие типичное клеточное строение. Эти организмы в свою очередь подразделяют на две категории:</a:t>
            </a:r>
          </a:p>
          <a:p>
            <a:r>
              <a:rPr lang="ru-RU" dirty="0" smtClean="0"/>
              <a:t>1) </a:t>
            </a:r>
            <a:r>
              <a:rPr lang="ru-RU" dirty="0" err="1" smtClean="0"/>
              <a:t>доядерные</a:t>
            </a:r>
            <a:r>
              <a:rPr lang="ru-RU" dirty="0" smtClean="0"/>
              <a:t> или прокариоты, которые не имеют типичного ядра. К ним относят бактерии и сине-зеленые водоросли;</a:t>
            </a:r>
          </a:p>
          <a:p>
            <a:r>
              <a:rPr lang="ru-RU" dirty="0" smtClean="0"/>
              <a:t>2) ядерные эукариоты, которые имеют типичное четко оформленное ядро. Это все остальные организмы. Растения, грибы, животные. </a:t>
            </a:r>
          </a:p>
          <a:p>
            <a:r>
              <a:rPr lang="ru-RU" dirty="0" smtClean="0"/>
              <a:t>Прокариоты возникли гораздо раньше эукариот (в архейскую эру). Это очень маленькие клетки размером от 0,1 до 10 мкм. Иногда встречаются гигантские клетки до 200 мкм.</a:t>
            </a:r>
          </a:p>
          <a:p>
            <a:r>
              <a:rPr lang="ru-RU" dirty="0" smtClean="0"/>
              <a:t>Каждая </a:t>
            </a:r>
            <a:r>
              <a:rPr lang="ru-RU" dirty="0" err="1" smtClean="0"/>
              <a:t>эукариотическая</a:t>
            </a:r>
            <a:r>
              <a:rPr lang="ru-RU" dirty="0" smtClean="0"/>
              <a:t> клетка имеет обособленное ядро, в котором заключен отграниченный от матрикса ядерной мембраной генетический материал (это главное отличие от </a:t>
            </a:r>
            <a:r>
              <a:rPr lang="ru-RU" dirty="0" err="1" smtClean="0"/>
              <a:t>прокариотических</a:t>
            </a:r>
            <a:r>
              <a:rPr lang="ru-RU" dirty="0" smtClean="0"/>
              <a:t> клеток). Генетический материал сосредоточен преимущественно в виде хромосом, имеющих сложное строение и состоящих из нитей ДНК и белковых молекул. Деление клеток происходит посредством митоза (а для половых клеток – мейоза). Среди эукариотов есть как одноклеточные, так и многоклеточные организмы.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5D61D8-0839-42E7-B6A5-FB91694A243E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A83EF65-DACE-4399-999A-80DEC7761209}" type="slidenum">
              <a:rPr lang="ru-RU" smtClean="0"/>
              <a:pPr/>
              <a:t>2</a:t>
            </a:fld>
            <a:endParaRPr lang="ru-RU" smtClean="0"/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514880"/>
          </a:xfrm>
          <a:noFill/>
          <a:ln/>
        </p:spPr>
        <p:txBody>
          <a:bodyPr>
            <a:noAutofit/>
          </a:bodyPr>
          <a:lstStyle/>
          <a:p>
            <a:r>
              <a:rPr lang="ru-RU" sz="1000" dirty="0" smtClean="0"/>
              <a:t>Бактериальная клетка ограничена оболочкой. Внутренний слой оболочки представлен цитоплазматической мембраной, над которой находится клеточная стенка , над клеточной стенкой у многих бактерий — слизистая капсула. Строение и функции цитоплазматической мембраны </a:t>
            </a:r>
            <a:r>
              <a:rPr lang="ru-RU" sz="1000" dirty="0" err="1" smtClean="0"/>
              <a:t>эукариотической</a:t>
            </a:r>
            <a:r>
              <a:rPr lang="ru-RU" sz="1000" dirty="0" smtClean="0"/>
              <a:t> и </a:t>
            </a:r>
            <a:r>
              <a:rPr lang="ru-RU" sz="1000" dirty="0" err="1" smtClean="0"/>
              <a:t>прокариотической</a:t>
            </a:r>
            <a:r>
              <a:rPr lang="ru-RU" sz="1000" dirty="0" smtClean="0"/>
              <a:t> клеток не отличаются. Мембрана может образовывать складки, называемые </a:t>
            </a:r>
            <a:r>
              <a:rPr lang="ru-RU" sz="1000" dirty="0" err="1" smtClean="0"/>
              <a:t>мезосомами</a:t>
            </a:r>
            <a:r>
              <a:rPr lang="ru-RU" sz="1000" dirty="0" smtClean="0"/>
              <a:t>. Они могут иметь разную форму (</a:t>
            </a:r>
            <a:r>
              <a:rPr lang="ru-RU" sz="1000" dirty="0" err="1" smtClean="0"/>
              <a:t>мешковидные</a:t>
            </a:r>
            <a:r>
              <a:rPr lang="ru-RU" sz="1000" dirty="0" smtClean="0"/>
              <a:t>, трубчатые, пластинчатые и др.).</a:t>
            </a:r>
          </a:p>
          <a:p>
            <a:r>
              <a:rPr lang="ru-RU" sz="1000" dirty="0" smtClean="0"/>
              <a:t>На поверхности </a:t>
            </a:r>
            <a:r>
              <a:rPr lang="ru-RU" sz="1000" dirty="0" err="1" smtClean="0"/>
              <a:t>мезосом</a:t>
            </a:r>
            <a:r>
              <a:rPr lang="ru-RU" sz="1000" dirty="0" smtClean="0"/>
              <a:t> располагаются ферменты. Клеточная стенка толстая, плотная, жесткая, состоит из </a:t>
            </a:r>
            <a:r>
              <a:rPr lang="ru-RU" sz="1000" dirty="0" err="1" smtClean="0"/>
              <a:t>муреина</a:t>
            </a:r>
            <a:r>
              <a:rPr lang="ru-RU" sz="1000" dirty="0" smtClean="0"/>
              <a:t> и других органических веществ. Внутреннее пространство заполнено цитоплазмой. </a:t>
            </a:r>
          </a:p>
          <a:p>
            <a:r>
              <a:rPr lang="ru-RU" sz="1000" dirty="0" smtClean="0"/>
              <a:t>Генетический материал представлен кольцевыми молекулами ДНК. Эти ДНК можно условно разделить на «хромосомные» и </a:t>
            </a:r>
            <a:r>
              <a:rPr lang="ru-RU" sz="1000" dirty="0" err="1" smtClean="0"/>
              <a:t>плазмидные</a:t>
            </a:r>
            <a:r>
              <a:rPr lang="ru-RU" sz="1000" dirty="0" smtClean="0"/>
              <a:t>. «Хромосомная» ДНК — одна, прикреплена к мембране, содержит несколько тысяч генов, в отличие от хромосомных ДНК эукариот она не линейная, не связана с белками. Зона, в которой расположена эта ДНК, называется </a:t>
            </a:r>
            <a:r>
              <a:rPr lang="ru-RU" sz="1000" dirty="0" err="1" smtClean="0"/>
              <a:t>нуклеоидом</a:t>
            </a:r>
            <a:r>
              <a:rPr lang="ru-RU" sz="1000" dirty="0" smtClean="0"/>
              <a:t>. </a:t>
            </a:r>
            <a:r>
              <a:rPr lang="ru-RU" sz="1000" u="sng" dirty="0" err="1" smtClean="0"/>
              <a:t>Плазмиды</a:t>
            </a:r>
            <a:r>
              <a:rPr lang="ru-RU" sz="1000" dirty="0" smtClean="0"/>
              <a:t> — </a:t>
            </a:r>
            <a:r>
              <a:rPr lang="ru-RU" sz="1000" dirty="0" err="1" smtClean="0"/>
              <a:t>внехромосомные</a:t>
            </a:r>
            <a:r>
              <a:rPr lang="ru-RU" sz="1000" dirty="0" smtClean="0"/>
              <a:t> генетические элементы. Представляют собой небольшие кольцевые ДНК, не связаны с белками, не прикреплены к мембране, содержат небольшое число генов, принимающие участие в половом процессе (F-фактор). </a:t>
            </a:r>
            <a:r>
              <a:rPr lang="ru-RU" sz="1000" dirty="0" err="1" smtClean="0"/>
              <a:t>Плазмида</a:t>
            </a:r>
            <a:r>
              <a:rPr lang="ru-RU" sz="1000" dirty="0" smtClean="0"/>
              <a:t>, способная объединяться с хромосомой, называется </a:t>
            </a:r>
            <a:r>
              <a:rPr lang="ru-RU" sz="1000" dirty="0" err="1" smtClean="0"/>
              <a:t>эписомой</a:t>
            </a:r>
            <a:r>
              <a:rPr lang="ru-RU" sz="1000" dirty="0" smtClean="0"/>
              <a:t>. </a:t>
            </a:r>
          </a:p>
          <a:p>
            <a:r>
              <a:rPr lang="ru-RU" sz="1000" dirty="0" smtClean="0"/>
              <a:t>В бактериальной клетке отсутствуют все мембранные органоиды, характерные для </a:t>
            </a:r>
            <a:r>
              <a:rPr lang="ru-RU" sz="1000" dirty="0" err="1" smtClean="0"/>
              <a:t>эукариотической</a:t>
            </a:r>
            <a:r>
              <a:rPr lang="ru-RU" sz="1000" dirty="0" smtClean="0"/>
              <a:t> клетки (митохондрии, пластиды, ЭПС, аппарат </a:t>
            </a:r>
            <a:r>
              <a:rPr lang="ru-RU" sz="1000" dirty="0" err="1" smtClean="0"/>
              <a:t>Гольджи</a:t>
            </a:r>
            <a:r>
              <a:rPr lang="ru-RU" sz="1000" dirty="0" smtClean="0"/>
              <a:t>, лизосомы).</a:t>
            </a:r>
          </a:p>
          <a:p>
            <a:r>
              <a:rPr lang="ru-RU" sz="1000" dirty="0" smtClean="0"/>
              <a:t>В цитоплазме бактерий находятся рибосомы 70S-типа и включения. Функция рибосом: сборка полипептидной цепочки. </a:t>
            </a:r>
          </a:p>
          <a:p>
            <a:r>
              <a:rPr lang="ru-RU" sz="1000" dirty="0" smtClean="0"/>
              <a:t>У многих бактерий имеются жгутики  и пили. Жгутики не ограничены мембраной, имеют волнистую форму и состоят из сферических субъединиц белка </a:t>
            </a:r>
            <a:r>
              <a:rPr lang="ru-RU" sz="1000" dirty="0" err="1" smtClean="0"/>
              <a:t>флагеллина</a:t>
            </a:r>
            <a:r>
              <a:rPr lang="ru-RU" sz="1000" dirty="0" smtClean="0"/>
              <a:t>. Эти субъединицы расположены по спирали и образуют полый цилиндр диаметром 10–20 нм. Жгутик прокариот по своей структуре напоминает одну из микротрубочек </a:t>
            </a:r>
            <a:r>
              <a:rPr lang="ru-RU" sz="1000" dirty="0" err="1" smtClean="0"/>
              <a:t>эукариотического</a:t>
            </a:r>
            <a:r>
              <a:rPr lang="ru-RU" sz="1000" dirty="0" smtClean="0"/>
              <a:t> жгутика. Пили — прямые нитевидные структуры на поверхности бактерий.  Представляют собой короткие полые цилиндры из белка </a:t>
            </a:r>
            <a:r>
              <a:rPr lang="ru-RU" sz="1000" dirty="0" err="1" smtClean="0"/>
              <a:t>пилина</a:t>
            </a:r>
            <a:r>
              <a:rPr lang="ru-RU" sz="1000" dirty="0" smtClean="0"/>
              <a:t>. Пили служат для прикрепления бактерий к субстрату и друг к другу. Во время конъюгации образуются особые F-пили, по которым осуществляется передача генетического материала от одной бактериальной клетки к другой.</a:t>
            </a:r>
            <a:endParaRPr lang="ru-RU" sz="1000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r>
              <a:rPr lang="ru-RU" sz="1000" dirty="0" smtClean="0"/>
              <a:t>Растительные клетки имеют особенности, которые характерны только для них – наличие пластид.</a:t>
            </a:r>
          </a:p>
          <a:p>
            <a:r>
              <a:rPr lang="ru-RU" sz="1000" b="1" dirty="0" smtClean="0"/>
              <a:t>Пластиды</a:t>
            </a:r>
            <a:r>
              <a:rPr lang="ru-RU" sz="1000" dirty="0" smtClean="0"/>
              <a:t> характерны только для растительных клеток. Различают три основных типа пластид: лейкопласты — бесцветные пластиды в клетках неокрашенных частей растений, хромопласты — окрашенные пластиды обычно желтого, красного и оранжевого цветов, хлоропласты — зеленые пластиды.</a:t>
            </a:r>
          </a:p>
          <a:p>
            <a:r>
              <a:rPr lang="ru-RU" sz="1000" u="sng" dirty="0" smtClean="0"/>
              <a:t>Хлоропласты. </a:t>
            </a:r>
            <a:r>
              <a:rPr lang="ru-RU" sz="1000" dirty="0" smtClean="0"/>
              <a:t>В клетках высших растений хлоропласты имеют форму двояковыпуклой линзы. Длина хлоропластов колеблется в пределах от 5 до 10 мкм, диаметр — от 2 до 4 мкм. Хлоропласты ограничены двумя мембранами. Наружная мембрана гладкая, внутренняя имеет сложную складчатую структуру. Наименьшая складка называется </a:t>
            </a:r>
            <a:r>
              <a:rPr lang="ru-RU" sz="1000" dirty="0" err="1" smtClean="0"/>
              <a:t>тилакоидом</a:t>
            </a:r>
            <a:r>
              <a:rPr lang="ru-RU" sz="1000" dirty="0" smtClean="0"/>
              <a:t>. Группа </a:t>
            </a:r>
            <a:r>
              <a:rPr lang="ru-RU" sz="1000" dirty="0" err="1" smtClean="0"/>
              <a:t>тилакоидов</a:t>
            </a:r>
            <a:r>
              <a:rPr lang="ru-RU" sz="1000" dirty="0" smtClean="0"/>
              <a:t>, уложенных наподобие стопки монет, называется </a:t>
            </a:r>
            <a:r>
              <a:rPr lang="ru-RU" sz="1000" dirty="0" err="1" smtClean="0"/>
              <a:t>граной</a:t>
            </a:r>
            <a:r>
              <a:rPr lang="ru-RU" sz="1000" dirty="0" smtClean="0"/>
              <a:t>. В хлоропласте содержится в среднем 40–60 гран, расположенных в шахматном порядке. Граны связываются друг с другом уплощенными каналами — </a:t>
            </a:r>
            <a:r>
              <a:rPr lang="ru-RU" sz="1000" dirty="0" err="1" smtClean="0"/>
              <a:t>ламеллами</a:t>
            </a:r>
            <a:r>
              <a:rPr lang="ru-RU" sz="1000" dirty="0" smtClean="0"/>
              <a:t>. В мембраны </a:t>
            </a:r>
            <a:r>
              <a:rPr lang="ru-RU" sz="1000" dirty="0" err="1" smtClean="0"/>
              <a:t>тилакоидов</a:t>
            </a:r>
            <a:r>
              <a:rPr lang="ru-RU" sz="1000" dirty="0" smtClean="0"/>
              <a:t> встроены фотосинтетические пигменты (хлорофилл)и ферменты, обеспечивающие синтез АТФ.  Внутреннее пространство заполнено стромой. В строме имеются кольцевая «голая» ДНК, рибосомы 70S-типа.</a:t>
            </a:r>
          </a:p>
          <a:p>
            <a:r>
              <a:rPr lang="ru-RU" sz="1000" dirty="0" smtClean="0"/>
              <a:t>Пластиды имеют общее происхождение, между ними возможны взаимопревращения. </a:t>
            </a:r>
            <a:endParaRPr lang="ru-RU" sz="1000" b="1" dirty="0" smtClean="0"/>
          </a:p>
          <a:p>
            <a:r>
              <a:rPr lang="ru-RU" sz="1000" b="1" dirty="0" smtClean="0"/>
              <a:t>Вакуоли</a:t>
            </a:r>
            <a:r>
              <a:rPr lang="ru-RU" sz="1000" dirty="0" smtClean="0"/>
              <a:t> — </a:t>
            </a:r>
            <a:r>
              <a:rPr lang="ru-RU" sz="1000" dirty="0" err="1" smtClean="0"/>
              <a:t>одномембранные</a:t>
            </a:r>
            <a:r>
              <a:rPr lang="ru-RU" sz="1000" dirty="0" smtClean="0"/>
              <a:t> органоиды, представляют собой «емкости», заполненные водными растворами органических и неорганических веществ. В образовании вакуолей принимают участие ЭПС и аппарат </a:t>
            </a:r>
            <a:r>
              <a:rPr lang="ru-RU" sz="1000" dirty="0" err="1" smtClean="0"/>
              <a:t>Гольджи</a:t>
            </a:r>
            <a:r>
              <a:rPr lang="ru-RU" sz="1000" dirty="0" smtClean="0"/>
              <a:t>. Молодые растительные клетки содержат много мелких вакуолей, которые затем по мере роста и дифференцировки клетки сливаются друг с другом и образуют одну большую центральную вакуоль. Центральная вакуоль может занимать до 95% объема зрелой клетки, ядро и органоиды оттесняются при этом к клеточной оболочке. Мембрана, ограничивающая растительную вакуоль, называется </a:t>
            </a:r>
            <a:r>
              <a:rPr lang="ru-RU" sz="1000" dirty="0" err="1" smtClean="0"/>
              <a:t>тонопластом</a:t>
            </a:r>
            <a:r>
              <a:rPr lang="ru-RU" sz="1000" dirty="0" smtClean="0"/>
              <a:t>. Жидкость, заполняющая растительную вакуоль, называется клеточным соком. В состав клеточного сока входят </a:t>
            </a:r>
            <a:r>
              <a:rPr lang="ru-RU" sz="1000" dirty="0" err="1" smtClean="0"/>
              <a:t>водорастворимые</a:t>
            </a:r>
            <a:r>
              <a:rPr lang="ru-RU" sz="1000" dirty="0" smtClean="0"/>
              <a:t> органические и неорганические соли, моносахариды, дисахариды, аминокислоты, конечные или токсические продукты обмена веществ (гликозиды, алкалоиды), некоторые пигменты (антоцианы).</a:t>
            </a:r>
          </a:p>
          <a:p>
            <a:endParaRPr lang="ru-RU" sz="1000" dirty="0" smtClean="0"/>
          </a:p>
          <a:p>
            <a:endParaRPr lang="ru-RU" sz="10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5D61D8-0839-42E7-B6A5-FB91694A243E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</a:t>
            </a:r>
            <a:r>
              <a:rPr lang="ru-RU" b="1" dirty="0" smtClean="0"/>
              <a:t> </a:t>
            </a:r>
            <a:r>
              <a:rPr lang="ru-RU" dirty="0" smtClean="0"/>
              <a:t>животной клетке имеются </a:t>
            </a:r>
            <a:r>
              <a:rPr lang="ru-RU" b="1" dirty="0" smtClean="0"/>
              <a:t>лизосомы</a:t>
            </a:r>
            <a:r>
              <a:rPr lang="ru-RU" dirty="0" smtClean="0"/>
              <a:t> — </a:t>
            </a:r>
            <a:r>
              <a:rPr lang="ru-RU" dirty="0" err="1" smtClean="0"/>
              <a:t>одномембранные</a:t>
            </a:r>
            <a:r>
              <a:rPr lang="ru-RU" dirty="0" smtClean="0"/>
              <a:t> органоиды. Представляют собой мелкие пузырьки (диаметр от 0,2 до 0,8 мкм), содержащие набор гидролитических ферментов. Ферменты синтезируются на шероховатой ЭПС, перемещаются в аппарат </a:t>
            </a:r>
            <a:r>
              <a:rPr lang="ru-RU" dirty="0" err="1" smtClean="0"/>
              <a:t>Гольджи</a:t>
            </a:r>
            <a:r>
              <a:rPr lang="ru-RU" dirty="0" smtClean="0"/>
              <a:t>, где происходит их модификация и упаковка в мембранные пузырьки. После отделения от аппарата </a:t>
            </a:r>
            <a:r>
              <a:rPr lang="ru-RU" dirty="0" err="1" smtClean="0"/>
              <a:t>Гольджи</a:t>
            </a:r>
            <a:r>
              <a:rPr lang="ru-RU" dirty="0" smtClean="0"/>
              <a:t> становятся  - лизосомами. Они могут содержать от 20 до 60 различных видов гидролитических ферментов. Расщепление веществ с помощью ферментов называют лизисом.</a:t>
            </a:r>
          </a:p>
          <a:p>
            <a:r>
              <a:rPr lang="ru-RU" dirty="0" smtClean="0"/>
              <a:t>В клетках находится </a:t>
            </a:r>
            <a:r>
              <a:rPr lang="ru-RU" b="1" dirty="0" smtClean="0"/>
              <a:t>клеточный центр,</a:t>
            </a:r>
            <a:r>
              <a:rPr lang="ru-RU" dirty="0" smtClean="0"/>
              <a:t> который включает в себя две центриоли и центросферу. Центриоль представляет собой цилиндр, стенка которого образована девятью группами из трех слившихся микротрубочек (9 триплетов), соединенных между собой через определенные интервалы поперечными сшивками. Центриоли объединены в пары, где они расположены под прямым углом друг к другу.</a:t>
            </a:r>
          </a:p>
          <a:p>
            <a:r>
              <a:rPr lang="ru-RU" dirty="0" smtClean="0"/>
              <a:t>Они формируют веретено деления, способствующее равномерному распределению генетического материала между дочерними клетками.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5D61D8-0839-42E7-B6A5-FB91694A243E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300" dirty="0" smtClean="0"/>
              <a:t>У множества клеток грибов имеется клеточная стенка. У большинства основным полисахаридом является хитин, у оомицетов – целлюлоза. Также в состав клеточной стенки входят  белки, липиды и полифосфаты. Внутри находится протопласт, окружённый  цитоплазматической мембраной. Протопласт имеет строение типичное для эукариот. В цитоплазме клеток грибов различимы рибосомы, митохондрии, аппарат </a:t>
            </a:r>
            <a:r>
              <a:rPr lang="ru-RU" sz="1300" dirty="0" err="1" smtClean="0"/>
              <a:t>Гольджи</a:t>
            </a:r>
            <a:r>
              <a:rPr lang="ru-RU" sz="1300" dirty="0" smtClean="0"/>
              <a:t>, ЭПС. В цитоплазме часто присутствуют </a:t>
            </a:r>
            <a:r>
              <a:rPr lang="ru-RU" sz="1300" dirty="0" err="1" smtClean="0"/>
              <a:t>микротельца</a:t>
            </a:r>
            <a:r>
              <a:rPr lang="ru-RU" sz="1300" dirty="0" smtClean="0"/>
              <a:t> - округлые или овальные мембранные структуры. Возможно, они являются предшественниками лизосом или </a:t>
            </a:r>
            <a:r>
              <a:rPr lang="ru-RU" sz="1300" dirty="0" err="1" smtClean="0"/>
              <a:t>пероксисом</a:t>
            </a:r>
            <a:r>
              <a:rPr lang="ru-RU" sz="1300" dirty="0" smtClean="0"/>
              <a:t> – органелл, содержащих соответственно гидролитические ферменты или каталазу. В растущих участках гиф содержаться везикулы, происходящие от ЭПС. Они участвуют в транспорте веществ от аппарата </a:t>
            </a:r>
            <a:r>
              <a:rPr lang="ru-RU" sz="1300" dirty="0" err="1" smtClean="0"/>
              <a:t>Гольджи</a:t>
            </a:r>
            <a:r>
              <a:rPr lang="ru-RU" sz="1300" dirty="0" smtClean="0"/>
              <a:t> к месту синтеза клеточной стенки.</a:t>
            </a:r>
          </a:p>
          <a:p>
            <a:r>
              <a:rPr lang="ru-RU" sz="1300" dirty="0" smtClean="0"/>
              <a:t>В клетке гриба находится от 1 до 20-30 ядер. Их размер обычно около 2-3 мкм. Ядра грибов имеют типичное строение. Они окружены оболочкой из двух мембран.</a:t>
            </a:r>
          </a:p>
          <a:p>
            <a:r>
              <a:rPr lang="ru-RU" sz="1300" dirty="0" smtClean="0"/>
              <a:t>Есть запасающие вакуоли, содержащие  </a:t>
            </a:r>
            <a:r>
              <a:rPr lang="ru-RU" sz="1300" dirty="0" err="1" smtClean="0"/>
              <a:t>волютин</a:t>
            </a:r>
            <a:r>
              <a:rPr lang="ru-RU" sz="1300" dirty="0" smtClean="0"/>
              <a:t>, липиды, гликоген, жирные кислоты и другие вещества. Ядер одно или несколько. 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5D61D8-0839-42E7-B6A5-FB91694A243E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5D61D8-0839-42E7-B6A5-FB91694A243E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5D61D8-0839-42E7-B6A5-FB91694A243E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5D61D8-0839-42E7-B6A5-FB91694A243E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412776"/>
            <a:ext cx="7772400" cy="2160241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Сравнение клеток прокариот и эукариот</a:t>
            </a:r>
            <a:endParaRPr lang="ru-RU" sz="3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164123"/>
            <a:ext cx="361635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79495D5-6099-4C89-BF67-C6E9AA8F0997}" type="datetime1">
              <a:rPr lang="ru-RU" b="1" spc="5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  <a:ea typeface="+mj-ea"/>
                <a:cs typeface="+mj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25.11.2020</a:t>
            </a:fld>
            <a:endParaRPr lang="ru-RU" sz="105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6586" y="3933056"/>
            <a:ext cx="2197893" cy="252094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4142459"/>
            <a:ext cx="2676029" cy="19126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dirty="0" smtClean="0"/>
              <a:t>Строение бактериальной клетки</a:t>
            </a:r>
          </a:p>
        </p:txBody>
      </p:sp>
      <p:pic>
        <p:nvPicPr>
          <p:cNvPr id="26627" name="Picture 3" descr="Бактериальная клетка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825" y="1484313"/>
            <a:ext cx="4394200" cy="5037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Стрелка влево 23"/>
          <p:cNvSpPr/>
          <p:nvPr/>
        </p:nvSpPr>
        <p:spPr>
          <a:xfrm>
            <a:off x="9144000" y="1714488"/>
            <a:ext cx="2357486" cy="484632"/>
          </a:xfrm>
          <a:prstGeom prst="left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i="1" dirty="0" smtClean="0"/>
              <a:t>   Клеточная стенка</a:t>
            </a:r>
            <a:endParaRPr lang="ru-RU" i="1" dirty="0"/>
          </a:p>
        </p:txBody>
      </p:sp>
      <p:sp>
        <p:nvSpPr>
          <p:cNvPr id="26" name="Стрелка влево 25"/>
          <p:cNvSpPr/>
          <p:nvPr/>
        </p:nvSpPr>
        <p:spPr>
          <a:xfrm>
            <a:off x="9144000" y="2285992"/>
            <a:ext cx="2428924" cy="1000132"/>
          </a:xfrm>
          <a:prstGeom prst="left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i="1" dirty="0" smtClean="0"/>
              <a:t> Плазматическая   мембрана</a:t>
            </a:r>
            <a:endParaRPr lang="ru-RU" i="1" dirty="0"/>
          </a:p>
        </p:txBody>
      </p:sp>
      <p:sp>
        <p:nvSpPr>
          <p:cNvPr id="27" name="Стрелка влево 26"/>
          <p:cNvSpPr/>
          <p:nvPr/>
        </p:nvSpPr>
        <p:spPr>
          <a:xfrm>
            <a:off x="9144000" y="3143248"/>
            <a:ext cx="2286048" cy="627508"/>
          </a:xfrm>
          <a:prstGeom prst="left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i="1" dirty="0" smtClean="0"/>
              <a:t>        нить ДНК </a:t>
            </a:r>
            <a:endParaRPr lang="ru-RU" i="1" dirty="0"/>
          </a:p>
        </p:txBody>
      </p:sp>
      <p:sp>
        <p:nvSpPr>
          <p:cNvPr id="28" name="Стрелка влево 27"/>
          <p:cNvSpPr/>
          <p:nvPr/>
        </p:nvSpPr>
        <p:spPr>
          <a:xfrm>
            <a:off x="9144000" y="3714752"/>
            <a:ext cx="2192886" cy="484632"/>
          </a:xfrm>
          <a:prstGeom prst="left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i="1" dirty="0" smtClean="0"/>
              <a:t>           Рибосома </a:t>
            </a:r>
            <a:endParaRPr lang="ru-RU" i="1" dirty="0"/>
          </a:p>
        </p:txBody>
      </p:sp>
      <p:sp>
        <p:nvSpPr>
          <p:cNvPr id="29" name="Стрелка вправо 28"/>
          <p:cNvSpPr/>
          <p:nvPr/>
        </p:nvSpPr>
        <p:spPr>
          <a:xfrm>
            <a:off x="-2286048" y="4000504"/>
            <a:ext cx="2286048" cy="484632"/>
          </a:xfrm>
          <a:prstGeom prst="right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i="1" dirty="0" err="1" smtClean="0"/>
              <a:t>Мезосомы</a:t>
            </a:r>
            <a:endParaRPr lang="ru-RU" dirty="0"/>
          </a:p>
        </p:txBody>
      </p:sp>
      <p:sp>
        <p:nvSpPr>
          <p:cNvPr id="32" name="Стрелка влево 31"/>
          <p:cNvSpPr/>
          <p:nvPr/>
        </p:nvSpPr>
        <p:spPr>
          <a:xfrm>
            <a:off x="9144000" y="5786454"/>
            <a:ext cx="2286048" cy="484632"/>
          </a:xfrm>
          <a:prstGeom prst="left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i="1" dirty="0" smtClean="0"/>
              <a:t>          Жгутики </a:t>
            </a:r>
            <a:endParaRPr lang="ru-RU" i="1" dirty="0"/>
          </a:p>
        </p:txBody>
      </p:sp>
      <p:sp>
        <p:nvSpPr>
          <p:cNvPr id="33" name="Стрелка вправо 32"/>
          <p:cNvSpPr/>
          <p:nvPr/>
        </p:nvSpPr>
        <p:spPr>
          <a:xfrm>
            <a:off x="-2214610" y="2143116"/>
            <a:ext cx="2214610" cy="484632"/>
          </a:xfrm>
          <a:prstGeom prst="right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Капсула</a:t>
            </a:r>
            <a:endParaRPr lang="ru-RU" dirty="0"/>
          </a:p>
        </p:txBody>
      </p:sp>
      <p:sp>
        <p:nvSpPr>
          <p:cNvPr id="34" name="Стрелка вправо 33"/>
          <p:cNvSpPr/>
          <p:nvPr/>
        </p:nvSpPr>
        <p:spPr>
          <a:xfrm>
            <a:off x="-2286048" y="2714620"/>
            <a:ext cx="2286048" cy="484632"/>
          </a:xfrm>
          <a:prstGeom prst="right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Цитоплазма </a:t>
            </a:r>
            <a:endParaRPr lang="ru-RU" dirty="0"/>
          </a:p>
        </p:txBody>
      </p:sp>
      <p:sp>
        <p:nvSpPr>
          <p:cNvPr id="35" name="Стрелка влево 34"/>
          <p:cNvSpPr/>
          <p:nvPr/>
        </p:nvSpPr>
        <p:spPr>
          <a:xfrm>
            <a:off x="9144000" y="4786322"/>
            <a:ext cx="1907134" cy="484632"/>
          </a:xfrm>
          <a:prstGeom prst="left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i="1" dirty="0" smtClean="0"/>
              <a:t> Включения 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3.46821E-7 L -0.54618 -0.0006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3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4.50867E-6 L -0.55799 0.00485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9" y="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-3.23699E-6 L 0.26667 -0.00508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3" y="-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2.60116E-6 L -0.71163 -0.00393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6" y="-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4.9711E-6 L -0.69062 -0.00323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5" y="-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2.31214E-7 L 0.30208 -0.00462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1" y="-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3.46821E-6 L 0.20764 0.0074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4" y="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9.24855E-7 L -0.79826 -0.00093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4.33526E-6 L -0.87188 -0.01248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36" y="-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6" grpId="0" animBg="1"/>
      <p:bldP spid="27" grpId="0" animBg="1"/>
      <p:bldP spid="28" grpId="0" animBg="1"/>
      <p:bldP spid="29" grpId="0" animBg="1"/>
      <p:bldP spid="32" grpId="0" animBg="1"/>
      <p:bldP spid="33" grpId="0" animBg="1"/>
      <p:bldP spid="34" grpId="0" animBg="1"/>
      <p:bldP spid="3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2984"/>
          </a:xfrm>
        </p:spPr>
        <p:txBody>
          <a:bodyPr/>
          <a:lstStyle/>
          <a:p>
            <a:r>
              <a:rPr lang="ru-RU" dirty="0" smtClean="0"/>
              <a:t>Строение растительной клетки</a:t>
            </a:r>
            <a:endParaRPr lang="ru-RU" dirty="0"/>
          </a:p>
        </p:txBody>
      </p:sp>
      <p:pic>
        <p:nvPicPr>
          <p:cNvPr id="4" name="Picture 2" descr="C:\Users\Администратор\Downloads\Рисунки клеток\image004_2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8662" y="1500174"/>
            <a:ext cx="7072362" cy="5057052"/>
          </a:xfrm>
          <a:prstGeom prst="rect">
            <a:avLst/>
          </a:prstGeom>
          <a:noFill/>
        </p:spPr>
      </p:pic>
      <p:sp>
        <p:nvSpPr>
          <p:cNvPr id="5" name="Стрелка влево 4"/>
          <p:cNvSpPr/>
          <p:nvPr/>
        </p:nvSpPr>
        <p:spPr>
          <a:xfrm>
            <a:off x="9144000" y="1928802"/>
            <a:ext cx="1857356" cy="714380"/>
          </a:xfrm>
          <a:prstGeom prst="left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Мембрана  </a:t>
            </a:r>
            <a:endParaRPr lang="ru-RU" dirty="0"/>
          </a:p>
        </p:txBody>
      </p:sp>
      <p:sp>
        <p:nvSpPr>
          <p:cNvPr id="6" name="Стрелка влево 5"/>
          <p:cNvSpPr/>
          <p:nvPr/>
        </p:nvSpPr>
        <p:spPr>
          <a:xfrm>
            <a:off x="9144000" y="3857628"/>
            <a:ext cx="1643042" cy="484632"/>
          </a:xfrm>
          <a:prstGeom prst="left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Цитоплазма </a:t>
            </a:r>
            <a:endParaRPr lang="ru-RU" dirty="0"/>
          </a:p>
        </p:txBody>
      </p:sp>
      <p:sp>
        <p:nvSpPr>
          <p:cNvPr id="7" name="Стрелка влево 6"/>
          <p:cNvSpPr/>
          <p:nvPr/>
        </p:nvSpPr>
        <p:spPr>
          <a:xfrm>
            <a:off x="9144000" y="4643446"/>
            <a:ext cx="1785918" cy="484632"/>
          </a:xfrm>
          <a:prstGeom prst="left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Хлоропласты  </a:t>
            </a:r>
            <a:endParaRPr lang="ru-RU" dirty="0"/>
          </a:p>
        </p:txBody>
      </p:sp>
      <p:sp>
        <p:nvSpPr>
          <p:cNvPr id="8" name="Стрелка влево 7"/>
          <p:cNvSpPr/>
          <p:nvPr/>
        </p:nvSpPr>
        <p:spPr>
          <a:xfrm>
            <a:off x="9144000" y="5143512"/>
            <a:ext cx="1857356" cy="857256"/>
          </a:xfrm>
          <a:prstGeom prst="left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Клеточная стенка</a:t>
            </a:r>
            <a:endParaRPr lang="ru-RU" dirty="0"/>
          </a:p>
        </p:txBody>
      </p:sp>
      <p:sp>
        <p:nvSpPr>
          <p:cNvPr id="9" name="Стрелка влево 8"/>
          <p:cNvSpPr/>
          <p:nvPr/>
        </p:nvSpPr>
        <p:spPr>
          <a:xfrm>
            <a:off x="9144000" y="2928934"/>
            <a:ext cx="1428728" cy="484632"/>
          </a:xfrm>
          <a:prstGeom prst="left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Ядро </a:t>
            </a:r>
            <a:endParaRPr lang="ru-RU" dirty="0"/>
          </a:p>
        </p:txBody>
      </p:sp>
      <p:sp>
        <p:nvSpPr>
          <p:cNvPr id="12" name="Стрелка вправо 11"/>
          <p:cNvSpPr/>
          <p:nvPr/>
        </p:nvSpPr>
        <p:spPr>
          <a:xfrm>
            <a:off x="-1785918" y="2214554"/>
            <a:ext cx="1785918" cy="484632"/>
          </a:xfrm>
          <a:prstGeom prst="right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ЭПС</a:t>
            </a:r>
            <a:endParaRPr lang="ru-RU" dirty="0"/>
          </a:p>
        </p:txBody>
      </p:sp>
      <p:sp>
        <p:nvSpPr>
          <p:cNvPr id="13" name="Стрелка вправо 12"/>
          <p:cNvSpPr/>
          <p:nvPr/>
        </p:nvSpPr>
        <p:spPr>
          <a:xfrm>
            <a:off x="-1714480" y="3929066"/>
            <a:ext cx="1714480" cy="484632"/>
          </a:xfrm>
          <a:prstGeom prst="right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Вакуоль </a:t>
            </a:r>
            <a:endParaRPr lang="ru-RU" dirty="0"/>
          </a:p>
        </p:txBody>
      </p:sp>
      <p:sp>
        <p:nvSpPr>
          <p:cNvPr id="14" name="Стрелка вправо 13"/>
          <p:cNvSpPr/>
          <p:nvPr/>
        </p:nvSpPr>
        <p:spPr>
          <a:xfrm>
            <a:off x="-1571668" y="5500702"/>
            <a:ext cx="1571668" cy="571504"/>
          </a:xfrm>
          <a:prstGeom prst="right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Рибосомы </a:t>
            </a:r>
            <a:endParaRPr lang="ru-RU" dirty="0"/>
          </a:p>
        </p:txBody>
      </p:sp>
      <p:sp>
        <p:nvSpPr>
          <p:cNvPr id="15" name="Стрелка вправо 14"/>
          <p:cNvSpPr/>
          <p:nvPr/>
        </p:nvSpPr>
        <p:spPr>
          <a:xfrm>
            <a:off x="-1714480" y="3143248"/>
            <a:ext cx="1714480" cy="484632"/>
          </a:xfrm>
          <a:prstGeom prst="right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Митохондрии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4.97687E-6 L -0.22361 0.0092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200" y="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1.61887E-6 L -0.27083 -0.0081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500" y="-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556E-17 6.84551E-7 L 0.34965 -0.00301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500" y="-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1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2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5.82794E-7 L 0.37708 0.00532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900" y="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3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4.56647E-6 L 0.46788 -0.00763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400" y="-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3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00108"/>
          </a:xfrm>
        </p:spPr>
        <p:txBody>
          <a:bodyPr/>
          <a:lstStyle/>
          <a:p>
            <a:r>
              <a:rPr lang="ru-RU" dirty="0" smtClean="0"/>
              <a:t>Строение животной клетки</a:t>
            </a:r>
            <a:endParaRPr lang="ru-RU" dirty="0"/>
          </a:p>
        </p:txBody>
      </p:sp>
      <p:pic>
        <p:nvPicPr>
          <p:cNvPr id="5122" name="Picture 2" descr="300px-Biological_cell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7224" y="928670"/>
            <a:ext cx="7572428" cy="5929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Стрелка влево 3"/>
          <p:cNvSpPr/>
          <p:nvPr/>
        </p:nvSpPr>
        <p:spPr>
          <a:xfrm>
            <a:off x="9144000" y="1643050"/>
            <a:ext cx="2621482" cy="484632"/>
          </a:xfrm>
          <a:prstGeom prst="left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Ядро</a:t>
            </a:r>
            <a:endParaRPr lang="ru-RU" dirty="0"/>
          </a:p>
        </p:txBody>
      </p:sp>
      <p:sp>
        <p:nvSpPr>
          <p:cNvPr id="5" name="Стрелка влево 4"/>
          <p:cNvSpPr/>
          <p:nvPr/>
        </p:nvSpPr>
        <p:spPr>
          <a:xfrm>
            <a:off x="9144000" y="2143116"/>
            <a:ext cx="3143240" cy="484632"/>
          </a:xfrm>
          <a:prstGeom prst="left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Ядрышко</a:t>
            </a:r>
            <a:endParaRPr lang="ru-RU" dirty="0"/>
          </a:p>
        </p:txBody>
      </p:sp>
      <p:sp>
        <p:nvSpPr>
          <p:cNvPr id="7" name="Стрелка влево 6"/>
          <p:cNvSpPr/>
          <p:nvPr/>
        </p:nvSpPr>
        <p:spPr>
          <a:xfrm>
            <a:off x="9144000" y="3857628"/>
            <a:ext cx="2571736" cy="484632"/>
          </a:xfrm>
          <a:prstGeom prst="left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Гранулярная ЭПС</a:t>
            </a:r>
            <a:endParaRPr lang="ru-RU" dirty="0"/>
          </a:p>
        </p:txBody>
      </p:sp>
      <p:sp>
        <p:nvSpPr>
          <p:cNvPr id="8" name="Стрелка влево 7"/>
          <p:cNvSpPr/>
          <p:nvPr/>
        </p:nvSpPr>
        <p:spPr>
          <a:xfrm>
            <a:off x="9144000" y="4643446"/>
            <a:ext cx="3071802" cy="484632"/>
          </a:xfrm>
          <a:prstGeom prst="left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Аппарат </a:t>
            </a:r>
            <a:r>
              <a:rPr lang="ru-RU" dirty="0" err="1" smtClean="0"/>
              <a:t>Гольджи</a:t>
            </a:r>
            <a:endParaRPr lang="ru-RU" dirty="0"/>
          </a:p>
        </p:txBody>
      </p:sp>
      <p:sp>
        <p:nvSpPr>
          <p:cNvPr id="9" name="Стрелка влево 8"/>
          <p:cNvSpPr/>
          <p:nvPr/>
        </p:nvSpPr>
        <p:spPr>
          <a:xfrm>
            <a:off x="9144000" y="5357826"/>
            <a:ext cx="3428992" cy="785818"/>
          </a:xfrm>
          <a:prstGeom prst="left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Плазматическая </a:t>
            </a:r>
          </a:p>
          <a:p>
            <a:pPr algn="ctr"/>
            <a:r>
              <a:rPr lang="ru-RU" dirty="0" smtClean="0"/>
              <a:t>мембрана</a:t>
            </a:r>
            <a:endParaRPr lang="ru-RU" dirty="0"/>
          </a:p>
        </p:txBody>
      </p:sp>
      <p:sp>
        <p:nvSpPr>
          <p:cNvPr id="11" name="Стрелка влево 10"/>
          <p:cNvSpPr/>
          <p:nvPr/>
        </p:nvSpPr>
        <p:spPr>
          <a:xfrm>
            <a:off x="9144000" y="3143248"/>
            <a:ext cx="2357422" cy="484632"/>
          </a:xfrm>
          <a:prstGeom prst="left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Рибосомы</a:t>
            </a:r>
            <a:endParaRPr lang="ru-RU" dirty="0"/>
          </a:p>
        </p:txBody>
      </p:sp>
      <p:sp>
        <p:nvSpPr>
          <p:cNvPr id="12" name="Стрелка вправо 11"/>
          <p:cNvSpPr/>
          <p:nvPr/>
        </p:nvSpPr>
        <p:spPr>
          <a:xfrm>
            <a:off x="-3643306" y="1714488"/>
            <a:ext cx="3643306" cy="484632"/>
          </a:xfrm>
          <a:prstGeom prst="right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Лизосомы</a:t>
            </a:r>
            <a:endParaRPr lang="ru-RU" dirty="0"/>
          </a:p>
        </p:txBody>
      </p:sp>
      <p:sp>
        <p:nvSpPr>
          <p:cNvPr id="13" name="Стрелка вправо 12"/>
          <p:cNvSpPr/>
          <p:nvPr/>
        </p:nvSpPr>
        <p:spPr>
          <a:xfrm>
            <a:off x="-3428992" y="2500306"/>
            <a:ext cx="3428992" cy="484632"/>
          </a:xfrm>
          <a:prstGeom prst="right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Клеточный центр</a:t>
            </a:r>
            <a:endParaRPr lang="ru-RU" dirty="0"/>
          </a:p>
        </p:txBody>
      </p:sp>
      <p:sp>
        <p:nvSpPr>
          <p:cNvPr id="14" name="Стрелка вправо 13"/>
          <p:cNvSpPr/>
          <p:nvPr/>
        </p:nvSpPr>
        <p:spPr>
          <a:xfrm>
            <a:off x="-1857356" y="3929066"/>
            <a:ext cx="1857356" cy="500066"/>
          </a:xfrm>
          <a:prstGeom prst="right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Митохондрии</a:t>
            </a:r>
            <a:endParaRPr lang="ru-RU" dirty="0"/>
          </a:p>
        </p:txBody>
      </p:sp>
      <p:sp>
        <p:nvSpPr>
          <p:cNvPr id="15" name="Стрелка вправо 14"/>
          <p:cNvSpPr/>
          <p:nvPr/>
        </p:nvSpPr>
        <p:spPr>
          <a:xfrm>
            <a:off x="-1785918" y="3143248"/>
            <a:ext cx="1785918" cy="484632"/>
          </a:xfrm>
          <a:prstGeom prst="right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Цитоплазма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8.67052E-7 L -0.2967 0.0046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8" y="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3.23699E-6 L -0.34896 0.00532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4" y="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1632 -0.01619 L 0.40781 -0.01619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6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82 0.01688 L -0.25382 0.01688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2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4.91329E-6 L -0.32934 -0.00232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5" y="-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3.3526E-6 L -0.32517 -0.00232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3" y="-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4.91329E-6 L 0.22361 0.00625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2" y="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2.02312E-6 L 0.21163 -0.00393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6" y="-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441 -0.00486 L 0.38038 -0.00486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8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7" grpId="0" animBg="1"/>
      <p:bldP spid="8" grpId="0" animBg="1"/>
      <p:bldP spid="9" grpId="0" animBg="1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2984"/>
          </a:xfrm>
        </p:spPr>
        <p:txBody>
          <a:bodyPr/>
          <a:lstStyle/>
          <a:p>
            <a:r>
              <a:rPr lang="ru-RU" dirty="0" smtClean="0"/>
              <a:t>Строение грибной клетки</a:t>
            </a:r>
            <a:endParaRPr lang="ru-RU" dirty="0"/>
          </a:p>
        </p:txBody>
      </p:sp>
      <p:pic>
        <p:nvPicPr>
          <p:cNvPr id="4098" name="Picture 2" descr="C:\Users\Администратор\Downloads\Рисунки клеток\19363_html_732b3467.pn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3059574" y="1357298"/>
            <a:ext cx="3512690" cy="5498797"/>
          </a:xfrm>
          <a:prstGeom prst="rect">
            <a:avLst/>
          </a:prstGeom>
          <a:noFill/>
        </p:spPr>
      </p:pic>
      <p:sp>
        <p:nvSpPr>
          <p:cNvPr id="5" name="Стрелка влево 4"/>
          <p:cNvSpPr/>
          <p:nvPr/>
        </p:nvSpPr>
        <p:spPr>
          <a:xfrm>
            <a:off x="9144000" y="1714488"/>
            <a:ext cx="2786082" cy="484632"/>
          </a:xfrm>
          <a:prstGeom prst="left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Клеточная стенка</a:t>
            </a:r>
            <a:endParaRPr lang="ru-RU" dirty="0"/>
          </a:p>
        </p:txBody>
      </p:sp>
      <p:sp>
        <p:nvSpPr>
          <p:cNvPr id="6" name="Стрелка влево 5"/>
          <p:cNvSpPr/>
          <p:nvPr/>
        </p:nvSpPr>
        <p:spPr>
          <a:xfrm>
            <a:off x="9144000" y="2857496"/>
            <a:ext cx="2786082" cy="484632"/>
          </a:xfrm>
          <a:prstGeom prst="left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Цитоплазма</a:t>
            </a:r>
            <a:endParaRPr lang="ru-RU" dirty="0"/>
          </a:p>
        </p:txBody>
      </p:sp>
      <p:sp>
        <p:nvSpPr>
          <p:cNvPr id="7" name="Стрелка влево 6"/>
          <p:cNvSpPr/>
          <p:nvPr/>
        </p:nvSpPr>
        <p:spPr>
          <a:xfrm>
            <a:off x="9144000" y="3786190"/>
            <a:ext cx="2786082" cy="484632"/>
          </a:xfrm>
          <a:prstGeom prst="left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Ядро с ядрышком </a:t>
            </a:r>
            <a:endParaRPr lang="ru-RU" dirty="0"/>
          </a:p>
        </p:txBody>
      </p:sp>
      <p:sp>
        <p:nvSpPr>
          <p:cNvPr id="8" name="Стрелка влево 7"/>
          <p:cNvSpPr/>
          <p:nvPr/>
        </p:nvSpPr>
        <p:spPr>
          <a:xfrm>
            <a:off x="9144000" y="4714884"/>
            <a:ext cx="2786082" cy="484632"/>
          </a:xfrm>
          <a:prstGeom prst="left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Включения </a:t>
            </a:r>
            <a:endParaRPr lang="ru-RU" dirty="0"/>
          </a:p>
        </p:txBody>
      </p:sp>
      <p:sp>
        <p:nvSpPr>
          <p:cNvPr id="9" name="Стрелка вправо 8"/>
          <p:cNvSpPr/>
          <p:nvPr/>
        </p:nvSpPr>
        <p:spPr>
          <a:xfrm>
            <a:off x="-1928826" y="2143116"/>
            <a:ext cx="1928826" cy="484632"/>
          </a:xfrm>
          <a:prstGeom prst="right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Вакуоль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4.50867E-6 L -0.38455 0.0048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2" y="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5.20231E-7 L -0.40816 -0.00439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4" y="-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2.60116E-6 L -0.43889 -2.60116E-6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2.89017E-7 L -0.37657 -0.01272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8" y="-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0538 0.00532 L 0.46371 0.00532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0" y="0"/>
          <a:ext cx="9144000" cy="682406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802171"/>
                <a:gridCol w="3293829"/>
                <a:gridCol w="3048000"/>
              </a:tblGrid>
              <a:tr h="1180494"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Признаки сравнения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200" dirty="0" smtClean="0"/>
                        <a:t>Прокариоты</a:t>
                      </a:r>
                    </a:p>
                    <a:p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200" dirty="0" smtClean="0"/>
                        <a:t>Эукариоты </a:t>
                      </a:r>
                    </a:p>
                    <a:p>
                      <a:endParaRPr lang="ru-RU" sz="3200" dirty="0"/>
                    </a:p>
                  </a:txBody>
                  <a:tcPr/>
                </a:tc>
              </a:tr>
              <a:tr h="1315408">
                <a:tc>
                  <a:txBody>
                    <a:bodyPr/>
                    <a:lstStyle/>
                    <a:p>
                      <a:r>
                        <a:rPr lang="ru-RU" sz="2400" baseline="0" dirty="0" smtClean="0"/>
                        <a:t>Клеточная стенка</a:t>
                      </a:r>
                    </a:p>
                    <a:p>
                      <a:endParaRPr lang="ru-RU" sz="2400" b="1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Содержит</a:t>
                      </a:r>
                      <a:r>
                        <a:rPr lang="ru-RU" sz="2000" baseline="0" dirty="0" smtClean="0"/>
                        <a:t> </a:t>
                      </a:r>
                      <a:r>
                        <a:rPr lang="ru-RU" sz="2000" baseline="0" dirty="0" err="1" smtClean="0"/>
                        <a:t>муреин</a:t>
                      </a:r>
                      <a:r>
                        <a:rPr lang="ru-RU" sz="2000" baseline="0" dirty="0" smtClean="0"/>
                        <a:t>, </a:t>
                      </a:r>
                      <a:r>
                        <a:rPr lang="ru-RU" sz="2000" baseline="0" dirty="0" err="1" smtClean="0"/>
                        <a:t>цианобактерии</a:t>
                      </a:r>
                      <a:r>
                        <a:rPr lang="ru-RU" sz="2000" baseline="0" dirty="0" smtClean="0"/>
                        <a:t> – целлюлозу + </a:t>
                      </a:r>
                      <a:r>
                        <a:rPr lang="ru-RU" sz="2000" baseline="0" dirty="0" err="1" smtClean="0"/>
                        <a:t>муреин+</a:t>
                      </a:r>
                      <a:r>
                        <a:rPr lang="ru-RU" sz="2000" baseline="0" dirty="0" smtClean="0"/>
                        <a:t> пектиновые вещества.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У растений – целлюлозу.</a:t>
                      </a:r>
                    </a:p>
                    <a:p>
                      <a:r>
                        <a:rPr lang="ru-RU" sz="2000" dirty="0" smtClean="0"/>
                        <a:t>У грибов – хитин.</a:t>
                      </a:r>
                    </a:p>
                    <a:p>
                      <a:r>
                        <a:rPr lang="ru-RU" sz="2000" dirty="0" smtClean="0"/>
                        <a:t>У животных – нет.  </a:t>
                      </a:r>
                    </a:p>
                    <a:p>
                      <a:endParaRPr lang="ru-RU" sz="2000" dirty="0"/>
                    </a:p>
                  </a:txBody>
                  <a:tcPr/>
                </a:tc>
              </a:tr>
              <a:tr h="872928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Ядро </a:t>
                      </a:r>
                      <a:r>
                        <a:rPr lang="ru-RU" sz="2400" baseline="0" dirty="0" smtClean="0"/>
                        <a:t>    </a:t>
                      </a:r>
                    </a:p>
                    <a:p>
                      <a:r>
                        <a:rPr lang="ru-RU" sz="2400" baseline="0" dirty="0" smtClean="0"/>
                        <a:t>Ядрышко               </a:t>
                      </a:r>
                      <a:endParaRPr lang="ru-RU" sz="2400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Обособленного ядра нет. </a:t>
                      </a:r>
                    </a:p>
                    <a:p>
                      <a:endParaRPr lang="ru-RU" sz="2000" dirty="0" smtClean="0"/>
                    </a:p>
                    <a:p>
                      <a:r>
                        <a:rPr lang="ru-RU" sz="2000" dirty="0" smtClean="0"/>
                        <a:t>Отсутствует</a:t>
                      </a:r>
                      <a:r>
                        <a:rPr lang="ru-RU" sz="2000" baseline="0" dirty="0" smtClean="0"/>
                        <a:t> .</a:t>
                      </a:r>
                      <a:endParaRPr lang="ru-RU" sz="2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Обособленное</a:t>
                      </a:r>
                      <a:r>
                        <a:rPr lang="ru-RU" sz="2000" baseline="0" dirty="0" smtClean="0"/>
                        <a:t> ядро, от цитоплазмы отделенное двойной мембраной.  </a:t>
                      </a:r>
                      <a:r>
                        <a:rPr lang="ru-RU" sz="1600" baseline="0" dirty="0" smtClean="0"/>
                        <a:t>Есть.</a:t>
                      </a:r>
                      <a:endParaRPr lang="ru-RU" sz="2000" dirty="0"/>
                    </a:p>
                  </a:txBody>
                  <a:tcPr/>
                </a:tc>
              </a:tr>
              <a:tr h="872928">
                <a:tc>
                  <a:txBody>
                    <a:bodyPr/>
                    <a:lstStyle/>
                    <a:p>
                      <a:r>
                        <a:rPr lang="ru-RU" sz="2400" baseline="0" dirty="0" smtClean="0"/>
                        <a:t>Хромосомы, их строение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/>
                        <a:t>1 кольцевая</a:t>
                      </a:r>
                      <a:r>
                        <a:rPr lang="ru-RU" sz="2000" baseline="0" dirty="0" smtClean="0"/>
                        <a:t> хромосома.</a:t>
                      </a:r>
                      <a:endParaRPr lang="ru-RU" sz="2000" dirty="0" smtClean="0"/>
                    </a:p>
                    <a:p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Хромосомы</a:t>
                      </a:r>
                      <a:r>
                        <a:rPr lang="ru-RU" sz="2000" baseline="0" dirty="0" smtClean="0"/>
                        <a:t> линейные. Определённое для каждого вида.</a:t>
                      </a:r>
                      <a:endParaRPr lang="ru-RU" sz="2000" dirty="0"/>
                    </a:p>
                  </a:txBody>
                  <a:tcPr/>
                </a:tc>
              </a:tr>
              <a:tr h="910667">
                <a:tc>
                  <a:txBody>
                    <a:bodyPr/>
                    <a:lstStyle/>
                    <a:p>
                      <a:endParaRPr lang="ru-RU" sz="2400" dirty="0" smtClean="0"/>
                    </a:p>
                    <a:p>
                      <a:r>
                        <a:rPr lang="ru-RU" sz="2400" dirty="0" smtClean="0"/>
                        <a:t>ДНК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err="1" smtClean="0"/>
                        <a:t>Двухцепочечная</a:t>
                      </a:r>
                      <a:r>
                        <a:rPr lang="ru-RU" sz="2000" baseline="0" dirty="0" smtClean="0"/>
                        <a:t> ДНК не связанная с  белками гистонами.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err="1" smtClean="0"/>
                        <a:t>Двухцепочечная</a:t>
                      </a:r>
                      <a:r>
                        <a:rPr lang="ru-RU" sz="2000" baseline="0" dirty="0" smtClean="0"/>
                        <a:t> ДНК связана  с белками гистонами.</a:t>
                      </a:r>
                      <a:endParaRPr lang="ru-RU" sz="2000" dirty="0" smtClean="0"/>
                    </a:p>
                    <a:p>
                      <a:endParaRPr lang="ru-RU" sz="2000" dirty="0"/>
                    </a:p>
                  </a:txBody>
                  <a:tcPr/>
                </a:tc>
              </a:tr>
              <a:tr h="781361">
                <a:tc>
                  <a:txBody>
                    <a:bodyPr/>
                    <a:lstStyle/>
                    <a:p>
                      <a:r>
                        <a:rPr lang="ru-RU" sz="2400" dirty="0" err="1" smtClean="0"/>
                        <a:t>Плазмиды</a:t>
                      </a:r>
                      <a:r>
                        <a:rPr lang="ru-RU" sz="2400" dirty="0" smtClean="0"/>
                        <a:t>- </a:t>
                      </a:r>
                      <a:r>
                        <a:rPr lang="ru-RU" sz="1800" dirty="0" err="1" smtClean="0"/>
                        <a:t>внехромосомные</a:t>
                      </a:r>
                      <a:r>
                        <a:rPr lang="ru-RU" sz="1800" baseline="0" dirty="0" smtClean="0"/>
                        <a:t> </a:t>
                      </a: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генетические элементы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Имеются в цитоплазме. 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У митохондрий</a:t>
                      </a:r>
                      <a:r>
                        <a:rPr lang="ru-RU" sz="2000" baseline="0" dirty="0" smtClean="0"/>
                        <a:t> и пластид.</a:t>
                      </a:r>
                      <a:endParaRPr lang="ru-RU" sz="20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048000"/>
                <a:gridCol w="3048000"/>
                <a:gridCol w="3048000"/>
              </a:tblGrid>
              <a:tr h="1155817"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Признаки сравнения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 Прокариоты</a:t>
                      </a:r>
                    </a:p>
                    <a:p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Эукариоты</a:t>
                      </a:r>
                      <a:endParaRPr lang="ru-RU" sz="3200" dirty="0"/>
                    </a:p>
                  </a:txBody>
                  <a:tcPr/>
                </a:tc>
              </a:tr>
              <a:tr h="142312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err="1" smtClean="0"/>
                        <a:t>Одномембранные</a:t>
                      </a:r>
                      <a:r>
                        <a:rPr lang="ru-RU" sz="2400" dirty="0" smtClean="0"/>
                        <a:t> органоиды </a:t>
                      </a:r>
                    </a:p>
                    <a:p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/>
                        <a:t>Отсутствуют.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/>
                        <a:t>Их функцию выполняют выросты клеточной мембраны.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ЭПС, аппарат </a:t>
                      </a:r>
                      <a:r>
                        <a:rPr lang="ru-RU" sz="2000" dirty="0" err="1" smtClean="0"/>
                        <a:t>Гольджи</a:t>
                      </a:r>
                      <a:r>
                        <a:rPr lang="ru-RU" sz="2000" dirty="0" smtClean="0"/>
                        <a:t>, вакуоли, лизосомы</a:t>
                      </a:r>
                      <a:r>
                        <a:rPr lang="ru-RU" sz="2000" baseline="0" dirty="0" smtClean="0"/>
                        <a:t> и т.д.</a:t>
                      </a:r>
                      <a:endParaRPr lang="ru-RU" sz="2000" dirty="0"/>
                    </a:p>
                  </a:txBody>
                  <a:tcPr/>
                </a:tc>
              </a:tr>
              <a:tr h="145162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aseline="0" dirty="0" smtClean="0"/>
                        <a:t>              </a:t>
                      </a:r>
                      <a:r>
                        <a:rPr lang="ru-RU" sz="2400" baseline="0" dirty="0" err="1" smtClean="0"/>
                        <a:t>Двух</a:t>
                      </a:r>
                      <a:r>
                        <a:rPr lang="ru-RU" sz="2400" dirty="0" err="1" smtClean="0"/>
                        <a:t>мембранные</a:t>
                      </a:r>
                      <a:r>
                        <a:rPr lang="ru-RU" sz="2400" dirty="0" smtClean="0"/>
                        <a:t> органоиды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 dirty="0" smtClean="0"/>
                    </a:p>
                    <a:p>
                      <a:r>
                        <a:rPr lang="ru-RU" sz="2000" dirty="0" smtClean="0"/>
                        <a:t>Отсутствуют. 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 dirty="0" smtClean="0"/>
                    </a:p>
                    <a:p>
                      <a:r>
                        <a:rPr lang="ru-RU" sz="2000" dirty="0" smtClean="0"/>
                        <a:t>Митохондрии, </a:t>
                      </a:r>
                    </a:p>
                    <a:p>
                      <a:r>
                        <a:rPr lang="ru-RU" sz="2000" dirty="0" smtClean="0"/>
                        <a:t>пластиды.</a:t>
                      </a:r>
                    </a:p>
                  </a:txBody>
                  <a:tcPr/>
                </a:tc>
              </a:tr>
              <a:tr h="174248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smtClean="0"/>
                        <a:t>Рибосомы </a:t>
                      </a:r>
                    </a:p>
                    <a:p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Мельче,</a:t>
                      </a:r>
                      <a:r>
                        <a:rPr lang="ru-RU" sz="2000" baseline="0" dirty="0" smtClean="0"/>
                        <a:t> чем у эукариот – 70</a:t>
                      </a:r>
                      <a:r>
                        <a:rPr lang="en-US" sz="2000" baseline="0" dirty="0" smtClean="0"/>
                        <a:t>S</a:t>
                      </a:r>
                      <a:r>
                        <a:rPr lang="ru-RU" sz="2000" baseline="0" dirty="0" smtClean="0"/>
                        <a:t>. В цитоплазме свободно.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Крупные, 80</a:t>
                      </a:r>
                      <a:r>
                        <a:rPr lang="en-US" sz="2000" dirty="0" smtClean="0"/>
                        <a:t>S</a:t>
                      </a:r>
                      <a:r>
                        <a:rPr lang="ru-RU" sz="2000" dirty="0" smtClean="0"/>
                        <a:t>.</a:t>
                      </a:r>
                      <a:r>
                        <a:rPr lang="ru-RU" sz="2000" baseline="0" dirty="0" smtClean="0"/>
                        <a:t> </a:t>
                      </a:r>
                    </a:p>
                    <a:p>
                      <a:r>
                        <a:rPr lang="ru-RU" sz="2000" baseline="0" dirty="0" smtClean="0"/>
                        <a:t>В цитоплазме </a:t>
                      </a:r>
                      <a:r>
                        <a:rPr lang="ru-RU" sz="2000" baseline="0" smtClean="0"/>
                        <a:t>свободно или связаны </a:t>
                      </a:r>
                      <a:r>
                        <a:rPr lang="ru-RU" sz="2000" baseline="0" dirty="0" smtClean="0"/>
                        <a:t>с ЭПС. </a:t>
                      </a:r>
                    </a:p>
                    <a:p>
                      <a:r>
                        <a:rPr lang="ru-RU" sz="2000" baseline="0" dirty="0" smtClean="0"/>
                        <a:t>В пластидах и митохондриях  - 70</a:t>
                      </a:r>
                      <a:r>
                        <a:rPr lang="en-US" sz="2000" baseline="0" dirty="0" smtClean="0"/>
                        <a:t>S</a:t>
                      </a:r>
                      <a:r>
                        <a:rPr lang="ru-RU" sz="2000" baseline="0" dirty="0" smtClean="0"/>
                        <a:t>. </a:t>
                      </a:r>
                      <a:endParaRPr lang="ru-RU" sz="2000" dirty="0"/>
                    </a:p>
                  </a:txBody>
                  <a:tcPr/>
                </a:tc>
              </a:tr>
              <a:tr h="1084943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Клеточный центр 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/>
                        <a:t>Отсутствуют. </a:t>
                      </a:r>
                    </a:p>
                    <a:p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Имеются у животных, грибов, у водорослей</a:t>
                      </a:r>
                      <a:r>
                        <a:rPr lang="ru-RU" sz="2000" baseline="0" dirty="0" smtClean="0"/>
                        <a:t> и мхов.</a:t>
                      </a:r>
                      <a:endParaRPr lang="ru-RU" sz="20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0" y="0"/>
          <a:ext cx="9144000" cy="678096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048000"/>
                <a:gridCol w="3048000"/>
                <a:gridCol w="3048000"/>
              </a:tblGrid>
              <a:tr h="1071546"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Признаки сравнения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 Прокариоты</a:t>
                      </a:r>
                    </a:p>
                    <a:p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Эукариоты</a:t>
                      </a:r>
                      <a:endParaRPr lang="ru-RU" sz="3200" dirty="0"/>
                    </a:p>
                  </a:txBody>
                  <a:tcPr/>
                </a:tc>
              </a:tr>
              <a:tr h="100013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err="1" smtClean="0"/>
                        <a:t>Мезосома</a:t>
                      </a:r>
                      <a:r>
                        <a:rPr lang="ru-RU" sz="2400" dirty="0" smtClean="0"/>
                        <a:t> </a:t>
                      </a:r>
                    </a:p>
                    <a:p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Имеются у бактерий. Участвуют в делении клетки и метаболизме.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Отсутствуют.</a:t>
                      </a:r>
                      <a:endParaRPr lang="ru-RU" sz="2000" dirty="0"/>
                    </a:p>
                  </a:txBody>
                  <a:tcPr/>
                </a:tc>
              </a:tr>
              <a:tr h="104115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smtClean="0"/>
                        <a:t>Организация</a:t>
                      </a:r>
                      <a:r>
                        <a:rPr lang="ru-RU" sz="2400" baseline="0" dirty="0" smtClean="0"/>
                        <a:t>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aseline="0" dirty="0" smtClean="0"/>
                        <a:t>генома</a:t>
                      </a:r>
                      <a:endParaRPr lang="ru-RU" sz="2400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До 1,5 тыс. генов.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В зависимости от вида – от 5 до 200 тыс. генов. </a:t>
                      </a:r>
                    </a:p>
                    <a:p>
                      <a:r>
                        <a:rPr lang="ru-RU" sz="2000" dirty="0" smtClean="0"/>
                        <a:t>У человека 100 тыс. генов. </a:t>
                      </a:r>
                      <a:endParaRPr lang="ru-RU" sz="2000" dirty="0"/>
                    </a:p>
                  </a:txBody>
                  <a:tcPr/>
                </a:tc>
              </a:tr>
              <a:tr h="1041150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Способы деления клетки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Бинарное поперечное деление, почкование.</a:t>
                      </a:r>
                    </a:p>
                    <a:p>
                      <a:r>
                        <a:rPr lang="ru-RU" sz="2000" dirty="0" smtClean="0"/>
                        <a:t>Митоза</a:t>
                      </a:r>
                      <a:r>
                        <a:rPr lang="ru-RU" sz="2000" baseline="0" dirty="0" smtClean="0"/>
                        <a:t> и мейоза  нет.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Митоз, мейоз, амитоз.</a:t>
                      </a:r>
                      <a:endParaRPr lang="ru-RU" sz="2000" dirty="0"/>
                    </a:p>
                  </a:txBody>
                  <a:tcPr/>
                </a:tc>
              </a:tr>
              <a:tr h="1269578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Аэробное клеточное дыхание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У бактерий – в </a:t>
                      </a:r>
                      <a:r>
                        <a:rPr lang="ru-RU" sz="2000" dirty="0" err="1" smtClean="0"/>
                        <a:t>мезосомах</a:t>
                      </a:r>
                      <a:r>
                        <a:rPr lang="ru-RU" sz="2000" dirty="0" smtClean="0"/>
                        <a:t>.</a:t>
                      </a:r>
                    </a:p>
                    <a:p>
                      <a:r>
                        <a:rPr lang="ru-RU" sz="2000" dirty="0" smtClean="0"/>
                        <a:t>У </a:t>
                      </a:r>
                      <a:r>
                        <a:rPr lang="ru-RU" sz="2000" dirty="0" err="1" smtClean="0"/>
                        <a:t>цианобактерий</a:t>
                      </a:r>
                      <a:r>
                        <a:rPr lang="ru-RU" sz="2000" dirty="0" smtClean="0"/>
                        <a:t> – на цитоплазматических мембранах.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Происходит в митохондриях.</a:t>
                      </a:r>
                      <a:endParaRPr lang="ru-RU" sz="2000" dirty="0"/>
                    </a:p>
                  </a:txBody>
                  <a:tcPr/>
                </a:tc>
              </a:tr>
              <a:tr h="904918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Фотосинтез 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У </a:t>
                      </a:r>
                      <a:r>
                        <a:rPr lang="ru-RU" sz="2000" dirty="0" err="1" smtClean="0"/>
                        <a:t>цианобактерий</a:t>
                      </a:r>
                      <a:r>
                        <a:rPr lang="ru-RU" sz="2000" dirty="0" smtClean="0"/>
                        <a:t> хлоропластов нет. </a:t>
                      </a:r>
                    </a:p>
                    <a:p>
                      <a:r>
                        <a:rPr lang="ru-RU" sz="2000" dirty="0" smtClean="0"/>
                        <a:t>Происходит на мембранах.</a:t>
                      </a:r>
                      <a:endParaRPr lang="ru-RU" sz="20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Происходит</a:t>
                      </a:r>
                      <a:r>
                        <a:rPr lang="ru-RU" sz="2000" baseline="0" dirty="0" smtClean="0"/>
                        <a:t> в</a:t>
                      </a:r>
                      <a:r>
                        <a:rPr lang="ru-RU" sz="2000" dirty="0" smtClean="0"/>
                        <a:t> хлоропластах растений (на мембранах, собранных в граны).</a:t>
                      </a:r>
                      <a:endParaRPr lang="ru-RU" sz="20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599</TotalTime>
  <Words>1368</Words>
  <Application>Microsoft Office PowerPoint</Application>
  <PresentationFormat>Экран (4:3)</PresentationFormat>
  <Paragraphs>138</Paragraphs>
  <Slides>8</Slides>
  <Notes>8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Сравнение клеток прокариот и эукариот</vt:lpstr>
      <vt:lpstr>Строение бактериальной клетки</vt:lpstr>
      <vt:lpstr>Строение растительной клетки</vt:lpstr>
      <vt:lpstr>Строение животной клетки</vt:lpstr>
      <vt:lpstr>Строение грибной клетки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Сравнение клеток прокариот и эукариот</dc:title>
  <dc:creator>Администратор</dc:creator>
  <cp:lastModifiedBy>Пользователь</cp:lastModifiedBy>
  <cp:revision>125</cp:revision>
  <dcterms:created xsi:type="dcterms:W3CDTF">2015-10-21T15:15:06Z</dcterms:created>
  <dcterms:modified xsi:type="dcterms:W3CDTF">2020-11-25T07:25:03Z</dcterms:modified>
</cp:coreProperties>
</file>