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3" r:id="rId7"/>
    <p:sldId id="264" r:id="rId8"/>
    <p:sldId id="265" r:id="rId9"/>
    <p:sldId id="303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1" r:id="rId27"/>
    <p:sldId id="283" r:id="rId28"/>
    <p:sldId id="284" r:id="rId29"/>
    <p:sldId id="285" r:id="rId30"/>
    <p:sldId id="286" r:id="rId31"/>
    <p:sldId id="287" r:id="rId32"/>
    <p:sldId id="301" r:id="rId33"/>
    <p:sldId id="288" r:id="rId34"/>
    <p:sldId id="290" r:id="rId35"/>
    <p:sldId id="289" r:id="rId36"/>
    <p:sldId id="304" r:id="rId37"/>
    <p:sldId id="292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5" autoAdjust="0"/>
    <p:restoredTop sz="94660"/>
  </p:normalViewPr>
  <p:slideViewPr>
    <p:cSldViewPr>
      <p:cViewPr>
        <p:scale>
          <a:sx n="41" d="100"/>
          <a:sy n="41" d="100"/>
        </p:scale>
        <p:origin x="-2214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slide" Target="slide7.xml"/><Relationship Id="rId18" Type="http://schemas.openxmlformats.org/officeDocument/2006/relationships/slide" Target="slide21.xml"/><Relationship Id="rId26" Type="http://schemas.openxmlformats.org/officeDocument/2006/relationships/slide" Target="slide14.xml"/><Relationship Id="rId39" Type="http://schemas.openxmlformats.org/officeDocument/2006/relationships/slide" Target="slide32.xml"/><Relationship Id="rId3" Type="http://schemas.openxmlformats.org/officeDocument/2006/relationships/slide" Target="slide3.xml"/><Relationship Id="rId21" Type="http://schemas.openxmlformats.org/officeDocument/2006/relationships/slide" Target="slide17.xml"/><Relationship Id="rId34" Type="http://schemas.openxmlformats.org/officeDocument/2006/relationships/slide" Target="slide37.xml"/><Relationship Id="rId42" Type="http://schemas.openxmlformats.org/officeDocument/2006/relationships/slide" Target="slide31.xml"/><Relationship Id="rId7" Type="http://schemas.openxmlformats.org/officeDocument/2006/relationships/slide" Target="slide24.xml"/><Relationship Id="rId12" Type="http://schemas.openxmlformats.org/officeDocument/2006/relationships/slide" Target="slide9.xml"/><Relationship Id="rId17" Type="http://schemas.openxmlformats.org/officeDocument/2006/relationships/slide" Target="slide19.xml"/><Relationship Id="rId25" Type="http://schemas.openxmlformats.org/officeDocument/2006/relationships/slide" Target="slide15.xml"/><Relationship Id="rId33" Type="http://schemas.openxmlformats.org/officeDocument/2006/relationships/slide" Target="slide44.xml"/><Relationship Id="rId38" Type="http://schemas.openxmlformats.org/officeDocument/2006/relationships/slide" Target="slide43.xml"/><Relationship Id="rId2" Type="http://schemas.openxmlformats.org/officeDocument/2006/relationships/image" Target="../media/image1.jpeg"/><Relationship Id="rId16" Type="http://schemas.openxmlformats.org/officeDocument/2006/relationships/slide" Target="slide5.xml"/><Relationship Id="rId20" Type="http://schemas.openxmlformats.org/officeDocument/2006/relationships/slide" Target="slide23.xml"/><Relationship Id="rId29" Type="http://schemas.openxmlformats.org/officeDocument/2006/relationships/slide" Target="slide38.xml"/><Relationship Id="rId41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slide" Target="slide35.xml"/><Relationship Id="rId24" Type="http://schemas.openxmlformats.org/officeDocument/2006/relationships/slide" Target="slide10.xml"/><Relationship Id="rId32" Type="http://schemas.openxmlformats.org/officeDocument/2006/relationships/slide" Target="slide42.xml"/><Relationship Id="rId37" Type="http://schemas.openxmlformats.org/officeDocument/2006/relationships/slide" Target="slide33.xml"/><Relationship Id="rId40" Type="http://schemas.openxmlformats.org/officeDocument/2006/relationships/slide" Target="slide4.xml"/><Relationship Id="rId5" Type="http://schemas.openxmlformats.org/officeDocument/2006/relationships/slide" Target="slide30.xml"/><Relationship Id="rId15" Type="http://schemas.openxmlformats.org/officeDocument/2006/relationships/slide" Target="slide8.xml"/><Relationship Id="rId23" Type="http://schemas.openxmlformats.org/officeDocument/2006/relationships/slide" Target="slide12.xml"/><Relationship Id="rId28" Type="http://schemas.openxmlformats.org/officeDocument/2006/relationships/slide" Target="slide39.xml"/><Relationship Id="rId36" Type="http://schemas.openxmlformats.org/officeDocument/2006/relationships/slide" Target="slide34.xml"/><Relationship Id="rId10" Type="http://schemas.openxmlformats.org/officeDocument/2006/relationships/slide" Target="slide28.xml"/><Relationship Id="rId19" Type="http://schemas.openxmlformats.org/officeDocument/2006/relationships/slide" Target="slide22.xml"/><Relationship Id="rId31" Type="http://schemas.openxmlformats.org/officeDocument/2006/relationships/slide" Target="slide16.xml"/><Relationship Id="rId44" Type="http://schemas.openxmlformats.org/officeDocument/2006/relationships/slide" Target="slide41.xml"/><Relationship Id="rId4" Type="http://schemas.openxmlformats.org/officeDocument/2006/relationships/slide" Target="slide26.xml"/><Relationship Id="rId9" Type="http://schemas.openxmlformats.org/officeDocument/2006/relationships/slide" Target="slide27.xml"/><Relationship Id="rId14" Type="http://schemas.openxmlformats.org/officeDocument/2006/relationships/slide" Target="slide6.xml"/><Relationship Id="rId22" Type="http://schemas.openxmlformats.org/officeDocument/2006/relationships/slide" Target="slide20.xml"/><Relationship Id="rId27" Type="http://schemas.openxmlformats.org/officeDocument/2006/relationships/slide" Target="slide13.xml"/><Relationship Id="rId30" Type="http://schemas.openxmlformats.org/officeDocument/2006/relationships/slide" Target="slide40.xml"/><Relationship Id="rId35" Type="http://schemas.openxmlformats.org/officeDocument/2006/relationships/slide" Target="slide36.xml"/><Relationship Id="rId43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2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3500438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Интеллектуально – познавательная</a:t>
            </a:r>
          </a:p>
          <a:p>
            <a:pPr algn="ctr"/>
            <a:r>
              <a:rPr lang="ru-RU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Краеведческая </a:t>
            </a:r>
            <a:r>
              <a:rPr lang="ru-RU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</a:t>
            </a:r>
            <a:endParaRPr lang="ru-RU" sz="4400" b="0" i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714356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Большое  путешествие</a:t>
            </a:r>
          </a:p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 родному  краю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169339" y="5286388"/>
            <a:ext cx="29746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Юрий Гагарин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Горизонтальный свиток 24"/>
          <p:cNvSpPr/>
          <p:nvPr/>
        </p:nvSpPr>
        <p:spPr>
          <a:xfrm>
            <a:off x="0" y="0"/>
            <a:ext cx="9144000" cy="2071678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Назовите Героя Советского Союза, который в 1957 году закончил 1-е военное авиационное училище лётчиков имени К. Е. Ворошилова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Documents and Settings\User\Рабочий стол\викторина\оренбр. летное училищ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2786058"/>
            <a:ext cx="4143404" cy="3714752"/>
          </a:xfrm>
          <a:prstGeom prst="rect">
            <a:avLst/>
          </a:prstGeom>
          <a:noFill/>
        </p:spPr>
      </p:pic>
      <p:pic>
        <p:nvPicPr>
          <p:cNvPr id="24" name="Picture 3" descr="C:\Documents and Settings\User\Рабочий стол\викторина\Гагари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1853085"/>
            <a:ext cx="4143404" cy="500491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7858148" y="6072206"/>
            <a:ext cx="9589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00694" y="6000768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00694" y="5429264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Лягушка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3b10ur9.jpg"/>
          <p:cNvPicPr>
            <a:picLocks noChangeAspect="1"/>
          </p:cNvPicPr>
          <p:nvPr/>
        </p:nvPicPr>
        <p:blipFill>
          <a:blip r:embed="rId4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Горизонтальный свиток 16"/>
          <p:cNvSpPr/>
          <p:nvPr/>
        </p:nvSpPr>
        <p:spPr>
          <a:xfrm>
            <a:off x="0" y="0"/>
            <a:ext cx="9144000" cy="1714488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3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 каком  районе области ведется промышленная добыча соли?</a:t>
            </a: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72198" y="5357826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Соль-Илецк</a:t>
            </a:r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20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1571612"/>
            <a:ext cx="6761097" cy="3786214"/>
          </a:xfrm>
          <a:prstGeom prst="rect">
            <a:avLst/>
          </a:prstGeom>
        </p:spPr>
      </p:pic>
      <p:pic>
        <p:nvPicPr>
          <p:cNvPr id="18" name="Рисунок 17" descr="i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5786" y="1500174"/>
            <a:ext cx="5580139" cy="3857652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Горизонтальный свиток 25"/>
          <p:cNvSpPr/>
          <p:nvPr/>
        </p:nvSpPr>
        <p:spPr>
          <a:xfrm>
            <a:off x="0" y="0"/>
            <a:ext cx="9144000" cy="114298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3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 каком  озере  Оренбуржья  нельзя утонуть?</a:t>
            </a: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72198" y="5429264"/>
            <a:ext cx="2786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о. Развал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103860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1285860"/>
            <a:ext cx="5984599" cy="4237143"/>
          </a:xfrm>
          <a:prstGeom prst="rect">
            <a:avLst/>
          </a:prstGeom>
        </p:spPr>
      </p:pic>
      <p:pic>
        <p:nvPicPr>
          <p:cNvPr id="28" name="Рисунок 27" descr="razval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1285860"/>
            <a:ext cx="6177814" cy="4286280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Горизонтальный свиток 18"/>
          <p:cNvSpPr/>
          <p:nvPr/>
        </p:nvSpPr>
        <p:spPr>
          <a:xfrm>
            <a:off x="0" y="0"/>
            <a:ext cx="9144000" cy="207170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…  наверное, это было его первое соприкосновение с гитарой…. О ком идет речь?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86512" y="4786322"/>
            <a:ext cx="211628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Владимир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Высоцкий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aee44019e3c726d_original.jpg"/>
          <p:cNvPicPr>
            <a:picLocks noChangeAspect="1"/>
          </p:cNvPicPr>
          <p:nvPr/>
        </p:nvPicPr>
        <p:blipFill>
          <a:blip r:embed="rId4" cstate="print"/>
          <a:srcRect l="9384"/>
          <a:stretch>
            <a:fillRect/>
          </a:stretch>
        </p:blipFill>
        <p:spPr>
          <a:xfrm>
            <a:off x="571472" y="2428868"/>
            <a:ext cx="4139252" cy="4071941"/>
          </a:xfrm>
          <a:prstGeom prst="rect">
            <a:avLst/>
          </a:prstGeom>
        </p:spPr>
      </p:pic>
      <p:pic>
        <p:nvPicPr>
          <p:cNvPr id="23" name="Рисунок 22" descr="Clipboard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708" y="2000240"/>
            <a:ext cx="4661555" cy="4857761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5008" y="5357826"/>
            <a:ext cx="29596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Муса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Джалиль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0" y="0"/>
            <a:ext cx="9144000" cy="1857388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Герой Советского Союза, поэт, автор «</a:t>
            </a:r>
            <a:r>
              <a:rPr lang="ru-RU" sz="32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Моабитской</a:t>
            </a: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тетради»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577f096193465.jpg"/>
          <p:cNvPicPr>
            <a:picLocks noChangeAspect="1"/>
          </p:cNvPicPr>
          <p:nvPr/>
        </p:nvPicPr>
        <p:blipFill>
          <a:blip r:embed="rId3" cstate="print"/>
          <a:srcRect l="29532"/>
          <a:stretch>
            <a:fillRect/>
          </a:stretch>
        </p:blipFill>
        <p:spPr>
          <a:xfrm>
            <a:off x="785786" y="2285992"/>
            <a:ext cx="3750096" cy="3549554"/>
          </a:xfrm>
          <a:prstGeom prst="rect">
            <a:avLst/>
          </a:prstGeom>
        </p:spPr>
      </p:pic>
      <p:pic>
        <p:nvPicPr>
          <p:cNvPr id="10" name="Picture 2" descr="C:\Documents and Settings\User\Рабочий стол\рыбина\Героя Советского Союза Мусы Джалиля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785926"/>
            <a:ext cx="3703656" cy="4717431"/>
          </a:xfrm>
          <a:prstGeom prst="rect">
            <a:avLst/>
          </a:prstGeom>
          <a:noFill/>
        </p:spPr>
      </p:pic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Горизонтальный свиток 13"/>
          <p:cNvSpPr/>
          <p:nvPr/>
        </p:nvSpPr>
        <p:spPr>
          <a:xfrm>
            <a:off x="0" y="0"/>
            <a:ext cx="9144000" cy="1357298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3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Чье  имя  носит областная универсальная научная  библиотека?</a:t>
            </a: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biblkr.jpg"/>
          <p:cNvPicPr>
            <a:picLocks noChangeAspect="1"/>
          </p:cNvPicPr>
          <p:nvPr/>
        </p:nvPicPr>
        <p:blipFill>
          <a:blip r:embed="rId4" cstate="print"/>
          <a:srcRect l="26455"/>
          <a:stretch>
            <a:fillRect/>
          </a:stretch>
        </p:blipFill>
        <p:spPr>
          <a:xfrm>
            <a:off x="857223" y="2285992"/>
            <a:ext cx="3919691" cy="3571900"/>
          </a:xfrm>
          <a:prstGeom prst="rect">
            <a:avLst/>
          </a:prstGeom>
        </p:spPr>
      </p:pic>
      <p:pic>
        <p:nvPicPr>
          <p:cNvPr id="15" name="Рисунок 14" descr="9502462453460177_d57e9e6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61664" y="1785926"/>
            <a:ext cx="3681774" cy="493047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929190" y="5357826"/>
            <a:ext cx="3924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Надежда  Крупская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Горизонтальный свиток 16"/>
          <p:cNvSpPr/>
          <p:nvPr/>
        </p:nvSpPr>
        <p:spPr>
          <a:xfrm>
            <a:off x="0" y="0"/>
            <a:ext cx="9144000" cy="157161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Кого называют Оренбургским Колумбом?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00694" y="4929198"/>
            <a:ext cx="309052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Пётр Иванович</a:t>
            </a:r>
          </a:p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Рычков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508174455.jpg"/>
          <p:cNvPicPr>
            <a:picLocks noChangeAspect="1"/>
          </p:cNvPicPr>
          <p:nvPr/>
        </p:nvPicPr>
        <p:blipFill>
          <a:blip r:embed="rId4" cstate="print"/>
          <a:srcRect l="4355" t="8488" r="8547" b="11936"/>
          <a:stretch>
            <a:fillRect/>
          </a:stretch>
        </p:blipFill>
        <p:spPr>
          <a:xfrm>
            <a:off x="357158" y="2643182"/>
            <a:ext cx="4071966" cy="2928958"/>
          </a:xfrm>
          <a:prstGeom prst="rect">
            <a:avLst/>
          </a:prstGeom>
        </p:spPr>
      </p:pic>
      <p:pic>
        <p:nvPicPr>
          <p:cNvPr id="19" name="Picture 4" descr="C:\Documents and Settings\User\Рабочий стол\рыбина\рычко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571612"/>
            <a:ext cx="4214842" cy="491493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71736" y="6000768"/>
            <a:ext cx="33427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Геннадий  Попов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0" y="0"/>
            <a:ext cx="9144000" cy="1428736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Назовите  автора  гимна  г. Сорочинска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i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8" y="1357298"/>
            <a:ext cx="6858048" cy="4452962"/>
          </a:xfrm>
          <a:prstGeom prst="rect">
            <a:avLst/>
          </a:prstGeom>
        </p:spPr>
      </p:pic>
      <p:pic>
        <p:nvPicPr>
          <p:cNvPr id="1026" name="Рисунок 1" descr="D:\сканер\Попов Г.И\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1285860"/>
            <a:ext cx="492922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Горизонтальный свиток 2"/>
          <p:cNvSpPr/>
          <p:nvPr/>
        </p:nvSpPr>
        <p:spPr>
          <a:xfrm>
            <a:off x="0" y="0"/>
            <a:ext cx="9144000" cy="2357406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Какой  памятник  установлен  в  центре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города  перед  старинным  зданием,  занятым сегодня  Центром  детского  творчества?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18163" y="3500438"/>
            <a:ext cx="42922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Памятник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Пушкинской  повести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«Капитанская  дочка»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ЦДТ 2"/>
          <p:cNvPicPr/>
          <p:nvPr/>
        </p:nvPicPr>
        <p:blipFill>
          <a:blip r:embed="rId4" cstate="print"/>
          <a:srcRect t="6375" r="21538" b="8379"/>
          <a:stretch>
            <a:fillRect/>
          </a:stretch>
        </p:blipFill>
        <p:spPr bwMode="auto">
          <a:xfrm>
            <a:off x="642910" y="2357430"/>
            <a:ext cx="428628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18307_html_766d9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2214555"/>
            <a:ext cx="4579530" cy="4143404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Горизонтальный свиток 2"/>
          <p:cNvSpPr/>
          <p:nvPr/>
        </p:nvSpPr>
        <p:spPr>
          <a:xfrm>
            <a:off x="0" y="0"/>
            <a:ext cx="9144000" cy="185736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Назовите последний, пятый, сборник стихов местного поэта Владимира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Рощупкина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37372" y="5072074"/>
            <a:ext cx="33598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«Сердце и душа»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_avatar18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2357430"/>
            <a:ext cx="3643338" cy="3929090"/>
          </a:xfrm>
          <a:prstGeom prst="rect">
            <a:avLst/>
          </a:prstGeom>
        </p:spPr>
      </p:pic>
      <p:pic>
        <p:nvPicPr>
          <p:cNvPr id="12" name="Рисунок 11" descr="E:\Рощупнин. Сердце и душа.jpg"/>
          <p:cNvPicPr/>
          <p:nvPr/>
        </p:nvPicPr>
        <p:blipFill>
          <a:blip r:embed="rId5" cstate="print"/>
          <a:srcRect l="33662" b="30799"/>
          <a:stretch>
            <a:fillRect/>
          </a:stretch>
        </p:blipFill>
        <p:spPr bwMode="auto">
          <a:xfrm>
            <a:off x="1000100" y="1857364"/>
            <a:ext cx="3714776" cy="465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 descr="3b10ur9.jpg"/>
            <p:cNvPicPr>
              <a:picLocks noChangeAspect="1"/>
            </p:cNvPicPr>
            <p:nvPr/>
          </p:nvPicPr>
          <p:blipFill>
            <a:blip r:embed="rId2" cstate="print">
              <a:lum bright="20000"/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21" name="Равнобедренный треугольник 20"/>
            <p:cNvSpPr/>
            <p:nvPr/>
          </p:nvSpPr>
          <p:spPr>
            <a:xfrm>
              <a:off x="2500298" y="3357562"/>
              <a:ext cx="3857652" cy="3500438"/>
            </a:xfrm>
            <a:prstGeom prst="triangl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Равнобедренный треугольник 22"/>
            <p:cNvSpPr/>
            <p:nvPr/>
          </p:nvSpPr>
          <p:spPr>
            <a:xfrm rot="18056822">
              <a:off x="3938278" y="2611336"/>
              <a:ext cx="3903109" cy="3398296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5" name="Равнобедренный треугольник 4">
              <a:hlinkClick r:id="rId3" action="ppaction://hlinksldjump"/>
            </p:cNvPr>
            <p:cNvSpPr/>
            <p:nvPr/>
          </p:nvSpPr>
          <p:spPr>
            <a:xfrm rot="3591073">
              <a:off x="1059360" y="2612536"/>
              <a:ext cx="3929432" cy="3390288"/>
            </a:xfrm>
            <a:prstGeom prst="triangl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 rot="7222086">
              <a:off x="1047550" y="886976"/>
              <a:ext cx="4003187" cy="3397697"/>
            </a:xfrm>
            <a:prstGeom prst="triangle">
              <a:avLst/>
            </a:prstGeom>
            <a:solidFill>
              <a:srgbClr val="800000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 rot="10800000">
              <a:off x="2643174" y="0"/>
              <a:ext cx="3786214" cy="3429000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" name="Равнобедренный треугольник 7"/>
            <p:cNvSpPr/>
            <p:nvPr/>
          </p:nvSpPr>
          <p:spPr>
            <a:xfrm rot="14415123">
              <a:off x="3919504" y="866638"/>
              <a:ext cx="4063535" cy="3420158"/>
            </a:xfrm>
            <a:prstGeom prst="triangle">
              <a:avLst/>
            </a:prstGeom>
            <a:solidFill>
              <a:srgbClr val="006600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rgbClr val="00B050"/>
                  </a:solidFill>
                </a:ln>
              </a:endParaRPr>
            </a:p>
          </p:txBody>
        </p:sp>
        <p:sp>
          <p:nvSpPr>
            <p:cNvPr id="17" name="Овал 16">
              <a:hlinkClick r:id="rId4" action="ppaction://hlinksldjump"/>
            </p:cNvPr>
            <p:cNvSpPr/>
            <p:nvPr/>
          </p:nvSpPr>
          <p:spPr>
            <a:xfrm>
              <a:off x="2857488" y="0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25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Овал 17">
              <a:hlinkClick r:id="rId5" action="ppaction://hlinksldjump"/>
            </p:cNvPr>
            <p:cNvSpPr/>
            <p:nvPr/>
          </p:nvSpPr>
          <p:spPr>
            <a:xfrm>
              <a:off x="3286116" y="714356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125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Овал 18">
              <a:hlinkClick r:id="rId6" action="ppaction://hlinksldjump"/>
            </p:cNvPr>
            <p:cNvSpPr/>
            <p:nvPr/>
          </p:nvSpPr>
          <p:spPr>
            <a:xfrm>
              <a:off x="4143372" y="714356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100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Овал 19">
              <a:hlinkClick r:id="rId7" action="ppaction://hlinksldjump"/>
            </p:cNvPr>
            <p:cNvSpPr/>
            <p:nvPr/>
          </p:nvSpPr>
          <p:spPr>
            <a:xfrm>
              <a:off x="4929190" y="714356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50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Овал 23">
              <a:hlinkClick r:id="rId8" action="ppaction://hlinksldjump"/>
            </p:cNvPr>
            <p:cNvSpPr/>
            <p:nvPr/>
          </p:nvSpPr>
          <p:spPr>
            <a:xfrm>
              <a:off x="4500562" y="1428736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30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Овал 24">
              <a:hlinkClick r:id="rId9" action="ppaction://hlinksldjump"/>
            </p:cNvPr>
            <p:cNvSpPr/>
            <p:nvPr/>
          </p:nvSpPr>
          <p:spPr>
            <a:xfrm>
              <a:off x="4071934" y="2143116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150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Овал 25">
              <a:hlinkClick r:id="rId10" action="ppaction://hlinksldjump"/>
            </p:cNvPr>
            <p:cNvSpPr/>
            <p:nvPr/>
          </p:nvSpPr>
          <p:spPr>
            <a:xfrm>
              <a:off x="3643306" y="1428736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u="sng" dirty="0" smtClean="0">
                  <a:ln>
                    <a:solidFill>
                      <a:schemeClr val="tx1"/>
                    </a:solidFill>
                  </a:ln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25</a:t>
              </a:r>
              <a:endParaRPr lang="ru-RU" u="sng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Овал 26">
              <a:hlinkClick r:id="rId11" action="ppaction://hlinksldjump"/>
            </p:cNvPr>
            <p:cNvSpPr/>
            <p:nvPr/>
          </p:nvSpPr>
          <p:spPr>
            <a:xfrm>
              <a:off x="3714744" y="4643446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100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Овал 27">
              <a:hlinkClick r:id="rId12" action="ppaction://hlinksldjump"/>
            </p:cNvPr>
            <p:cNvSpPr/>
            <p:nvPr/>
          </p:nvSpPr>
          <p:spPr>
            <a:xfrm>
              <a:off x="5643570" y="1214422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125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Овал 28">
              <a:hlinkClick r:id="rId13" action="ppaction://hlinksldjump"/>
            </p:cNvPr>
            <p:cNvSpPr/>
            <p:nvPr/>
          </p:nvSpPr>
          <p:spPr>
            <a:xfrm>
              <a:off x="6429388" y="1214422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50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Овал 29">
              <a:hlinkClick r:id="rId14" action="ppaction://hlinksldjump"/>
            </p:cNvPr>
            <p:cNvSpPr/>
            <p:nvPr/>
          </p:nvSpPr>
          <p:spPr>
            <a:xfrm>
              <a:off x="5143504" y="1928802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30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Овал 30">
              <a:hlinkClick r:id="rId15" action="ppaction://hlinksldjump"/>
            </p:cNvPr>
            <p:cNvSpPr/>
            <p:nvPr/>
          </p:nvSpPr>
          <p:spPr>
            <a:xfrm>
              <a:off x="6929454" y="1928802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100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Овал 32">
              <a:hlinkClick r:id="rId16" action="ppaction://hlinksldjump"/>
            </p:cNvPr>
            <p:cNvSpPr/>
            <p:nvPr/>
          </p:nvSpPr>
          <p:spPr>
            <a:xfrm>
              <a:off x="6643702" y="2643182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u="sng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50</a:t>
              </a:r>
              <a:endParaRPr lang="ru-RU" u="sng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Овал 33">
              <a:hlinkClick r:id="rId3" action="ppaction://hlinksldjump"/>
            </p:cNvPr>
            <p:cNvSpPr/>
            <p:nvPr/>
          </p:nvSpPr>
          <p:spPr>
            <a:xfrm>
              <a:off x="5643570" y="2643182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Овал 35">
              <a:hlinkClick r:id="rId17" action="ppaction://hlinksldjump"/>
            </p:cNvPr>
            <p:cNvSpPr/>
            <p:nvPr/>
          </p:nvSpPr>
          <p:spPr>
            <a:xfrm>
              <a:off x="6286512" y="5000636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100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Овал 36">
              <a:hlinkClick r:id="rId18" action="ppaction://hlinksldjump"/>
            </p:cNvPr>
            <p:cNvSpPr/>
            <p:nvPr/>
          </p:nvSpPr>
          <p:spPr>
            <a:xfrm>
              <a:off x="5500694" y="4857760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25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Овал 37">
              <a:hlinkClick r:id="rId19" action="ppaction://hlinksldjump"/>
            </p:cNvPr>
            <p:cNvSpPr/>
            <p:nvPr/>
          </p:nvSpPr>
          <p:spPr>
            <a:xfrm>
              <a:off x="6786578" y="4286256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150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Овал 38">
              <a:hlinkClick r:id="rId20" action="ppaction://hlinksldjump"/>
            </p:cNvPr>
            <p:cNvSpPr/>
            <p:nvPr/>
          </p:nvSpPr>
          <p:spPr>
            <a:xfrm>
              <a:off x="5214942" y="4143380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15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Овал 39">
              <a:hlinkClick r:id="rId21" action="ppaction://hlinksldjump"/>
            </p:cNvPr>
            <p:cNvSpPr/>
            <p:nvPr/>
          </p:nvSpPr>
          <p:spPr>
            <a:xfrm>
              <a:off x="6429388" y="3500438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50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Овал 40">
              <a:hlinkClick r:id="rId22" action="ppaction://hlinksldjump"/>
            </p:cNvPr>
            <p:cNvSpPr/>
            <p:nvPr/>
          </p:nvSpPr>
          <p:spPr>
            <a:xfrm>
              <a:off x="5572132" y="3429000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30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Овал 41">
              <a:hlinkClick r:id="rId23" action="ppaction://hlinksldjump"/>
            </p:cNvPr>
            <p:cNvSpPr/>
            <p:nvPr/>
          </p:nvSpPr>
          <p:spPr>
            <a:xfrm>
              <a:off x="2571736" y="4929198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30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Овал 42">
              <a:hlinkClick r:id="rId24" action="ppaction://hlinksldjump"/>
            </p:cNvPr>
            <p:cNvSpPr/>
            <p:nvPr/>
          </p:nvSpPr>
          <p:spPr>
            <a:xfrm>
              <a:off x="2928926" y="4214818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Овал 43">
              <a:hlinkClick r:id="rId25" action="ppaction://hlinksldjump"/>
            </p:cNvPr>
            <p:cNvSpPr/>
            <p:nvPr/>
          </p:nvSpPr>
          <p:spPr>
            <a:xfrm>
              <a:off x="2571736" y="3500438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25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Овал 44">
              <a:hlinkClick r:id="rId26" action="ppaction://hlinksldjump"/>
            </p:cNvPr>
            <p:cNvSpPr/>
            <p:nvPr/>
          </p:nvSpPr>
          <p:spPr>
            <a:xfrm>
              <a:off x="1785918" y="3500438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150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Овал 47">
              <a:hlinkClick r:id="rId27" action="ppaction://hlinksldjump"/>
            </p:cNvPr>
            <p:cNvSpPr/>
            <p:nvPr/>
          </p:nvSpPr>
          <p:spPr>
            <a:xfrm>
              <a:off x="1785918" y="4929198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100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Овал 48">
              <a:hlinkClick r:id="rId28" action="ppaction://hlinksldjump"/>
            </p:cNvPr>
            <p:cNvSpPr/>
            <p:nvPr/>
          </p:nvSpPr>
          <p:spPr>
            <a:xfrm>
              <a:off x="1857356" y="2643182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25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Овал 49">
              <a:hlinkClick r:id="rId29" action="ppaction://hlinksldjump"/>
            </p:cNvPr>
            <p:cNvSpPr/>
            <p:nvPr/>
          </p:nvSpPr>
          <p:spPr>
            <a:xfrm>
              <a:off x="2643174" y="2643182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Овал 50">
              <a:hlinkClick r:id="rId30" action="ppaction://hlinksldjump"/>
            </p:cNvPr>
            <p:cNvSpPr/>
            <p:nvPr/>
          </p:nvSpPr>
          <p:spPr>
            <a:xfrm>
              <a:off x="3071802" y="2000240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30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Овал 51">
              <a:hlinkClick r:id="rId31" action="ppaction://hlinksldjump"/>
            </p:cNvPr>
            <p:cNvSpPr/>
            <p:nvPr/>
          </p:nvSpPr>
          <p:spPr>
            <a:xfrm>
              <a:off x="1285852" y="4143380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50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Овал 52">
              <a:hlinkClick r:id="rId32" action="ppaction://hlinksldjump"/>
            </p:cNvPr>
            <p:cNvSpPr/>
            <p:nvPr/>
          </p:nvSpPr>
          <p:spPr>
            <a:xfrm>
              <a:off x="2643174" y="1285860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50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Овал 53">
              <a:hlinkClick r:id="rId33" action="ppaction://hlinksldjump"/>
            </p:cNvPr>
            <p:cNvSpPr/>
            <p:nvPr/>
          </p:nvSpPr>
          <p:spPr>
            <a:xfrm>
              <a:off x="1857356" y="1285860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250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Овал 54">
              <a:hlinkClick r:id="rId34" action="ppaction://hlinksldjump"/>
            </p:cNvPr>
            <p:cNvSpPr/>
            <p:nvPr/>
          </p:nvSpPr>
          <p:spPr>
            <a:xfrm>
              <a:off x="3214678" y="5357826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25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Овал 55">
              <a:hlinkClick r:id="rId35" action="ppaction://hlinksldjump"/>
            </p:cNvPr>
            <p:cNvSpPr/>
            <p:nvPr/>
          </p:nvSpPr>
          <p:spPr>
            <a:xfrm>
              <a:off x="4857752" y="5357826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50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Овал 56">
              <a:hlinkClick r:id="rId36" action="ppaction://hlinksldjump"/>
            </p:cNvPr>
            <p:cNvSpPr/>
            <p:nvPr/>
          </p:nvSpPr>
          <p:spPr>
            <a:xfrm>
              <a:off x="4500562" y="4643446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30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Овал 57">
              <a:hlinkClick r:id="rId37" action="ppaction://hlinksldjump"/>
            </p:cNvPr>
            <p:cNvSpPr/>
            <p:nvPr/>
          </p:nvSpPr>
          <p:spPr>
            <a:xfrm>
              <a:off x="4000496" y="3857628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150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Овал 58">
              <a:hlinkClick r:id="rId38" action="ppaction://hlinksldjump"/>
            </p:cNvPr>
            <p:cNvSpPr/>
            <p:nvPr/>
          </p:nvSpPr>
          <p:spPr>
            <a:xfrm>
              <a:off x="1428728" y="1928802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150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Овал 59">
              <a:hlinkClick r:id="rId39" action="ppaction://hlinksldjump"/>
            </p:cNvPr>
            <p:cNvSpPr/>
            <p:nvPr/>
          </p:nvSpPr>
          <p:spPr>
            <a:xfrm>
              <a:off x="2928926" y="6143620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10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Овал 45">
              <a:hlinkClick r:id="rId40" action="ppaction://hlinksldjump"/>
            </p:cNvPr>
            <p:cNvSpPr/>
            <p:nvPr/>
          </p:nvSpPr>
          <p:spPr>
            <a:xfrm>
              <a:off x="6000760" y="1928802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15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Овал 46">
              <a:hlinkClick r:id="rId41" action="ppaction://hlinksldjump"/>
            </p:cNvPr>
            <p:cNvSpPr/>
            <p:nvPr/>
          </p:nvSpPr>
          <p:spPr>
            <a:xfrm>
              <a:off x="6000760" y="4214818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u="sng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50</a:t>
              </a:r>
              <a:endParaRPr lang="ru-RU" u="sng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Овал 60">
              <a:hlinkClick r:id="rId42" action="ppaction://hlinksldjump"/>
            </p:cNvPr>
            <p:cNvSpPr/>
            <p:nvPr/>
          </p:nvSpPr>
          <p:spPr>
            <a:xfrm>
              <a:off x="4071934" y="5357826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Овал 61">
              <a:hlinkClick r:id="rId43" action="ppaction://hlinksldjump"/>
            </p:cNvPr>
            <p:cNvSpPr/>
            <p:nvPr/>
          </p:nvSpPr>
          <p:spPr>
            <a:xfrm>
              <a:off x="2143108" y="4214818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15</a:t>
              </a:r>
              <a:endParaRPr lang="ru-RU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Овал 62">
              <a:hlinkClick r:id="rId44" action="ppaction://hlinksldjump"/>
            </p:cNvPr>
            <p:cNvSpPr/>
            <p:nvPr/>
          </p:nvSpPr>
          <p:spPr>
            <a:xfrm>
              <a:off x="2214546" y="1928802"/>
              <a:ext cx="785818" cy="71438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u="sng" dirty="0" smtClean="0">
                  <a:ln>
                    <a:solidFill>
                      <a:schemeClr val="tx1"/>
                    </a:solidFill>
                  </a:ln>
                  <a:noFill/>
                  <a:latin typeface="Times New Roman" pitchFamily="18" charset="0"/>
                  <a:cs typeface="Times New Roman" pitchFamily="18" charset="0"/>
                </a:rPr>
                <a:t>50</a:t>
              </a:r>
              <a:endParaRPr lang="ru-RU" u="sng" dirty="0">
                <a:ln>
                  <a:solidFill>
                    <a:schemeClr val="tx1"/>
                  </a:solidFill>
                </a:ln>
                <a:noFill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 rot="3625448">
            <a:off x="-330029" y="4945220"/>
            <a:ext cx="31985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История Оренбуржья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 rot="3632856">
            <a:off x="5978609" y="1476143"/>
            <a:ext cx="3389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Природа родного  края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 rot="18095131">
            <a:off x="5692204" y="4837306"/>
            <a:ext cx="3899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Сорочинск  литературный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571868" y="0"/>
            <a:ext cx="2533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История в лицах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143372" y="6396335"/>
            <a:ext cx="1117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Разное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 rot="18090164">
            <a:off x="-718489" y="1514189"/>
            <a:ext cx="3821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Исторические  даты  края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0" y="0"/>
            <a:ext cx="9144000" cy="2500306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Этот  поэт связан с историей нашего края. В Сорочинском городском округе его имя увековечено памятниками и мемориальной доской.  Кто это?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86512" y="5357826"/>
            <a:ext cx="25651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А.С.Пушкин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i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2786058"/>
            <a:ext cx="5643602" cy="3664417"/>
          </a:xfrm>
          <a:prstGeom prst="rect">
            <a:avLst/>
          </a:prstGeom>
        </p:spPr>
      </p:pic>
      <p:pic>
        <p:nvPicPr>
          <p:cNvPr id="16" name="Рисунок 15" descr="ad7ea8856bb27059520b451ff8f9f2ff.6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57356" y="2786058"/>
            <a:ext cx="3240371" cy="3609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Горизонтальный свиток 2"/>
          <p:cNvSpPr/>
          <p:nvPr/>
        </p:nvSpPr>
        <p:spPr>
          <a:xfrm>
            <a:off x="0" y="0"/>
            <a:ext cx="9144000" cy="2071678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Сорочинский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историк-краевед и поэт,  автор нескольких книг по краеведению и двух поэтических сборников.</a:t>
            </a: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6160" y="5500702"/>
            <a:ext cx="33478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Федор Цыганов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Sorochinsk_gorod.jpg"/>
          <p:cNvPicPr>
            <a:picLocks noChangeAspect="1"/>
          </p:cNvPicPr>
          <p:nvPr/>
        </p:nvPicPr>
        <p:blipFill>
          <a:blip r:embed="rId4" cstate="print"/>
          <a:srcRect t="22667"/>
          <a:stretch>
            <a:fillRect/>
          </a:stretch>
        </p:blipFill>
        <p:spPr>
          <a:xfrm>
            <a:off x="571472" y="1928802"/>
            <a:ext cx="6655941" cy="3567660"/>
          </a:xfrm>
          <a:prstGeom prst="rect">
            <a:avLst/>
          </a:prstGeom>
        </p:spPr>
      </p:pic>
      <p:pic>
        <p:nvPicPr>
          <p:cNvPr id="8" name="Рисунок 7" descr="IMG_9487"/>
          <p:cNvPicPr/>
          <p:nvPr/>
        </p:nvPicPr>
        <p:blipFill>
          <a:blip r:embed="rId5" cstate="print"/>
          <a:srcRect l="12930" t="9843" r="24261"/>
          <a:stretch>
            <a:fillRect/>
          </a:stretch>
        </p:blipFill>
        <p:spPr bwMode="auto">
          <a:xfrm>
            <a:off x="1785918" y="2000240"/>
            <a:ext cx="385765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0" y="0"/>
            <a:ext cx="9144000" cy="2357430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 января 1877 года на станцию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Сорочинская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прибыл первый железнодорожный состав. В числе первых пассажиров был граф, великий русский писатель. Кто это был?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15074" y="5429264"/>
            <a:ext cx="2502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Лев Толстой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01_b.jpg"/>
          <p:cNvPicPr>
            <a:picLocks noChangeAspect="1"/>
          </p:cNvPicPr>
          <p:nvPr/>
        </p:nvPicPr>
        <p:blipFill>
          <a:blip r:embed="rId4" cstate="print"/>
          <a:srcRect b="12482"/>
          <a:stretch>
            <a:fillRect/>
          </a:stretch>
        </p:blipFill>
        <p:spPr>
          <a:xfrm>
            <a:off x="428596" y="2571720"/>
            <a:ext cx="5356926" cy="4286280"/>
          </a:xfrm>
          <a:prstGeom prst="rect">
            <a:avLst/>
          </a:prstGeom>
        </p:spPr>
      </p:pic>
      <p:pic>
        <p:nvPicPr>
          <p:cNvPr id="17" name="Рисунок 16" descr="C:\Documents and Settings\Читальный зал 2\Рабочий стол\Безымянный.bmp"/>
          <p:cNvPicPr/>
          <p:nvPr/>
        </p:nvPicPr>
        <p:blipFill>
          <a:blip r:embed="rId5" cstate="print"/>
          <a:srcRect r="49767" b="59683"/>
          <a:stretch>
            <a:fillRect/>
          </a:stretch>
        </p:blipFill>
        <p:spPr bwMode="auto">
          <a:xfrm>
            <a:off x="785786" y="2143116"/>
            <a:ext cx="4357718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Горизонтальный свиток 2"/>
          <p:cNvSpPr/>
          <p:nvPr/>
        </p:nvSpPr>
        <p:spPr>
          <a:xfrm>
            <a:off x="0" y="0"/>
            <a:ext cx="9144000" cy="150017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Назовите местного поэта, автора стихотворения «Любимый  город»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4480" y="5929330"/>
            <a:ext cx="4337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Владимир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Рощупкин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i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5918" y="1500174"/>
            <a:ext cx="5857916" cy="3989112"/>
          </a:xfrm>
          <a:prstGeom prst="rect">
            <a:avLst/>
          </a:prstGeom>
        </p:spPr>
      </p:pic>
      <p:pic>
        <p:nvPicPr>
          <p:cNvPr id="9" name="Рисунок 8" descr="_avatar18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488" y="1571612"/>
            <a:ext cx="3714776" cy="3714776"/>
          </a:xfrm>
          <a:prstGeom prst="rect">
            <a:avLst/>
          </a:prstGeom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Горизонтальный свиток 2"/>
          <p:cNvSpPr/>
          <p:nvPr/>
        </p:nvSpPr>
        <p:spPr>
          <a:xfrm>
            <a:off x="285720" y="0"/>
            <a:ext cx="8858280" cy="185736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Назовите фамилию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человека,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который с 2001 по 2013 годы был директором Сорочинского народного историко-краеведческого музея?  </a:t>
            </a: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49334" y="5286388"/>
            <a:ext cx="36946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Василий Бакланов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muze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2500306"/>
            <a:ext cx="4143404" cy="3429024"/>
          </a:xfrm>
          <a:prstGeom prst="rect">
            <a:avLst/>
          </a:prstGeom>
        </p:spPr>
      </p:pic>
      <p:pic>
        <p:nvPicPr>
          <p:cNvPr id="7" name="Рисунок 6" descr="E:\Бакланов В.В. фото.png"/>
          <p:cNvPicPr/>
          <p:nvPr/>
        </p:nvPicPr>
        <p:blipFill>
          <a:blip r:embed="rId5" cstate="print"/>
          <a:srcRect l="8006"/>
          <a:stretch>
            <a:fillRect/>
          </a:stretch>
        </p:blipFill>
        <p:spPr bwMode="auto">
          <a:xfrm>
            <a:off x="857224" y="1785926"/>
            <a:ext cx="4286280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Горизонтальный свиток 21"/>
          <p:cNvSpPr/>
          <p:nvPr/>
        </p:nvSpPr>
        <p:spPr>
          <a:xfrm>
            <a:off x="0" y="0"/>
            <a:ext cx="9144000" cy="2357430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Кто из сорочинских Героев Советского Союза не успел получить награду, и только в мае 1988 года, спустя восемь лет после смерти фронтовика, звезда Героя Советского Союза была вручена его супруге?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07180" y="4786322"/>
            <a:ext cx="31368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Иван Иванович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Макаров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56055f1e5090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2143116"/>
            <a:ext cx="4572032" cy="4286256"/>
          </a:xfrm>
          <a:prstGeom prst="rect">
            <a:avLst/>
          </a:prstGeom>
        </p:spPr>
      </p:pic>
      <p:pic>
        <p:nvPicPr>
          <p:cNvPr id="24" name="Рисунок 23" descr="http://www.sorochinsk56.ru/assets/images/gorod/GEROI-VOV.jpg"/>
          <p:cNvPicPr/>
          <p:nvPr/>
        </p:nvPicPr>
        <p:blipFill>
          <a:blip r:embed="rId5" cstate="print"/>
          <a:srcRect l="3262" t="67480" r="78282" b="19035"/>
          <a:stretch>
            <a:fillRect/>
          </a:stretch>
        </p:blipFill>
        <p:spPr bwMode="auto">
          <a:xfrm>
            <a:off x="928662" y="2214554"/>
            <a:ext cx="3357586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Горизонтальный свиток 17"/>
          <p:cNvSpPr/>
          <p:nvPr/>
        </p:nvSpPr>
        <p:spPr>
          <a:xfrm>
            <a:off x="0" y="0"/>
            <a:ext cx="9144000" cy="157161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5111750" algn="l"/>
              </a:tabLst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Назовите Героя Советского Союза,  чьё имя присвоено одной из школ г. Сорочинска.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14942" y="4929198"/>
            <a:ext cx="355219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Иван Алексеевич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Акимов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206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1785926"/>
            <a:ext cx="4500594" cy="3713599"/>
          </a:xfrm>
          <a:prstGeom prst="rect">
            <a:avLst/>
          </a:prstGeom>
        </p:spPr>
      </p:pic>
      <p:pic>
        <p:nvPicPr>
          <p:cNvPr id="20" name="Рисунок 19" descr="C:\Documents and Settings\Читальный зал 2\Рабочий стол\Безымянный.bmp"/>
          <p:cNvPicPr/>
          <p:nvPr/>
        </p:nvPicPr>
        <p:blipFill>
          <a:blip r:embed="rId5" cstate="print"/>
          <a:srcRect r="82976" b="83795"/>
          <a:stretch>
            <a:fillRect/>
          </a:stretch>
        </p:blipFill>
        <p:spPr bwMode="auto">
          <a:xfrm>
            <a:off x="571472" y="1643050"/>
            <a:ext cx="442915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0" y="0"/>
            <a:ext cx="9144000" cy="1643050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5111750" algn="l"/>
              </a:tabLst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Назовите Героя Советского Союза  чьё имя присвоено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Толкаевской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сельской школе.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88467" y="4857760"/>
            <a:ext cx="405553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Дмитрий Фёдорович</a:t>
            </a:r>
          </a:p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Гречушкин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56055f1e5090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2143116"/>
            <a:ext cx="4572032" cy="4286256"/>
          </a:xfrm>
          <a:prstGeom prst="rect">
            <a:avLst/>
          </a:prstGeom>
        </p:spPr>
      </p:pic>
      <p:pic>
        <p:nvPicPr>
          <p:cNvPr id="16" name="Рисунок 15" descr="C:\Documents and Settings\Читальный зал 2\Рабочий стол\Безымянный.bmp"/>
          <p:cNvPicPr/>
          <p:nvPr/>
        </p:nvPicPr>
        <p:blipFill>
          <a:blip r:embed="rId5" cstate="print"/>
          <a:srcRect r="80306" b="79545"/>
          <a:stretch>
            <a:fillRect/>
          </a:stretch>
        </p:blipFill>
        <p:spPr bwMode="auto">
          <a:xfrm>
            <a:off x="785786" y="1714488"/>
            <a:ext cx="3857652" cy="4835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Горизонтальный свиток 2"/>
          <p:cNvSpPr/>
          <p:nvPr/>
        </p:nvSpPr>
        <p:spPr>
          <a:xfrm>
            <a:off x="0" y="0"/>
            <a:ext cx="9144000" cy="1857388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Назовите фамилию писателя, чьё имя носит центральная библиотека Сорочинского городского округа?  </a:t>
            </a: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4942" y="5357826"/>
            <a:ext cx="36435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Александр Фадеев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101791872_6.jpg"/>
          <p:cNvPicPr>
            <a:picLocks noChangeAspect="1"/>
          </p:cNvPicPr>
          <p:nvPr/>
        </p:nvPicPr>
        <p:blipFill>
          <a:blip r:embed="rId4" cstate="print"/>
          <a:srcRect r="44921"/>
          <a:stretch>
            <a:fillRect/>
          </a:stretch>
        </p:blipFill>
        <p:spPr>
          <a:xfrm>
            <a:off x="428596" y="1857364"/>
            <a:ext cx="4143404" cy="4572000"/>
          </a:xfrm>
          <a:prstGeom prst="rect">
            <a:avLst/>
          </a:prstGeom>
        </p:spPr>
      </p:pic>
      <p:pic>
        <p:nvPicPr>
          <p:cNvPr id="17410" name="Picture 2" descr="http://img1.liveinternet.ru/images/attach/c/0/52/863/52863254_Fadeev_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857364"/>
            <a:ext cx="4214842" cy="459580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00694" y="5357826"/>
            <a:ext cx="32394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Василий Чапаев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0" y="0"/>
            <a:ext cx="9144000" cy="2357430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Командир Красной армии, участник первой мировой и Гражданской войн весной 1919 года побывал в Сорочинске. Кто это?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8971451fb3c408a0b7700e0fa07967da.JPG"/>
          <p:cNvPicPr>
            <a:picLocks noChangeAspect="1"/>
          </p:cNvPicPr>
          <p:nvPr/>
        </p:nvPicPr>
        <p:blipFill>
          <a:blip r:embed="rId4" cstate="print"/>
          <a:srcRect l="28293" t="15625" r="5468" b="11458"/>
          <a:stretch>
            <a:fillRect/>
          </a:stretch>
        </p:blipFill>
        <p:spPr>
          <a:xfrm>
            <a:off x="642910" y="2500306"/>
            <a:ext cx="4412827" cy="3643338"/>
          </a:xfrm>
          <a:prstGeom prst="rect">
            <a:avLst/>
          </a:prstGeom>
        </p:spPr>
      </p:pic>
      <p:pic>
        <p:nvPicPr>
          <p:cNvPr id="10" name="Рисунок 9" descr="C:\Documents and Settings\Читальный зал 2\Рабочий стол\Безымянный.bmp"/>
          <p:cNvPicPr/>
          <p:nvPr/>
        </p:nvPicPr>
        <p:blipFill>
          <a:blip r:embed="rId5" cstate="print"/>
          <a:srcRect r="72287" b="73331"/>
          <a:stretch>
            <a:fillRect/>
          </a:stretch>
        </p:blipFill>
        <p:spPr bwMode="auto">
          <a:xfrm>
            <a:off x="1000100" y="2285992"/>
            <a:ext cx="3357586" cy="417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Documents and Settings\Читальный зал 2\Рабочий стол\Безымянный.bmp"/>
          <p:cNvPicPr/>
          <p:nvPr/>
        </p:nvPicPr>
        <p:blipFill>
          <a:blip r:embed="rId4" cstate="print"/>
          <a:srcRect r="54523" b="74351"/>
          <a:stretch>
            <a:fillRect/>
          </a:stretch>
        </p:blipFill>
        <p:spPr bwMode="auto">
          <a:xfrm>
            <a:off x="500034" y="1785926"/>
            <a:ext cx="5286412" cy="3857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785918" y="6000768"/>
            <a:ext cx="4399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Месторождения нефти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0" y="0"/>
            <a:ext cx="9144000" cy="1785926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Какой  вид  полезных  ископаемых  стал главным  ресурсом  развития промышленности  в  Сорочинске?</a:t>
            </a:r>
          </a:p>
        </p:txBody>
      </p:sp>
      <p:pic>
        <p:nvPicPr>
          <p:cNvPr id="13" name="Рисунок 12" descr="17-ezhednevnaya-neftedobicha-rossii-sovershaet-napadki-25-letniy-visok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1714488"/>
            <a:ext cx="6072198" cy="4048132"/>
          </a:xfrm>
          <a:prstGeom prst="rect">
            <a:avLst/>
          </a:prstGeom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Горизонтальный свиток 2"/>
          <p:cNvSpPr/>
          <p:nvPr/>
        </p:nvSpPr>
        <p:spPr>
          <a:xfrm>
            <a:off x="285720" y="0"/>
            <a:ext cx="8858280" cy="192880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Предводитель Крестьянской войны 1773—1775 годов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7818" y="5500702"/>
            <a:ext cx="3464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Емельян Пугачев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[LI8RK_4-03]_[IL_01]-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500306"/>
            <a:ext cx="5000661" cy="3643338"/>
          </a:xfrm>
          <a:prstGeom prst="rect">
            <a:avLst/>
          </a:prstGeom>
        </p:spPr>
      </p:pic>
      <p:pic>
        <p:nvPicPr>
          <p:cNvPr id="12" name="Рисунок 11" descr="i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1785926"/>
            <a:ext cx="3508437" cy="4744112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0" y="0"/>
            <a:ext cx="9144000" cy="192880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Какой искусственный водоём является любимы местом летнего отдыха жителей Сорочинска?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i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000240"/>
            <a:ext cx="5429288" cy="4088723"/>
          </a:xfrm>
          <a:prstGeom prst="rect">
            <a:avLst/>
          </a:prstGeom>
        </p:spPr>
      </p:pic>
      <p:pic>
        <p:nvPicPr>
          <p:cNvPr id="19" name="Рисунок 18" descr="i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000240"/>
            <a:ext cx="6025016" cy="438883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571868" y="2071678"/>
            <a:ext cx="53138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Сорочинское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водохранилище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TextBox 15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0" y="0"/>
            <a:ext cx="9144000" cy="207170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Какой вид спорта прославил Сорочинск,  принёс ему мировую славу и неофициальное звание «столица» этого вида спорта?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5984" y="6000768"/>
            <a:ext cx="39290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Настольный теннис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i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5918" y="1857364"/>
            <a:ext cx="6143668" cy="3989112"/>
          </a:xfrm>
          <a:prstGeom prst="rect">
            <a:avLst/>
          </a:prstGeom>
        </p:spPr>
      </p:pic>
      <p:pic>
        <p:nvPicPr>
          <p:cNvPr id="13" name="Рисунок 12" descr="article-8152_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85918" y="1857364"/>
            <a:ext cx="6143668" cy="3992124"/>
          </a:xfrm>
          <a:prstGeom prst="rect">
            <a:avLst/>
          </a:prstGeom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72132" y="5072074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Александру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0" y="0"/>
            <a:ext cx="9144000" cy="257174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Памятник  какому  царю в 1913 году в честь 300-летия  династии  Романовых  был поставлен  на  постаменте,  на  котором сейчас  стоит  памятник  В. И. Ленину?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C:\Documents and Settings\Читальный зал 2\Рабочий стол\Безымянный.bmp"/>
          <p:cNvPicPr/>
          <p:nvPr/>
        </p:nvPicPr>
        <p:blipFill>
          <a:blip r:embed="rId3" cstate="print"/>
          <a:srcRect r="83472" b="88855"/>
          <a:stretch>
            <a:fillRect/>
          </a:stretch>
        </p:blipFill>
        <p:spPr bwMode="auto">
          <a:xfrm>
            <a:off x="714348" y="2428868"/>
            <a:ext cx="364333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4" cstate="print">
            <a:lum bright="16000" contrast="-2000"/>
          </a:blip>
          <a:srcRect/>
          <a:stretch>
            <a:fillRect/>
          </a:stretch>
        </p:blipFill>
        <p:spPr bwMode="auto">
          <a:xfrm>
            <a:off x="642910" y="2428868"/>
            <a:ext cx="378621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56599" y="5286388"/>
            <a:ext cx="40874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"Чёрный  тюльпан"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0" y="0"/>
            <a:ext cx="9144000" cy="1428736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Как  называется  мемориал  погибшим участникам  локальных  войн?</a:t>
            </a:r>
          </a:p>
        </p:txBody>
      </p:sp>
      <p:pic>
        <p:nvPicPr>
          <p:cNvPr id="15" name="Рисунок 14" descr="памятник (2)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428736"/>
            <a:ext cx="4071966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57818" y="5143512"/>
            <a:ext cx="35061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Алексея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Лавкова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0" y="0"/>
            <a:ext cx="9144000" cy="1714488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Чьё  имя присвоено новой школе № 5 в Сорочинске, открывшейся 31 августа 2016 года?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91_big.jpg"/>
          <p:cNvPicPr>
            <a:picLocks noChangeAspect="1"/>
          </p:cNvPicPr>
          <p:nvPr/>
        </p:nvPicPr>
        <p:blipFill>
          <a:blip r:embed="rId4" cstate="print"/>
          <a:srcRect r="44200" b="49600"/>
          <a:stretch>
            <a:fillRect/>
          </a:stretch>
        </p:blipFill>
        <p:spPr>
          <a:xfrm>
            <a:off x="1000100" y="2928934"/>
            <a:ext cx="3643338" cy="2428892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2000240"/>
            <a:ext cx="3786214" cy="450057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80405" y="5357826"/>
            <a:ext cx="37635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Антонина Осокина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0" y="0"/>
            <a:ext cx="9144000" cy="2143116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Какой руководитель,  возглавлявший Сорочинский район с 1972 по 1987 г.г., имел звание Героя Социалистического Труда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 cstate="print"/>
          <a:srcRect l="1620" t="1862" r="1882" b="8511"/>
          <a:stretch>
            <a:fillRect/>
          </a:stretch>
        </p:blipFill>
        <p:spPr bwMode="auto">
          <a:xfrm>
            <a:off x="642910" y="2285992"/>
            <a:ext cx="4786345" cy="371477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C:\Documents and Settings\Читальный зал 2\Рабочий стол\Безымянный.bmp"/>
          <p:cNvPicPr/>
          <p:nvPr/>
        </p:nvPicPr>
        <p:blipFill>
          <a:blip r:embed="rId5" cstate="print"/>
          <a:srcRect r="59191" b="59416"/>
          <a:stretch>
            <a:fillRect/>
          </a:stretch>
        </p:blipFill>
        <p:spPr bwMode="auto">
          <a:xfrm>
            <a:off x="1475656" y="2428844"/>
            <a:ext cx="321471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Горизонтальный свиток 11"/>
          <p:cNvSpPr/>
          <p:nvPr/>
        </p:nvSpPr>
        <p:spPr>
          <a:xfrm>
            <a:off x="0" y="0"/>
            <a:ext cx="9144000" cy="1428736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Кто из наших земляков нес факел с олимпийским огнем?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57884" y="4143380"/>
            <a:ext cx="32861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Анатолий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Севастьянович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Николаев</a:t>
            </a:r>
          </a:p>
        </p:txBody>
      </p:sp>
      <p:pic>
        <p:nvPicPr>
          <p:cNvPr id="8" name="Рисунок 7" descr="1462606699_olimpiad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1785926"/>
            <a:ext cx="4572032" cy="4572032"/>
          </a:xfrm>
          <a:prstGeom prst="rect">
            <a:avLst/>
          </a:prstGeom>
        </p:spPr>
      </p:pic>
      <p:pic>
        <p:nvPicPr>
          <p:cNvPr id="10" name="Рисунок 9" descr="Тренер Анатолий Николаев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728" y="1714488"/>
            <a:ext cx="3589060" cy="477263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Горизонтальный свиток 11"/>
          <p:cNvSpPr/>
          <p:nvPr/>
        </p:nvSpPr>
        <p:spPr>
          <a:xfrm>
            <a:off x="0" y="0"/>
            <a:ext cx="9144000" cy="1285860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Назовите  год основания  Сорочинской крепости.</a:t>
            </a: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58016" y="5429264"/>
            <a:ext cx="17881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1736  год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 descr="42777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1428736"/>
            <a:ext cx="6014845" cy="4512745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Горизонтальный свиток 11"/>
          <p:cNvSpPr/>
          <p:nvPr/>
        </p:nvSpPr>
        <p:spPr>
          <a:xfrm>
            <a:off x="0" y="0"/>
            <a:ext cx="9144000" cy="192880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Назовите  дату  объединения  г. Сорочинска  и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Сорочиснкого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района в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Сорочинский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городской округ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43240" y="5929330"/>
            <a:ext cx="2818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 июня 2015 г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 descr="i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5918" y="1857364"/>
            <a:ext cx="6143668" cy="3989112"/>
          </a:xfrm>
          <a:prstGeom prst="rect">
            <a:avLst/>
          </a:prstGeom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Горизонтальный свиток 2"/>
          <p:cNvSpPr/>
          <p:nvPr/>
        </p:nvSpPr>
        <p:spPr>
          <a:xfrm>
            <a:off x="0" y="0"/>
            <a:ext cx="8858280" cy="207170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Какой горный массив в окрестностях села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Первокрасное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имеет название в соответствии с его цветом?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76347" y="5143512"/>
            <a:ext cx="31311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Красные камни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Documents and Settings\Читальный зал 2\Рабочий стол\Безымянный.bmp"/>
          <p:cNvPicPr/>
          <p:nvPr/>
        </p:nvPicPr>
        <p:blipFill>
          <a:blip r:embed="rId4" cstate="print"/>
          <a:srcRect r="54523" b="74351"/>
          <a:stretch>
            <a:fillRect/>
          </a:stretch>
        </p:blipFill>
        <p:spPr bwMode="auto">
          <a:xfrm>
            <a:off x="357158" y="2500306"/>
            <a:ext cx="485778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расные камни с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428868"/>
            <a:ext cx="5084035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Горизонтальный свиток 11"/>
          <p:cNvSpPr/>
          <p:nvPr/>
        </p:nvSpPr>
        <p:spPr>
          <a:xfrm>
            <a:off x="0" y="0"/>
            <a:ext cx="9144000" cy="1643050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Когда  селу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Сорочинское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присвоен  статус города?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00364" y="6000768"/>
            <a:ext cx="26698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16 мая 1945 г.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 descr="35593_sorochins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1643050"/>
            <a:ext cx="5772162" cy="433589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Горизонтальный свиток 11"/>
          <p:cNvSpPr/>
          <p:nvPr/>
        </p:nvSpPr>
        <p:spPr>
          <a:xfrm>
            <a:off x="0" y="0"/>
            <a:ext cx="9144000" cy="157161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Назовите  дату  открытия памятника А.С.Пушкину в  с.Воробьёвка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29256" y="5286388"/>
            <a:ext cx="34089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 ноября 2013 год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C:\Documents and Settings\Читальный зал 2\Рабочий стол\Безымянный.bmp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785926"/>
            <a:ext cx="3635940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Горизонтальный свиток 2"/>
          <p:cNvSpPr/>
          <p:nvPr/>
        </p:nvSpPr>
        <p:spPr>
          <a:xfrm>
            <a:off x="0" y="0"/>
            <a:ext cx="9144000" cy="157161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Когда  был  установлен  новый  памятник  В.И. Ленину?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47320" y="5286388"/>
            <a:ext cx="3796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22 ноября 2011 года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C:\Documents and Settings\Читальный зал 2\Рабочий стол\Безымянный.bmp"/>
          <p:cNvPicPr/>
          <p:nvPr/>
        </p:nvPicPr>
        <p:blipFill>
          <a:blip r:embed="rId4" cstate="print"/>
          <a:srcRect r="75358" b="85169"/>
          <a:stretch>
            <a:fillRect/>
          </a:stretch>
        </p:blipFill>
        <p:spPr bwMode="auto">
          <a:xfrm>
            <a:off x="571472" y="1714488"/>
            <a:ext cx="471490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Горизонтальный свиток 3"/>
          <p:cNvSpPr/>
          <p:nvPr/>
        </p:nvSpPr>
        <p:spPr>
          <a:xfrm>
            <a:off x="0" y="0"/>
            <a:ext cx="9144000" cy="1643050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Назовите дату  открытия нового железнодорожного вокзала в Сорочинске.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440px-Вокзал..jpg"/>
          <p:cNvPicPr>
            <a:picLocks noChangeAspect="1"/>
          </p:cNvPicPr>
          <p:nvPr/>
        </p:nvPicPr>
        <p:blipFill>
          <a:blip r:embed="rId3" cstate="print"/>
          <a:srcRect b="9350"/>
          <a:stretch>
            <a:fillRect/>
          </a:stretch>
        </p:blipFill>
        <p:spPr>
          <a:xfrm>
            <a:off x="1000100" y="1500175"/>
            <a:ext cx="6512288" cy="378621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2" y="5429264"/>
            <a:ext cx="39665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19 декабря 2011 года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Горизонтальный свиток 2"/>
          <p:cNvSpPr/>
          <p:nvPr/>
        </p:nvSpPr>
        <p:spPr>
          <a:xfrm>
            <a:off x="0" y="0"/>
            <a:ext cx="9144000" cy="221455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Назовите  дату  открытия памятника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сорочинцам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– ликвидаторам  последствий аварии  на  Чернобыльской  АЭС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2849" y="5500702"/>
            <a:ext cx="35011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13 июля 2013 года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DSC0275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2071678"/>
            <a:ext cx="364333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Горизонтальный свиток 2"/>
          <p:cNvSpPr/>
          <p:nvPr/>
        </p:nvSpPr>
        <p:spPr>
          <a:xfrm>
            <a:off x="0" y="0"/>
            <a:ext cx="9144000" cy="2000240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Какой памятник природы из числа особо охраняемых природных объектов в 2011 году отметил 100-летний юбилей?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72132" y="3857628"/>
            <a:ext cx="32277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Сосновый бор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Первокрасном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C:\Documents and Settings\Читальный зал 2\Рабочий стол\Безымянный.bmp"/>
          <p:cNvPicPr/>
          <p:nvPr/>
        </p:nvPicPr>
        <p:blipFill>
          <a:blip r:embed="rId4" cstate="print"/>
          <a:srcRect r="54523" b="74351"/>
          <a:stretch>
            <a:fillRect/>
          </a:stretch>
        </p:blipFill>
        <p:spPr bwMode="auto">
          <a:xfrm>
            <a:off x="285720" y="2071678"/>
            <a:ext cx="5214974" cy="4394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Читальный зал 2\Рабочий стол\Безымянный.bmp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000240"/>
            <a:ext cx="521497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072330" y="4786322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0" y="0"/>
            <a:ext cx="9144000" cy="207170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Сколько  особо  охраняемых  природных объектов  есть  на  территории  Сорочинского городского  округа</a:t>
            </a:r>
          </a:p>
        </p:txBody>
      </p:sp>
      <p:pic>
        <p:nvPicPr>
          <p:cNvPr id="17" name="Рисунок 16" descr="C:\Documents and Settings\Читальный зал 2\Рабочий стол\Безымянный.bmp"/>
          <p:cNvPicPr/>
          <p:nvPr/>
        </p:nvPicPr>
        <p:blipFill>
          <a:blip r:embed="rId3" cstate="print"/>
          <a:srcRect r="54523" b="74351"/>
          <a:stretch>
            <a:fillRect/>
          </a:stretch>
        </p:blipFill>
        <p:spPr bwMode="auto">
          <a:xfrm>
            <a:off x="285720" y="2143116"/>
            <a:ext cx="5857916" cy="4394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>
            <a:hlinkClick r:id="rId4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C:\Documents and Settings\Читальный зал 2\Рабочий стол\Безымянный.bmp"/>
          <p:cNvPicPr/>
          <p:nvPr/>
        </p:nvPicPr>
        <p:blipFill>
          <a:blip r:embed="rId2" cstate="print"/>
          <a:srcRect r="54523" b="74351"/>
          <a:stretch>
            <a:fillRect/>
          </a:stretch>
        </p:blipFill>
        <p:spPr bwMode="auto">
          <a:xfrm>
            <a:off x="0" y="1643050"/>
            <a:ext cx="6357950" cy="489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3b10ur9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523411" y="5143512"/>
            <a:ext cx="26205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Гора Шишка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0" y="0"/>
            <a:ext cx="9144000" cy="121442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 какой горе нашего района идет речь?</a:t>
            </a:r>
          </a:p>
        </p:txBody>
      </p:sp>
      <p:pic>
        <p:nvPicPr>
          <p:cNvPr id="21" name="Рисунок 20" descr="C:\Documents and Settings\Читальный зал 2\Рабочий стол\Безымянный.bmp"/>
          <p:cNvPicPr/>
          <p:nvPr/>
        </p:nvPicPr>
        <p:blipFill>
          <a:blip r:embed="rId2" cstate="print"/>
          <a:srcRect r="54523" b="74351"/>
          <a:stretch>
            <a:fillRect/>
          </a:stretch>
        </p:blipFill>
        <p:spPr bwMode="auto">
          <a:xfrm>
            <a:off x="357158" y="1785926"/>
            <a:ext cx="5715040" cy="4394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>
            <a:hlinkClick r:id="rId4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6a8daf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1714488"/>
            <a:ext cx="5832638" cy="4500594"/>
          </a:xfrm>
          <a:prstGeom prst="rect">
            <a:avLst/>
          </a:prstGeom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03938" y="5500702"/>
            <a:ext cx="4440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Пронькинский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родник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Documents and Settings\Читальный зал 2\Рабочий стол\Безымянный.bmp"/>
          <p:cNvPicPr/>
          <p:nvPr/>
        </p:nvPicPr>
        <p:blipFill>
          <a:blip r:embed="rId4" cstate="print"/>
          <a:srcRect r="54523" b="74351"/>
          <a:stretch>
            <a:fillRect/>
          </a:stretch>
        </p:blipFill>
        <p:spPr bwMode="auto">
          <a:xfrm>
            <a:off x="571472" y="1928802"/>
            <a:ext cx="5214974" cy="36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Горизонтальный свиток 10"/>
          <p:cNvSpPr/>
          <p:nvPr/>
        </p:nvSpPr>
        <p:spPr>
          <a:xfrm>
            <a:off x="0" y="0"/>
            <a:ext cx="9144000" cy="185736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Какой  родник на  территории  Сорочинского городского  округа  является  памятником природы?</a:t>
            </a:r>
          </a:p>
        </p:txBody>
      </p:sp>
      <p:pic>
        <p:nvPicPr>
          <p:cNvPr id="12" name="Рисунок 11"/>
          <p:cNvPicPr/>
          <p:nvPr/>
        </p:nvPicPr>
        <p:blipFill>
          <a:blip r:embed="rId5" cstate="print"/>
          <a:srcRect l="56052" t="41096" r="2608" b="41420"/>
          <a:stretch>
            <a:fillRect/>
          </a:stretch>
        </p:blipFill>
        <p:spPr bwMode="auto">
          <a:xfrm>
            <a:off x="500034" y="1785926"/>
            <a:ext cx="528641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10ur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C:\Documents and Settings\Читальный зал 2\Рабочий стол\Безымянный.bmp"/>
          <p:cNvPicPr/>
          <p:nvPr/>
        </p:nvPicPr>
        <p:blipFill>
          <a:blip r:embed="rId3" cstate="print"/>
          <a:srcRect r="54523" b="74351"/>
          <a:stretch>
            <a:fillRect/>
          </a:stretch>
        </p:blipFill>
        <p:spPr bwMode="auto">
          <a:xfrm>
            <a:off x="1000100" y="2143117"/>
            <a:ext cx="514353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7858148" y="607220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5074" y="60722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28860" y="6000768"/>
            <a:ext cx="33974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Бузулукский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бор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0" y="0"/>
            <a:ext cx="9144000" cy="1643050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Что называют зеленой жемчужиной Оренбуржья?</a:t>
            </a: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http://ria56.ru/uploads/images/nxheih1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57364"/>
            <a:ext cx="6141741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</TotalTime>
  <Words>705</Words>
  <Application>Microsoft Office PowerPoint</Application>
  <PresentationFormat>Экран (4:3)</PresentationFormat>
  <Paragraphs>240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Админ</cp:lastModifiedBy>
  <cp:revision>183</cp:revision>
  <dcterms:modified xsi:type="dcterms:W3CDTF">2021-11-09T06:19:54Z</dcterms:modified>
</cp:coreProperties>
</file>