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4" r:id="rId13"/>
    <p:sldId id="268" r:id="rId14"/>
    <p:sldId id="269" r:id="rId15"/>
    <p:sldId id="275" r:id="rId16"/>
    <p:sldId id="270" r:id="rId17"/>
    <p:sldId id="271" r:id="rId18"/>
    <p:sldId id="272" r:id="rId19"/>
    <p:sldId id="273" r:id="rId20"/>
    <p:sldId id="276" r:id="rId21"/>
    <p:sldId id="280" r:id="rId22"/>
    <p:sldId id="282" r:id="rId23"/>
    <p:sldId id="278" r:id="rId24"/>
    <p:sldId id="277" r:id="rId25"/>
    <p:sldId id="279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fif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fi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Культура </a:t>
            </a:r>
            <a:r>
              <a:rPr lang="en-US" dirty="0" smtClean="0"/>
              <a:t>XVII</a:t>
            </a:r>
            <a:r>
              <a:rPr lang="es-ES" dirty="0" smtClean="0"/>
              <a:t> </a:t>
            </a:r>
            <a:r>
              <a:rPr lang="ru-RU" dirty="0" smtClean="0"/>
              <a:t>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78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Архитектура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411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"/>
            <a:ext cx="8568952" cy="1700808"/>
          </a:xfrm>
        </p:spPr>
        <p:txBody>
          <a:bodyPr/>
          <a:lstStyle/>
          <a:p>
            <a:r>
              <a:rPr lang="ru-RU" dirty="0" smtClean="0"/>
              <a:t>Появляется жанр «Русское узорочье». 1635–1636 </a:t>
            </a:r>
            <a:r>
              <a:rPr lang="ru-RU" dirty="0"/>
              <a:t>гг. </a:t>
            </a:r>
            <a:r>
              <a:rPr lang="ru-RU" dirty="0" smtClean="0"/>
              <a:t>- Теремной дворец в Кремле, </a:t>
            </a:r>
            <a:r>
              <a:rPr lang="ru-RU" dirty="0" err="1" smtClean="0"/>
              <a:t>Бажен</a:t>
            </a:r>
            <a:r>
              <a:rPr lang="ru-RU" dirty="0" smtClean="0"/>
              <a:t> Огурцов, Антип Константинов, </a:t>
            </a:r>
            <a:r>
              <a:rPr lang="ru-RU" dirty="0" err="1" smtClean="0"/>
              <a:t>Трефил</a:t>
            </a:r>
            <a:r>
              <a:rPr lang="ru-RU" dirty="0" smtClean="0"/>
              <a:t> </a:t>
            </a:r>
            <a:r>
              <a:rPr lang="ru-RU" dirty="0" err="1" smtClean="0"/>
              <a:t>Шарутин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ru-RU" dirty="0" smtClean="0"/>
              <a:t>Ларион Ушаков.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340768"/>
            <a:ext cx="7620000" cy="524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802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"/>
            <a:ext cx="8208912" cy="1124743"/>
          </a:xfrm>
        </p:spPr>
        <p:txBody>
          <a:bodyPr>
            <a:normAutofit/>
          </a:bodyPr>
          <a:lstStyle/>
          <a:p>
            <a:r>
              <a:rPr lang="ru-RU" dirty="0" smtClean="0"/>
              <a:t>Церковь Николая Чудотворца в Хамовниках, 1679-1682 гг.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936868"/>
            <a:ext cx="7949952" cy="581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317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5465"/>
            <a:ext cx="9036496" cy="2025384"/>
          </a:xfrm>
        </p:spPr>
        <p:txBody>
          <a:bodyPr/>
          <a:lstStyle/>
          <a:p>
            <a:r>
              <a:rPr lang="ru-RU" dirty="0"/>
              <a:t>1667–1681 гг. </a:t>
            </a:r>
            <a:r>
              <a:rPr lang="ru-RU" dirty="0" smtClean="0"/>
              <a:t>- деревянный </a:t>
            </a:r>
            <a:r>
              <a:rPr lang="ru-RU" dirty="0"/>
              <a:t>дворец царя Алексея Михайловича в с. Коломенском, названный С. Полоцким восьмым чудом света. Дворец был разобран в XVIII </a:t>
            </a:r>
            <a:r>
              <a:rPr lang="ru-RU" dirty="0" smtClean="0"/>
              <a:t>в. (на фото реконструкция).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91104"/>
            <a:ext cx="8244408" cy="463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99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1772816"/>
          </a:xfrm>
        </p:spPr>
        <p:txBody>
          <a:bodyPr>
            <a:normAutofit/>
          </a:bodyPr>
          <a:lstStyle/>
          <a:p>
            <a:r>
              <a:rPr lang="ru-RU" dirty="0"/>
              <a:t>В конце XVII в. появляется новый стиль, </a:t>
            </a:r>
            <a:r>
              <a:rPr lang="ru-RU" dirty="0" smtClean="0"/>
              <a:t>«</a:t>
            </a:r>
            <a:r>
              <a:rPr lang="ru-RU" dirty="0" err="1" smtClean="0"/>
              <a:t>нарышкинское</a:t>
            </a:r>
            <a:r>
              <a:rPr lang="ru-RU" dirty="0" smtClean="0"/>
              <a:t> </a:t>
            </a:r>
            <a:r>
              <a:rPr lang="ru-RU" dirty="0"/>
              <a:t>барокко», </a:t>
            </a:r>
            <a:r>
              <a:rPr lang="ru-RU" dirty="0" smtClean="0"/>
              <a:t>были </a:t>
            </a:r>
            <a:r>
              <a:rPr lang="ru-RU" dirty="0"/>
              <a:t>созданы зодчими в усадьбах бояр </a:t>
            </a:r>
            <a:r>
              <a:rPr lang="ru-RU" dirty="0" smtClean="0"/>
              <a:t>Нарышкиных. Преобладала </a:t>
            </a:r>
            <a:r>
              <a:rPr lang="ru-RU" dirty="0" err="1" smtClean="0"/>
              <a:t>двуцветность</a:t>
            </a:r>
            <a:r>
              <a:rPr lang="ru-RU" dirty="0" smtClean="0"/>
              <a:t> </a:t>
            </a:r>
            <a:r>
              <a:rPr lang="ru-RU" dirty="0"/>
              <a:t>(красный кирпич и белый камень). </a:t>
            </a:r>
            <a:r>
              <a:rPr lang="ru-RU" dirty="0" smtClean="0"/>
              <a:t>На фото - </a:t>
            </a:r>
            <a:r>
              <a:rPr lang="ru-RU" dirty="0"/>
              <a:t>церковь Покрова в Филях (1690–1694 гг.). 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6780245" cy="508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350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4320479" cy="5566765"/>
          </a:xfrm>
        </p:spPr>
        <p:txBody>
          <a:bodyPr/>
          <a:lstStyle/>
          <a:p>
            <a:r>
              <a:rPr lang="ru-RU" dirty="0" smtClean="0"/>
              <a:t>Колокольня Новодевичьего монастыря, 1689-1690 гг.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32656"/>
            <a:ext cx="4165845" cy="626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4464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Живопись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6709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116632"/>
            <a:ext cx="3168351" cy="6264696"/>
          </a:xfrm>
        </p:spPr>
        <p:txBody>
          <a:bodyPr/>
          <a:lstStyle/>
          <a:p>
            <a:r>
              <a:rPr lang="ru-RU" dirty="0" smtClean="0"/>
              <a:t>Характерно стремление к реализму, попытки уйти от иконописного лика к портрету (чему противилась церковь);</a:t>
            </a:r>
          </a:p>
          <a:p>
            <a:r>
              <a:rPr lang="ru-RU" dirty="0" smtClean="0"/>
              <a:t>Лучший живописец – Симон Ушаков (1658 г. – «Спас Нерукотворный»)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2040" y="6381328"/>
            <a:ext cx="3411725" cy="476672"/>
          </a:xfrm>
        </p:spPr>
        <p:txBody>
          <a:bodyPr/>
          <a:lstStyle/>
          <a:p>
            <a:r>
              <a:rPr lang="ru-RU" dirty="0" smtClean="0"/>
              <a:t>«Спас Нерукотворный», Ушаков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620688"/>
            <a:ext cx="4716016" cy="553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305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800" y="116633"/>
            <a:ext cx="8886688" cy="1440159"/>
          </a:xfrm>
        </p:spPr>
        <p:txBody>
          <a:bodyPr/>
          <a:lstStyle/>
          <a:p>
            <a:r>
              <a:rPr lang="ru-RU" dirty="0" smtClean="0"/>
              <a:t>Развитие жанра парсуны. Парсуна – вид портретной живописи, ставший переходным от иконописи к светским изображениям;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6165304"/>
            <a:ext cx="3411725" cy="473260"/>
          </a:xfrm>
        </p:spPr>
        <p:txBody>
          <a:bodyPr/>
          <a:lstStyle/>
          <a:p>
            <a:pPr algn="ctr"/>
            <a:r>
              <a:rPr lang="ru-RU" dirty="0" smtClean="0"/>
              <a:t>Парсуна Скопина-Шуйского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04" y="1196752"/>
            <a:ext cx="4176464" cy="48551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634" y="1196752"/>
            <a:ext cx="4421374" cy="48551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36077" y="6147070"/>
            <a:ext cx="23444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Парсуна Ивана Грозного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477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680520" cy="650592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76056" y="2564904"/>
            <a:ext cx="3411725" cy="25172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Портрет царя Алексея Михайловича. Вторая половина </a:t>
            </a:r>
            <a:r>
              <a:rPr lang="en-US" sz="2000" dirty="0" smtClean="0"/>
              <a:t>XVII </a:t>
            </a:r>
            <a:r>
              <a:rPr lang="ru-RU" sz="2000" dirty="0" smtClean="0"/>
              <a:t> в., неизвестный автор. Одно из первых изображений царя в портретном жанре.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71087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XVII в. </a:t>
            </a:r>
            <a:r>
              <a:rPr lang="ru-RU" dirty="0" smtClean="0"/>
              <a:t>в </a:t>
            </a:r>
            <a:r>
              <a:rPr lang="ru-RU" dirty="0"/>
              <a:t>русской </a:t>
            </a:r>
            <a:r>
              <a:rPr lang="ru-RU" dirty="0" smtClean="0"/>
              <a:t>культуре </a:t>
            </a:r>
            <a:r>
              <a:rPr lang="ru-RU" dirty="0"/>
              <a:t>начался «новый период»: уходили в прошлое старые традиции, в науку, искусство и литературу проникали западные идеи. </a:t>
            </a:r>
            <a:r>
              <a:rPr lang="ru-RU" dirty="0" smtClean="0"/>
              <a:t>Это нашло </a:t>
            </a:r>
            <a:r>
              <a:rPr lang="ru-RU" dirty="0"/>
              <a:t>выражение в увеличении печатной продукции, появлении первого высшего учебного заведения, зарождении театра и газеты. В литературе, живописи более популярными становятся гражданские мотивы, наблюдается стремление к реалистическому изображению событий и </a:t>
            </a:r>
            <a:r>
              <a:rPr lang="ru-RU" dirty="0" smtClean="0"/>
              <a:t>современников.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характеристика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363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16632"/>
            <a:ext cx="4925347" cy="64807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8064" y="2420888"/>
            <a:ext cx="3411725" cy="25172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Прижизненный портрет патриарха Никона, </a:t>
            </a:r>
            <a:r>
              <a:rPr lang="ru-RU" sz="2000" dirty="0" err="1" smtClean="0"/>
              <a:t>ок</a:t>
            </a:r>
            <a:r>
              <a:rPr lang="ru-RU" sz="2000" dirty="0" smtClean="0"/>
              <a:t>. 1660 г.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15404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6572298" cy="640871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20272" y="2348880"/>
            <a:ext cx="2143200" cy="25172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Портрет Лжедмитрия </a:t>
            </a:r>
            <a:r>
              <a:rPr lang="en-US" sz="2000" dirty="0" smtClean="0"/>
              <a:t>I</a:t>
            </a:r>
            <a:r>
              <a:rPr lang="ru-RU" sz="2000" dirty="0" smtClean="0"/>
              <a:t>, неизвестный художник.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046100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5563874" cy="65527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56176" y="3603812"/>
            <a:ext cx="2290128" cy="251728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Прижизненный портрет Софьи Алексеевны, неизвестный автор.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45101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Историческая живопись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5054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51704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5373216"/>
            <a:ext cx="8928992" cy="1365161"/>
          </a:xfrm>
        </p:spPr>
        <p:txBody>
          <a:bodyPr/>
          <a:lstStyle/>
          <a:p>
            <a:pPr algn="ctr"/>
            <a:r>
              <a:rPr lang="ru-RU" dirty="0" smtClean="0"/>
              <a:t>Картина Василия Сурикова «Утро стрелецкой казни», 1881 г. Посвящена событиям 1698 г., подавлению стрелецкого бунта Петром Алексеевичем и казни мятежных стрельцов.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294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8928992" cy="532251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5517232"/>
            <a:ext cx="8266793" cy="603869"/>
          </a:xfrm>
        </p:spPr>
        <p:txBody>
          <a:bodyPr/>
          <a:lstStyle/>
          <a:p>
            <a:pPr algn="ctr"/>
            <a:r>
              <a:rPr lang="ru-RU" dirty="0" smtClean="0"/>
              <a:t>«Восстание в Москве в 1648 г.» Эрнест </a:t>
            </a:r>
            <a:r>
              <a:rPr lang="ru-RU" dirty="0" err="1" smtClean="0"/>
              <a:t>Лисснер</a:t>
            </a:r>
            <a:r>
              <a:rPr lang="ru-RU" dirty="0" smtClean="0"/>
              <a:t>, 1938 г. Картина посвящена Соляному бунту.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1602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52" y="116632"/>
            <a:ext cx="4830280" cy="661144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«Царевна Софья Алексеевна через год после заключения ее в Новодевичьем монастыре», Илья Репин, 1879 г.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78739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Просвещение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493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Распространение грамотности среди черносошного крестьянства;</a:t>
            </a:r>
          </a:p>
          <a:p>
            <a:r>
              <a:rPr lang="ru-RU" dirty="0"/>
              <a:t>1618 г. - издана «Грамматика» </a:t>
            </a:r>
            <a:r>
              <a:rPr lang="ru-RU" dirty="0" err="1"/>
              <a:t>Мелетия</a:t>
            </a:r>
            <a:r>
              <a:rPr lang="ru-RU" dirty="0"/>
              <a:t> </a:t>
            </a:r>
            <a:r>
              <a:rPr lang="ru-RU" dirty="0" err="1"/>
              <a:t>Смотрицкого</a:t>
            </a:r>
            <a:r>
              <a:rPr lang="ru-RU" dirty="0"/>
              <a:t>;</a:t>
            </a:r>
          </a:p>
          <a:p>
            <a:r>
              <a:rPr lang="ru-RU" dirty="0"/>
              <a:t>Появление первого высшего учебного заведения: 1687 – славяно-греко-латинская академия, основатели – братья </a:t>
            </a:r>
            <a:r>
              <a:rPr lang="ru-RU" dirty="0" err="1"/>
              <a:t>Лихуды</a:t>
            </a:r>
            <a:r>
              <a:rPr lang="ru-RU" dirty="0"/>
              <a:t> (среди выпускников – Ломоносов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0728" y="6190440"/>
            <a:ext cx="3411725" cy="360040"/>
          </a:xfrm>
        </p:spPr>
        <p:txBody>
          <a:bodyPr/>
          <a:lstStyle/>
          <a:p>
            <a:pPr algn="ctr"/>
            <a:r>
              <a:rPr lang="ru-RU" dirty="0" smtClean="0"/>
              <a:t>Главное здание академии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528" y="261808"/>
            <a:ext cx="3427696" cy="590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8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116632"/>
            <a:ext cx="3422483" cy="1022825"/>
          </a:xfrm>
        </p:spPr>
        <p:txBody>
          <a:bodyPr/>
          <a:lstStyle/>
          <a:p>
            <a:pPr algn="ctr"/>
            <a:r>
              <a:rPr lang="ru-RU" dirty="0" smtClean="0"/>
              <a:t>Географические открытия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3" y="188640"/>
            <a:ext cx="3816424" cy="640871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В1633–1636 </a:t>
            </a:r>
            <a:r>
              <a:rPr lang="ru-RU" dirty="0"/>
              <a:t>гг. </a:t>
            </a:r>
            <a:r>
              <a:rPr lang="ru-RU" dirty="0" smtClean="0"/>
              <a:t>- </a:t>
            </a:r>
            <a:r>
              <a:rPr lang="ru-RU" dirty="0"/>
              <a:t>Иван Ребров и </a:t>
            </a:r>
            <a:r>
              <a:rPr lang="ru-RU" dirty="0" smtClean="0"/>
              <a:t>Илья </a:t>
            </a:r>
            <a:r>
              <a:rPr lang="ru-RU" dirty="0"/>
              <a:t>Перфильев прошли по р. Лене до ее устья, по морю до р. Яны и р. </a:t>
            </a:r>
            <a:r>
              <a:rPr lang="ru-RU" dirty="0" smtClean="0"/>
              <a:t>Индигирки;</a:t>
            </a:r>
          </a:p>
          <a:p>
            <a:r>
              <a:rPr lang="ru-RU" dirty="0" smtClean="0"/>
              <a:t>1639 г. – Москвитин и Копылов совершили экспедицию к Тихому океану;</a:t>
            </a:r>
          </a:p>
          <a:p>
            <a:r>
              <a:rPr lang="ru-RU" dirty="0" smtClean="0"/>
              <a:t>1641–1644 </a:t>
            </a:r>
            <a:r>
              <a:rPr lang="ru-RU" dirty="0"/>
              <a:t>гг. </a:t>
            </a:r>
            <a:r>
              <a:rPr lang="ru-RU" dirty="0"/>
              <a:t>-</a:t>
            </a:r>
            <a:r>
              <a:rPr lang="ru-RU" dirty="0" smtClean="0"/>
              <a:t> </a:t>
            </a:r>
            <a:r>
              <a:rPr lang="ru-RU" dirty="0"/>
              <a:t>Михаил Васильевич </a:t>
            </a:r>
            <a:r>
              <a:rPr lang="ru-RU" dirty="0" err="1"/>
              <a:t>Стадухин</a:t>
            </a:r>
            <a:r>
              <a:rPr lang="ru-RU" dirty="0"/>
              <a:t> прошел по Индигирке и дошел до р. </a:t>
            </a:r>
            <a:r>
              <a:rPr lang="ru-RU" dirty="0" smtClean="0"/>
              <a:t>Колымы;</a:t>
            </a:r>
          </a:p>
          <a:p>
            <a:r>
              <a:rPr lang="ru-RU" dirty="0" smtClean="0"/>
              <a:t>1643-46 </a:t>
            </a:r>
            <a:r>
              <a:rPr lang="ru-RU" dirty="0"/>
              <a:t>гг. Василий Данилович Поярков обследовал берега Охотского </a:t>
            </a:r>
            <a:r>
              <a:rPr lang="ru-RU" dirty="0" smtClean="0"/>
              <a:t>моря;</a:t>
            </a:r>
          </a:p>
          <a:p>
            <a:r>
              <a:rPr lang="ru-RU" dirty="0" smtClean="0"/>
              <a:t>1648 </a:t>
            </a:r>
            <a:r>
              <a:rPr lang="ru-RU" dirty="0"/>
              <a:t>г</a:t>
            </a:r>
            <a:r>
              <a:rPr lang="ru-RU" dirty="0" smtClean="0"/>
              <a:t>. - </a:t>
            </a:r>
            <a:r>
              <a:rPr lang="ru-RU" dirty="0"/>
              <a:t>Федот Алексеевич Попов и Семен Иванович Дежнев, проплыв из Ледовитого океана в Тихий, установили, что Азию отделяет от Америки </a:t>
            </a:r>
            <a:r>
              <a:rPr lang="ru-RU" dirty="0" smtClean="0"/>
              <a:t>пролив;</a:t>
            </a:r>
          </a:p>
          <a:p>
            <a:r>
              <a:rPr lang="ru-RU" dirty="0" smtClean="0"/>
              <a:t>1647–1651 </a:t>
            </a:r>
            <a:r>
              <a:rPr lang="ru-RU" dirty="0"/>
              <a:t>гг. С. Дежнев совершил путешествие по </a:t>
            </a:r>
            <a:r>
              <a:rPr lang="ru-RU" dirty="0" smtClean="0"/>
              <a:t>Амуру;</a:t>
            </a:r>
          </a:p>
          <a:p>
            <a:r>
              <a:rPr lang="ru-RU" dirty="0" smtClean="0"/>
              <a:t>1649-1653 гг. – Хабаров совершил экспедицию в Приамурье, составил карты;</a:t>
            </a:r>
          </a:p>
          <a:p>
            <a:r>
              <a:rPr lang="ru-RU" dirty="0" smtClean="0"/>
              <a:t>1696-1699 гг. – экспедиция Атласова на Камчатку, первое её описание;</a:t>
            </a:r>
          </a:p>
          <a:p>
            <a:r>
              <a:rPr lang="ru-RU" dirty="0" smtClean="0"/>
              <a:t>Картограф </a:t>
            </a:r>
            <a:r>
              <a:rPr lang="ru-RU" dirty="0"/>
              <a:t>Семен </a:t>
            </a:r>
            <a:r>
              <a:rPr lang="ru-RU" dirty="0" err="1"/>
              <a:t>Ульянович</a:t>
            </a:r>
            <a:r>
              <a:rPr lang="ru-RU" dirty="0"/>
              <a:t> Ремезов составил «Чертежную книгу Сибири», этнографическую карту и «Историю Сибирскую».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520" y="1196752"/>
            <a:ext cx="4983480" cy="506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749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514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188640"/>
            <a:ext cx="5164544" cy="6480720"/>
          </a:xfrm>
        </p:spPr>
        <p:txBody>
          <a:bodyPr>
            <a:noAutofit/>
          </a:bodyPr>
          <a:lstStyle/>
          <a:p>
            <a:r>
              <a:rPr lang="ru-RU" sz="1550" dirty="0" smtClean="0"/>
              <a:t>Произведения, посвященные </a:t>
            </a:r>
            <a:r>
              <a:rPr lang="ru-RU" sz="1550" dirty="0"/>
              <a:t>событиям Смутного </a:t>
            </a:r>
            <a:r>
              <a:rPr lang="ru-RU" sz="1550" dirty="0" smtClean="0"/>
              <a:t>времени</a:t>
            </a:r>
            <a:r>
              <a:rPr lang="ru-RU" sz="1550" dirty="0"/>
              <a:t>:</a:t>
            </a:r>
            <a:r>
              <a:rPr lang="ru-RU" sz="1550" dirty="0" smtClean="0"/>
              <a:t> </a:t>
            </a:r>
            <a:r>
              <a:rPr lang="ru-RU" sz="1550" dirty="0"/>
              <a:t>«Сказание» Авраамия Палицына, «Временник» Ивана Тимофеева, «Словеса дней и царей» Ивана </a:t>
            </a:r>
            <a:r>
              <a:rPr lang="ru-RU" sz="1550" dirty="0" smtClean="0"/>
              <a:t>Хворостинина.</a:t>
            </a:r>
            <a:r>
              <a:rPr lang="ru-RU" sz="1550" dirty="0"/>
              <a:t> </a:t>
            </a:r>
            <a:r>
              <a:rPr lang="ru-RU" sz="1550" dirty="0" smtClean="0"/>
              <a:t>Официальная </a:t>
            </a:r>
            <a:r>
              <a:rPr lang="ru-RU" sz="1550" dirty="0"/>
              <a:t>версия событий Смуты содержится в «Новом летописце» 1630 г., написанном по заказу патриарха </a:t>
            </a:r>
            <a:r>
              <a:rPr lang="ru-RU" sz="1550" dirty="0" smtClean="0"/>
              <a:t>Филарета;</a:t>
            </a:r>
          </a:p>
          <a:p>
            <a:r>
              <a:rPr lang="ru-RU" sz="1550" dirty="0" smtClean="0"/>
              <a:t>Автобиографии: «Житие» протопопа Аввакума;</a:t>
            </a:r>
          </a:p>
          <a:p>
            <a:r>
              <a:rPr lang="ru-RU" sz="1550" dirty="0"/>
              <a:t>П</a:t>
            </a:r>
            <a:r>
              <a:rPr lang="ru-RU" sz="1550" dirty="0" smtClean="0"/>
              <a:t>оявился </a:t>
            </a:r>
            <a:r>
              <a:rPr lang="ru-RU" sz="1550" dirty="0"/>
              <a:t>жанр бытовой </a:t>
            </a:r>
            <a:r>
              <a:rPr lang="ru-RU" sz="1550" dirty="0" smtClean="0"/>
              <a:t>повести: «Повесть </a:t>
            </a:r>
            <a:r>
              <a:rPr lang="ru-RU" sz="1550" dirty="0"/>
              <a:t>о Горе и </a:t>
            </a:r>
            <a:r>
              <a:rPr lang="ru-RU" sz="1550" dirty="0" err="1"/>
              <a:t>Злочастии</a:t>
            </a:r>
            <a:r>
              <a:rPr lang="ru-RU" sz="1550" dirty="0" smtClean="0"/>
              <a:t>», «Повести </a:t>
            </a:r>
            <a:r>
              <a:rPr lang="ru-RU" sz="1550" dirty="0"/>
              <a:t>о Ерше </a:t>
            </a:r>
            <a:r>
              <a:rPr lang="ru-RU" sz="1550" dirty="0" err="1"/>
              <a:t>Ершовиче</a:t>
            </a:r>
            <a:r>
              <a:rPr lang="ru-RU" sz="1550" dirty="0" smtClean="0"/>
              <a:t>», «Повесть </a:t>
            </a:r>
            <a:r>
              <a:rPr lang="ru-RU" sz="1550" dirty="0"/>
              <a:t>о Шемякином суде</a:t>
            </a:r>
            <a:r>
              <a:rPr lang="ru-RU" sz="1550" dirty="0" smtClean="0"/>
              <a:t>»: </a:t>
            </a:r>
            <a:r>
              <a:rPr lang="ru-RU" sz="1550" dirty="0"/>
              <a:t>«</a:t>
            </a:r>
            <a:r>
              <a:rPr lang="ru-RU" sz="1550" dirty="0" err="1"/>
              <a:t>Калязинская</a:t>
            </a:r>
            <a:r>
              <a:rPr lang="ru-RU" sz="1550" dirty="0"/>
              <a:t> челобитная», «Повесть о попе Савве», «Повесть о куре и лисице», «Праздник кабацких ярыжек</a:t>
            </a:r>
            <a:r>
              <a:rPr lang="ru-RU" sz="1550" dirty="0" smtClean="0"/>
              <a:t>» (сатира);</a:t>
            </a:r>
          </a:p>
          <a:p>
            <a:r>
              <a:rPr lang="ru-RU" sz="1550" dirty="0" smtClean="0"/>
              <a:t>Фольклор: повесть </a:t>
            </a:r>
            <a:r>
              <a:rPr lang="ru-RU" sz="1550" dirty="0"/>
              <a:t>об Азовском осадном сидении казаков, </a:t>
            </a:r>
            <a:r>
              <a:rPr lang="ru-RU" sz="1550" dirty="0" smtClean="0"/>
              <a:t>сказание </a:t>
            </a:r>
            <a:r>
              <a:rPr lang="ru-RU" sz="1550" dirty="0"/>
              <a:t>о начале Москвы, </a:t>
            </a:r>
            <a:r>
              <a:rPr lang="ru-RU" sz="1550" dirty="0" smtClean="0"/>
              <a:t>повесть </a:t>
            </a:r>
            <a:r>
              <a:rPr lang="ru-RU" sz="1550" dirty="0"/>
              <a:t>о завоевании Сибири атаманом </a:t>
            </a:r>
            <a:r>
              <a:rPr lang="ru-RU" sz="1550" dirty="0" smtClean="0"/>
              <a:t>Ермаком;</a:t>
            </a:r>
          </a:p>
          <a:p>
            <a:r>
              <a:rPr lang="ru-RU" sz="1550" dirty="0" smtClean="0"/>
              <a:t>Известный педагог </a:t>
            </a:r>
            <a:r>
              <a:rPr lang="ru-RU" sz="1550" dirty="0"/>
              <a:t>и </a:t>
            </a:r>
            <a:r>
              <a:rPr lang="ru-RU" sz="1550" dirty="0" smtClean="0"/>
              <a:t>просветитель </a:t>
            </a:r>
            <a:r>
              <a:rPr lang="ru-RU" sz="1550" dirty="0"/>
              <a:t>XVII в. </a:t>
            </a:r>
            <a:r>
              <a:rPr lang="ru-RU" sz="1550" dirty="0"/>
              <a:t>-</a:t>
            </a:r>
            <a:r>
              <a:rPr lang="ru-RU" sz="1550" dirty="0" smtClean="0"/>
              <a:t> </a:t>
            </a:r>
            <a:r>
              <a:rPr lang="ru-RU" sz="1550" dirty="0"/>
              <a:t> </a:t>
            </a:r>
            <a:r>
              <a:rPr lang="ru-RU" sz="1550" dirty="0" err="1"/>
              <a:t>Симеон</a:t>
            </a:r>
            <a:r>
              <a:rPr lang="ru-RU" sz="1550" dirty="0"/>
              <a:t> Полоцкий, учитель царских </a:t>
            </a:r>
            <a:r>
              <a:rPr lang="ru-RU" sz="1550" dirty="0" smtClean="0"/>
              <a:t>детей;</a:t>
            </a:r>
          </a:p>
          <a:p>
            <a:r>
              <a:rPr lang="ru-RU" sz="1550" dirty="0" smtClean="0"/>
              <a:t>1634 г. – напечатана первая книга </a:t>
            </a:r>
            <a:r>
              <a:rPr lang="ru-RU" sz="1550" dirty="0"/>
              <a:t>гражданского содержания, </a:t>
            </a:r>
            <a:r>
              <a:rPr lang="ru-RU" sz="1550" dirty="0" smtClean="0"/>
              <a:t>«Букварь</a:t>
            </a:r>
            <a:r>
              <a:rPr lang="ru-RU" sz="1550" b="1" dirty="0"/>
              <a:t>»</a:t>
            </a:r>
            <a:r>
              <a:rPr lang="ru-RU" sz="1550" dirty="0"/>
              <a:t> </a:t>
            </a:r>
            <a:r>
              <a:rPr lang="ru-RU" sz="1550" dirty="0" smtClean="0"/>
              <a:t>Василия Бурцева-</a:t>
            </a:r>
            <a:r>
              <a:rPr lang="ru-RU" sz="1550" dirty="0" err="1" smtClean="0"/>
              <a:t>Протопопова</a:t>
            </a:r>
            <a:r>
              <a:rPr lang="ru-RU" sz="1550" dirty="0" smtClean="0"/>
              <a:t>;</a:t>
            </a:r>
          </a:p>
          <a:p>
            <a:r>
              <a:rPr lang="ru-RU" sz="1550" dirty="0" err="1" smtClean="0"/>
              <a:t>Конеч</a:t>
            </a:r>
            <a:r>
              <a:rPr lang="ru-RU" sz="1550" dirty="0" smtClean="0"/>
              <a:t> </a:t>
            </a:r>
            <a:r>
              <a:rPr lang="en-US" sz="1550" dirty="0" smtClean="0"/>
              <a:t>XVII</a:t>
            </a:r>
            <a:r>
              <a:rPr lang="ru-RU" sz="1550" dirty="0" smtClean="0"/>
              <a:t> в. – издан «Букварь» Истомина;</a:t>
            </a:r>
          </a:p>
          <a:p>
            <a:r>
              <a:rPr lang="ru-RU" sz="1550" dirty="0" smtClean="0"/>
              <a:t>1670-е гг. – «Синопсис» Иннокентия </a:t>
            </a:r>
            <a:r>
              <a:rPr lang="ru-RU" sz="1550" dirty="0" err="1" smtClean="0"/>
              <a:t>Гизеля</a:t>
            </a:r>
            <a:r>
              <a:rPr lang="ru-RU" sz="1550" dirty="0" smtClean="0"/>
              <a:t>, первое печатное сочинение по истории;</a:t>
            </a:r>
          </a:p>
          <a:p>
            <a:r>
              <a:rPr lang="ru-RU" sz="1550" dirty="0" smtClean="0"/>
              <a:t>С 1621 г. Выпускается рукописная газета «Куранты».</a:t>
            </a:r>
            <a:endParaRPr lang="ru-RU" sz="155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26869" y="5373216"/>
            <a:ext cx="3411725" cy="675876"/>
          </a:xfrm>
        </p:spPr>
        <p:txBody>
          <a:bodyPr/>
          <a:lstStyle/>
          <a:p>
            <a:pPr algn="ctr"/>
            <a:r>
              <a:rPr lang="ru-RU" dirty="0" err="1" smtClean="0"/>
              <a:t>Симеон</a:t>
            </a:r>
            <a:r>
              <a:rPr lang="ru-RU" dirty="0" smtClean="0"/>
              <a:t> Полоцкий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047" y="188640"/>
            <a:ext cx="3921371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30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Театр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560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4017"/>
            <a:ext cx="8352928" cy="1604784"/>
          </a:xfrm>
        </p:spPr>
        <p:txBody>
          <a:bodyPr/>
          <a:lstStyle/>
          <a:p>
            <a:r>
              <a:rPr lang="ru-RU" dirty="0" smtClean="0"/>
              <a:t>1672 г. – появление первого в России театра при дворе Алексея Михайловича.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28800"/>
            <a:ext cx="71247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597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87</TotalTime>
  <Words>563</Words>
  <Application>Microsoft Office PowerPoint</Application>
  <PresentationFormat>Экран (4:3)</PresentationFormat>
  <Paragraphs>52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Твердый переплет</vt:lpstr>
      <vt:lpstr>Культура XVII века</vt:lpstr>
      <vt:lpstr>Общая характеристика</vt:lpstr>
      <vt:lpstr>Просвещение</vt:lpstr>
      <vt:lpstr>Презентация PowerPoint</vt:lpstr>
      <vt:lpstr>Географические открытия</vt:lpstr>
      <vt:lpstr>Литература</vt:lpstr>
      <vt:lpstr>Презентация PowerPoint</vt:lpstr>
      <vt:lpstr>Театр </vt:lpstr>
      <vt:lpstr>Презентация PowerPoint</vt:lpstr>
      <vt:lpstr>Архитектура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Живопись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Историческая живопись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XVII века</dc:title>
  <dc:creator>ЦПОД</dc:creator>
  <cp:lastModifiedBy>ЦПОД</cp:lastModifiedBy>
  <cp:revision>10</cp:revision>
  <dcterms:created xsi:type="dcterms:W3CDTF">2022-02-14T06:07:23Z</dcterms:created>
  <dcterms:modified xsi:type="dcterms:W3CDTF">2022-02-14T07:45:51Z</dcterms:modified>
</cp:coreProperties>
</file>