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302" r:id="rId2"/>
    <p:sldId id="264" r:id="rId3"/>
    <p:sldId id="311" r:id="rId4"/>
    <p:sldId id="260" r:id="rId5"/>
    <p:sldId id="303" r:id="rId6"/>
    <p:sldId id="305" r:id="rId7"/>
    <p:sldId id="308" r:id="rId8"/>
    <p:sldId id="304" r:id="rId9"/>
    <p:sldId id="306" r:id="rId10"/>
    <p:sldId id="309" r:id="rId11"/>
    <p:sldId id="310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266" r:id="rId20"/>
    <p:sldId id="292" r:id="rId21"/>
    <p:sldId id="274" r:id="rId22"/>
    <p:sldId id="279" r:id="rId23"/>
    <p:sldId id="300" r:id="rId24"/>
    <p:sldId id="319" r:id="rId25"/>
    <p:sldId id="280" r:id="rId26"/>
    <p:sldId id="281" r:id="rId27"/>
    <p:sldId id="282" r:id="rId28"/>
    <p:sldId id="283" r:id="rId29"/>
    <p:sldId id="320" r:id="rId30"/>
    <p:sldId id="291" r:id="rId3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03" autoAdjust="0"/>
    <p:restoredTop sz="97744" autoAdjust="0"/>
  </p:normalViewPr>
  <p:slideViewPr>
    <p:cSldViewPr>
      <p:cViewPr>
        <p:scale>
          <a:sx n="66" d="100"/>
          <a:sy n="66" d="100"/>
        </p:scale>
        <p:origin x="-2082" y="-6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935E2-1C06-43EF-A4A2-3DFE490C73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9073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39836-F237-4C0C-80B0-45699DA5D0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553565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16775-623F-4A3F-A5A4-821359B55B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786871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0E98C-1C57-4F86-9CB6-B888C76BCA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671560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5B8D6-F7F5-489B-92BD-5AFC6926C6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489423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7CA74-9330-4815-BBF8-9A479EAC8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746349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5C6B1-ABD9-42F7-B34E-D2CCB8CC5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02726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0495B-B3D8-4549-A8C0-6212FA93AB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59201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0C79C-18FC-49D2-9C6F-0292EC6992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0837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B370F-329F-4EF4-8552-05F4281388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48312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A7210-FC82-46BF-A4DD-9292348EC8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41281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481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400F0E44-57AA-43DE-9791-FE16F1C19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8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4819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8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4819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8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4819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8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4819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8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48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og-city.info/en/img1/13881_Charles%20Augustin%20de%20Coulomb.gif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hyperlink" Target="http://tecnomectrani.com/uploads/kulon.jpg" TargetMode="Externa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minejumper.gorodok.net/Einstein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6/6a/Gottfried_Wilhelm_von_Leibniz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WordArt 5"/>
          <p:cNvSpPr>
            <a:spLocks noChangeArrowheads="1" noChangeShapeType="1" noTextEdit="1"/>
          </p:cNvSpPr>
          <p:nvPr/>
        </p:nvSpPr>
        <p:spPr bwMode="auto">
          <a:xfrm>
            <a:off x="838200" y="1219200"/>
            <a:ext cx="7543800" cy="38528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/>
                <a:cs typeface="Times New Roman"/>
              </a:rPr>
              <a:t>физико-математический</a:t>
            </a:r>
          </a:p>
          <a:p>
            <a:pPr algn="ctr">
              <a:defRPr/>
            </a:pPr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/>
                <a:cs typeface="Times New Roman"/>
              </a:rPr>
              <a:t>турнир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350" y="304800"/>
            <a:ext cx="853598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ПОВТОРИТЕЛЬНО-ОБОБЩАЮЩИЙ УРОК – СОРЕВНОВАНИЕ в 11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классе</a:t>
            </a:r>
            <a:endParaRPr lang="ru-RU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43400" y="5410200"/>
            <a:ext cx="440690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ГБОУ школа № 340</a:t>
            </a:r>
            <a:endParaRPr lang="ru-RU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Елена Витальевна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Шаркова</a:t>
            </a:r>
            <a:endParaRPr lang="ru-RU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7" name="Picture 47" descr="ED00019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962400"/>
            <a:ext cx="1582738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 descr="Дуб"/>
          <p:cNvSpPr>
            <a:spLocks noChangeArrowheads="1"/>
          </p:cNvSpPr>
          <p:nvPr/>
        </p:nvSpPr>
        <p:spPr bwMode="auto">
          <a:xfrm>
            <a:off x="5435600" y="5589588"/>
            <a:ext cx="792163" cy="86518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pic>
        <p:nvPicPr>
          <p:cNvPr id="84995" name="Picture 3" descr="Вася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636838"/>
            <a:ext cx="2033587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Вас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49275"/>
            <a:ext cx="2882900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Вас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100" y="476250"/>
            <a:ext cx="2882900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весы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04813"/>
            <a:ext cx="144145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весы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76250"/>
            <a:ext cx="12985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Line 8"/>
          <p:cNvSpPr>
            <a:spLocks noChangeShapeType="1"/>
          </p:cNvSpPr>
          <p:nvPr/>
        </p:nvSpPr>
        <p:spPr bwMode="auto">
          <a:xfrm>
            <a:off x="3810000" y="1524000"/>
            <a:ext cx="649288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5105400" y="1524000"/>
            <a:ext cx="72072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4343400" y="914400"/>
            <a:ext cx="7429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ru-RU" sz="7200" b="1">
                <a:solidFill>
                  <a:srgbClr val="FF0000"/>
                </a:solidFill>
              </a:rPr>
              <a:t>?</a:t>
            </a:r>
            <a:endParaRPr lang="ru-RU" altLang="ru-RU" sz="7200" b="1">
              <a:solidFill>
                <a:srgbClr val="FF0000"/>
              </a:solidFill>
            </a:endParaRPr>
          </a:p>
        </p:txBody>
      </p:sp>
      <p:sp>
        <p:nvSpPr>
          <p:cNvPr id="85003" name="Rectangle 11"/>
          <p:cNvSpPr>
            <a:spLocks noChangeArrowheads="1"/>
          </p:cNvSpPr>
          <p:nvPr/>
        </p:nvSpPr>
        <p:spPr bwMode="auto">
          <a:xfrm>
            <a:off x="468313" y="2924175"/>
            <a:ext cx="8423275" cy="3525838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85004" name="Text Box 12"/>
          <p:cNvSpPr txBox="1">
            <a:spLocks noChangeArrowheads="1"/>
          </p:cNvSpPr>
          <p:nvPr/>
        </p:nvSpPr>
        <p:spPr bwMode="auto">
          <a:xfrm>
            <a:off x="3124200" y="4419600"/>
            <a:ext cx="3124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ru-RU" altLang="ru-RU" sz="2800" b="1">
                <a:solidFill>
                  <a:srgbClr val="C00000"/>
                </a:solidFill>
              </a:rPr>
              <a:t>ПОДСКАЗКА</a:t>
            </a:r>
          </a:p>
        </p:txBody>
      </p:sp>
      <p:sp>
        <p:nvSpPr>
          <p:cNvPr id="12301" name="Rectangle 16"/>
          <p:cNvSpPr>
            <a:spLocks noChangeArrowheads="1"/>
          </p:cNvSpPr>
          <p:nvPr/>
        </p:nvSpPr>
        <p:spPr bwMode="auto">
          <a:xfrm>
            <a:off x="609600" y="0"/>
            <a:ext cx="776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</a:rPr>
              <a:t>Какое явление (состояние) проиллюстрировано?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850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-0.01216 0.00093 -0.02431 0.0007 -0.03629 0.00301 C -0.04045 0.0037 -0.04375 0.00764 -0.04775 0.00926 C -0.05608 0.01273 -0.06424 0.01597 -0.07275 0.01829 C -0.08663 0.02199 -0.10243 0.02454 -0.11598 0.03033 C -0.12049 0.03449 -0.12657 0.03658 -0.12952 0.04259 C -0.13993 0.06343 -0.14063 0.06806 -0.14549 0.09398 C -0.14618 0.09792 -0.14705 0.10208 -0.14775 0.10602 C -0.14844 0.11019 -0.15 0.11829 -0.15 0.11829 C -0.15243 0.16088 -0.14913 0.14514 -0.15452 0.16667 C -0.15538 0.17014 -0.14775 0.17269 -0.14775 0.17269 " pathEditMode="relative" ptsTypes="ffffffffffA">
                                      <p:cBhvr>
                                        <p:cTn id="14" dur="20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990600" y="838200"/>
            <a:ext cx="45720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2800" b="1" i="1">
                <a:solidFill>
                  <a:srgbClr val="C00000"/>
                </a:solidFill>
              </a:rPr>
              <a:t>Конкурс №2</a:t>
            </a:r>
            <a:r>
              <a:rPr lang="ru-RU" altLang="ru-RU" sz="1800" i="1">
                <a:solidFill>
                  <a:srgbClr val="C00000"/>
                </a:solidFill>
              </a:rPr>
              <a:t/>
            </a:r>
            <a:br>
              <a:rPr lang="ru-RU" altLang="ru-RU" sz="1800" i="1">
                <a:solidFill>
                  <a:srgbClr val="C00000"/>
                </a:solidFill>
              </a:rPr>
            </a:br>
            <a:endParaRPr lang="ru-RU" altLang="ru-RU" sz="1800"/>
          </a:p>
        </p:txBody>
      </p:sp>
      <p:sp>
        <p:nvSpPr>
          <p:cNvPr id="3" name="Прямоугольник 2"/>
          <p:cNvSpPr/>
          <p:nvPr/>
        </p:nvSpPr>
        <p:spPr>
          <a:xfrm>
            <a:off x="1981200" y="2286000"/>
            <a:ext cx="5284788" cy="757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4800" b="1" i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САМЫЙ УМНЫЙ</a:t>
            </a:r>
            <a:endParaRPr lang="ru-RU" sz="4800" b="1" i="1" dirty="0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6600" y="3810000"/>
            <a:ext cx="2379663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оценки:</a:t>
            </a:r>
          </a:p>
          <a:p>
            <a:pPr>
              <a:defRPr/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термин = 1 балл </a:t>
            </a:r>
            <a:endParaRPr lang="ru-RU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5257800"/>
            <a:ext cx="79914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доске приглашаются по 2 представителя от каждой команды. </a:t>
            </a:r>
            <a:endParaRPr lang="ru-RU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" y="609600"/>
            <a:ext cx="4495800" cy="5724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Ученый – физик: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Ученый – математик: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Физическое  тело или  геометрическая фигура: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Геометрическая линия: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Вещество (название или состояние):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Явление природы: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Прибор: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Раздел физики: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Раздел математики: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Единица измерения  </a:t>
            </a:r>
          </a:p>
          <a:p>
            <a:pPr marL="342900" indent="-342900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величины:</a:t>
            </a:r>
          </a:p>
          <a:p>
            <a:pPr marL="342900" indent="-342900">
              <a:buFontTx/>
              <a:buAutoNum type="arabicPeriod"/>
              <a:defRPr/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термин = 1 балл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29200" y="685800"/>
            <a:ext cx="38100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Tx/>
              <a:buAutoNum type="arabicPlain"/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команда  -      «Г»</a:t>
            </a:r>
          </a:p>
          <a:p>
            <a:pPr marL="342900" indent="-342900">
              <a:buFontTx/>
              <a:buAutoNum type="arabicPlain"/>
              <a:defRPr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AutoNum type="arabicPlain"/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команда  -      «К»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200" y="2133600"/>
            <a:ext cx="6246813" cy="839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5400" b="1" i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ВЕЛИКИЕ ИМЕНА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52800" y="838200"/>
            <a:ext cx="266700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№3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43200" y="3200400"/>
            <a:ext cx="5334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Команды отвечают по очереди. 1 ответ = 1 балл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5" descr="img2.gif (52109 bytes)"/>
          <p:cNvPicPr>
            <a:picLocks noChangeAspect="1" noChangeArrowheads="1"/>
          </p:cNvPicPr>
          <p:nvPr/>
        </p:nvPicPr>
        <p:blipFill>
          <a:blip r:embed="rId2"/>
          <a:srcRect l="75806" t="21523" r="14381" b="17633"/>
          <a:stretch>
            <a:fillRect/>
          </a:stretch>
        </p:blipFill>
        <p:spPr bwMode="auto">
          <a:xfrm>
            <a:off x="7162800" y="4267200"/>
            <a:ext cx="1341438" cy="1524000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Picture 13" descr="newt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276600"/>
            <a:ext cx="1300662" cy="1790923"/>
          </a:xfrm>
          <a:prstGeom prst="flowChartAlternateProcess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7" name="Picture 4" descr="img2.gif (52109 bytes)"/>
          <p:cNvPicPr>
            <a:picLocks noChangeAspect="1" noChangeArrowheads="1"/>
          </p:cNvPicPr>
          <p:nvPr/>
        </p:nvPicPr>
        <p:blipFill>
          <a:blip r:embed="rId2"/>
          <a:srcRect l="13637" t="18768" r="76552" b="22572"/>
          <a:stretch>
            <a:fillRect/>
          </a:stretch>
        </p:blipFill>
        <p:spPr bwMode="auto">
          <a:xfrm>
            <a:off x="898525" y="381000"/>
            <a:ext cx="1190625" cy="1524000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5604" name="Picture 4" descr="C:\Documents and Settings\Елена Шаркова\Рабочий стол\ФИЗ.МАТ.ТУРНИР черновик\ТУРНИР ФОТО\IoffePortrai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0" y="457200"/>
            <a:ext cx="1271588" cy="1524000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</p:pic>
      <p:pic>
        <p:nvPicPr>
          <p:cNvPr id="9" name="Picture 1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4343400"/>
            <a:ext cx="1574800" cy="1752600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914400"/>
            <a:ext cx="60198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Величайший русский ученый-энциклопедист:  физик, химик, астроном, историк, основоположник современной русской грамматики. Пушкин называл его «первым русским университетом»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62000" y="228600"/>
            <a:ext cx="4572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1</a:t>
            </a:r>
          </a:p>
        </p:txBody>
      </p:sp>
      <p:pic>
        <p:nvPicPr>
          <p:cNvPr id="4" name="Picture 5" descr="img2.gif (52109 bytes)"/>
          <p:cNvPicPr>
            <a:picLocks noChangeAspect="1" noChangeArrowheads="1"/>
          </p:cNvPicPr>
          <p:nvPr/>
        </p:nvPicPr>
        <p:blipFill>
          <a:blip r:embed="rId2"/>
          <a:srcRect l="75806" t="21523" r="14381" b="17633"/>
          <a:stretch>
            <a:fillRect/>
          </a:stretch>
        </p:blipFill>
        <p:spPr bwMode="auto">
          <a:xfrm>
            <a:off x="7010400" y="609600"/>
            <a:ext cx="1341438" cy="1524000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324600" y="2438400"/>
            <a:ext cx="259556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Михаил Васильевич </a:t>
            </a:r>
          </a:p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Ломоносов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86400" y="3733800"/>
            <a:ext cx="212566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2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81400" y="4495800"/>
            <a:ext cx="48006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В 1785 г он открыл основной закон электростатики. </a:t>
            </a:r>
          </a:p>
        </p:txBody>
      </p:sp>
      <p:pic>
        <p:nvPicPr>
          <p:cNvPr id="16392" name="Picture 2" descr="http://www.blog-city.info/en/img1/13881_Charles%20Augustin%20de%20Coulomb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525" y="-14012863"/>
            <a:ext cx="3238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4" descr="http://www.blog-city.info/en/img1/13881_Charles%20Augustin%20de%20Coulomb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525" y="-14012863"/>
            <a:ext cx="3238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6" descr="http://www.blog-city.info/en/img1/13881_Charles%20Augustin%20de%20Coulomb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525" y="-14012863"/>
            <a:ext cx="3238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8" descr="http://tecnomectrani.com/uploads/kulon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525" y="-14012863"/>
            <a:ext cx="3086100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0" name="Picture 10" descr="http://tecnomectrani.com/uploads/kulo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400" y="3733800"/>
            <a:ext cx="1787525" cy="1752600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381000" y="5791200"/>
            <a:ext cx="2767013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Шарль Огюстен Кулон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228600"/>
            <a:ext cx="212566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838200"/>
            <a:ext cx="64770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Его именем назван один из законов электродинамики, позволяющий определить силу, действующую на проводник с током в магнитном поле (1820г). </a:t>
            </a:r>
          </a:p>
          <a:p>
            <a:pPr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В честь него названа и единица силы тока.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05400" y="3505200"/>
            <a:ext cx="212566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05200" y="4191000"/>
            <a:ext cx="51054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Ученый, открывший в 1831 году важнейший закон электродинамики, благодаря которому впоследствии стало возможным создание индукционных генераторов.</a:t>
            </a:r>
          </a:p>
        </p:txBody>
      </p:sp>
      <p:pic>
        <p:nvPicPr>
          <p:cNvPr id="27657" name="Picture 9" descr="http://1interesnoe.info/wp-content/uploads/farad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810000"/>
            <a:ext cx="1892300" cy="2286000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</p:pic>
      <p:pic>
        <p:nvPicPr>
          <p:cNvPr id="27655" name="Picture 11" descr="http://sidam.at.tut.by/img/ampe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9575" y="228600"/>
            <a:ext cx="1717675" cy="2133600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7656" name="Прямоугольник 8"/>
          <p:cNvSpPr>
            <a:spLocks noChangeArrowheads="1"/>
          </p:cNvSpPr>
          <p:nvPr/>
        </p:nvSpPr>
        <p:spPr bwMode="auto">
          <a:xfrm>
            <a:off x="6400800" y="2667000"/>
            <a:ext cx="2389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Андре Мари Ампер</a:t>
            </a:r>
            <a:endParaRPr lang="ru-RU" altLang="ru-RU" sz="1800">
              <a:solidFill>
                <a:srgbClr val="C00000"/>
              </a:solidFill>
            </a:endParaRPr>
          </a:p>
        </p:txBody>
      </p:sp>
      <p:sp>
        <p:nvSpPr>
          <p:cNvPr id="6" name="Прямоугольник 9"/>
          <p:cNvSpPr>
            <a:spLocks noChangeArrowheads="1"/>
          </p:cNvSpPr>
          <p:nvPr/>
        </p:nvSpPr>
        <p:spPr bwMode="auto">
          <a:xfrm>
            <a:off x="914400" y="6248400"/>
            <a:ext cx="1990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Майкл Фарадей</a:t>
            </a:r>
            <a:endParaRPr lang="ru-RU" altLang="ru-RU" sz="18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27656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228600"/>
            <a:ext cx="212566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838200"/>
            <a:ext cx="60198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Один из величайших физиков – теоретиков нашей эпохи, создавший , в частности, количественную теорию броуновского движения и теорию фотоэффекта, за что в 1921 г был удостоен Нобелевской премии.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3048000"/>
            <a:ext cx="391953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Он же – создатель теории</a:t>
            </a:r>
          </a:p>
          <a:p>
            <a:pPr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относительности.</a:t>
            </a:r>
          </a:p>
        </p:txBody>
      </p:sp>
      <p:pic>
        <p:nvPicPr>
          <p:cNvPr id="18437" name="Picture 2" descr="http://minejumper.gorodok.net/Einstei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525" y="-14012863"/>
            <a:ext cx="1876425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4" descr="http://minejumper.gorodok.net/Einstei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525" y="-14012863"/>
            <a:ext cx="1876425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6" descr="http://minejumper.gorodok.net/Einste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28600"/>
            <a:ext cx="1876425" cy="280035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80" name="Прямоугольник 7"/>
          <p:cNvSpPr>
            <a:spLocks noChangeArrowheads="1"/>
          </p:cNvSpPr>
          <p:nvPr/>
        </p:nvSpPr>
        <p:spPr bwMode="auto">
          <a:xfrm>
            <a:off x="6172200" y="31242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  <a:cs typeface="Arial" charset="0"/>
              </a:rPr>
              <a:t>Альберт Эйнштейн</a:t>
            </a:r>
            <a:r>
              <a:rPr lang="ru-RU" altLang="ru-RU" sz="1800">
                <a:solidFill>
                  <a:srgbClr val="C00000"/>
                </a:solidFill>
                <a:cs typeface="Arial" charset="0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8600" y="3886200"/>
            <a:ext cx="212566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6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4800" y="4419600"/>
            <a:ext cx="510540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Первый лауреат Нобелевской премии по физике (1901 г). Его именем названо излучение, открытое им же.</a:t>
            </a:r>
          </a:p>
        </p:txBody>
      </p:sp>
      <p:pic>
        <p:nvPicPr>
          <p:cNvPr id="28683" name="Picture 8" descr="http://www.home-edu.ru/user/f/00000951/biograf/pic/rentg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" b="9760"/>
          <a:stretch>
            <a:fillRect/>
          </a:stretch>
        </p:blipFill>
        <p:spPr bwMode="auto">
          <a:xfrm>
            <a:off x="6400800" y="3657600"/>
            <a:ext cx="1828800" cy="24384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84" name="Прямоугольник 12"/>
          <p:cNvSpPr>
            <a:spLocks noChangeArrowheads="1"/>
          </p:cNvSpPr>
          <p:nvPr/>
        </p:nvSpPr>
        <p:spPr bwMode="auto">
          <a:xfrm>
            <a:off x="5562600" y="6172200"/>
            <a:ext cx="33258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  <a:cs typeface="Arial" charset="0"/>
              </a:rPr>
              <a:t>Вильгельм Конрад Рентген</a:t>
            </a:r>
            <a:endParaRPr lang="ru-RU" altLang="ru-RU" sz="18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28680" grpId="0"/>
      <p:bldP spid="10" grpId="0"/>
      <p:bldP spid="11" grpId="0"/>
      <p:bldP spid="2868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228600"/>
            <a:ext cx="212566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7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762000"/>
            <a:ext cx="62484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Итальянский физик, создатель первого источника постоянного тока (1800г)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1524000"/>
            <a:ext cx="5910263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Его именем названа единица</a:t>
            </a:r>
          </a:p>
          <a:p>
            <a:pPr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измерения электрического напряжения.</a:t>
            </a:r>
          </a:p>
        </p:txBody>
      </p:sp>
      <p:pic>
        <p:nvPicPr>
          <p:cNvPr id="29701" name="Picture 2" descr="http://www.piplz.ru/photo/Vol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81000"/>
            <a:ext cx="1600200" cy="203835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2" name="Прямоугольник 5"/>
          <p:cNvSpPr>
            <a:spLocks noChangeArrowheads="1"/>
          </p:cNvSpPr>
          <p:nvPr/>
        </p:nvSpPr>
        <p:spPr bwMode="auto">
          <a:xfrm>
            <a:off x="6248400" y="2590800"/>
            <a:ext cx="2514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Алессандро Вольта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95600" y="2819400"/>
            <a:ext cx="212566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8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90800" y="3505200"/>
            <a:ext cx="65532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Немецкий физик – экспериментатор, </a:t>
            </a:r>
          </a:p>
          <a:p>
            <a:pPr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 1886 г впервые получивший  электромагнитные волны. Его имя и фамилия составили содержание первой </a:t>
            </a:r>
          </a:p>
          <a:p>
            <a:pPr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 мире радиограммы, переданной Александром Степановичем Поповым.</a:t>
            </a:r>
            <a:endParaRPr lang="ru-RU" sz="2400" dirty="0"/>
          </a:p>
        </p:txBody>
      </p:sp>
      <p:pic>
        <p:nvPicPr>
          <p:cNvPr id="29705" name="Picture 4" descr="http://etherdynamic.ru/uploads/posts/2011-03/1300197362_ger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00400"/>
            <a:ext cx="1811338" cy="246697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6" name="Прямоугольник 9"/>
          <p:cNvSpPr>
            <a:spLocks noChangeArrowheads="1"/>
          </p:cNvSpPr>
          <p:nvPr/>
        </p:nvSpPr>
        <p:spPr bwMode="auto">
          <a:xfrm>
            <a:off x="609600" y="5867400"/>
            <a:ext cx="15795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  <a:cs typeface="Arial" charset="0"/>
              </a:rPr>
              <a:t>Генрих Герц</a:t>
            </a:r>
            <a:endParaRPr lang="ru-RU" altLang="ru-RU" sz="18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9702" grpId="0"/>
      <p:bldP spid="7" grpId="0"/>
      <p:bldP spid="8" grpId="0"/>
      <p:bldP spid="2970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152400"/>
            <a:ext cx="19986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 9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685800"/>
            <a:ext cx="6248400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Петербургский  физик, создатель знаменитой советской школы физиков. Основатель Ленинградского Физико-технического института  и первый его директор с 1918 по 1950 г. Сегодня Физико-технический институт носит  его имя.</a:t>
            </a:r>
          </a:p>
        </p:txBody>
      </p:sp>
      <p:pic>
        <p:nvPicPr>
          <p:cNvPr id="30724" name="Picture 2" descr="C:\Documents and Settings\Елена Шаркова\Рабочий стол\ФИЗ.МАТ.ТУРНИР черновик\ТУРНИР ФОТО\IoffePortra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28600"/>
            <a:ext cx="1651000" cy="197802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5" name="Прямоугольник 6"/>
          <p:cNvSpPr>
            <a:spLocks noChangeArrowheads="1"/>
          </p:cNvSpPr>
          <p:nvPr/>
        </p:nvSpPr>
        <p:spPr bwMode="auto">
          <a:xfrm>
            <a:off x="5867400" y="2286000"/>
            <a:ext cx="3276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Абрам Федорович Иоффе  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(1880  - 1960 г).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3429000"/>
            <a:ext cx="6858000" cy="31702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Этот ученый был директором   Физико-технического института  им. А.Ф. Иоффе с 1987 по 2003 г. </a:t>
            </a:r>
          </a:p>
          <a:p>
            <a:pPr>
              <a:defRPr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В 2000 г он стал лауреатом Нобелевской премии в области физики за  «фундаментальные работы, заложившие основы современных информационных технологий посредством создания полупроводниковых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гетероструктур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, используемых в сверхвысокочастотной и оптической электронике». Его научные разработки легли в основу создания солнечных батарей для орбитальных космических комплексов.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29000" y="2819400"/>
            <a:ext cx="21796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 10</a:t>
            </a:r>
          </a:p>
        </p:txBody>
      </p:sp>
      <p:pic>
        <p:nvPicPr>
          <p:cNvPr id="30728" name="Picture 4" descr="C:\Documents and Settings\Елена Шаркова\Рабочий стол\ФИЗ.МАТ.ТУРНИР черновик\ТУРНИР ФОТО\AlferovPortrai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352800"/>
            <a:ext cx="1600200" cy="209391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9" name="Прямоугольник 11"/>
          <p:cNvSpPr>
            <a:spLocks noChangeArrowheads="1"/>
          </p:cNvSpPr>
          <p:nvPr/>
        </p:nvSpPr>
        <p:spPr bwMode="auto">
          <a:xfrm>
            <a:off x="0" y="5638800"/>
            <a:ext cx="2286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Жорес Иванович Алферов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0725" grpId="0"/>
      <p:bldP spid="8" grpId="0"/>
      <p:bldP spid="9" grpId="0"/>
      <p:bldP spid="307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90800" y="533400"/>
            <a:ext cx="6553200" cy="2438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  <a:cs typeface="Arial" pitchFamily="34" charset="0"/>
              </a:rPr>
              <a:t>Великий древнегреческий ученый  (математик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  <a:cs typeface="Arial" pitchFamily="34" charset="0"/>
              </a:rPr>
              <a:t>и физик) – основатель гидростатики, создатель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  <a:cs typeface="Arial" pitchFamily="34" charset="0"/>
              </a:rPr>
              <a:t>мощных катапульт, гигантских кранов, защитник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  <a:cs typeface="Arial" pitchFamily="34" charset="0"/>
              </a:rPr>
              <a:t>города Сиракузы. Его именем названы аксиома,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  <a:cs typeface="Arial" pitchFamily="34" charset="0"/>
              </a:rPr>
              <a:t>закон, спираль. Это он определил приближенное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  <a:cs typeface="Arial" pitchFamily="34" charset="0"/>
              </a:rPr>
              <a:t>значение  числа </a:t>
            </a:r>
            <a:r>
              <a:rPr lang="ru-RU" sz="2000" dirty="0" err="1" smtClean="0">
                <a:solidFill>
                  <a:schemeClr val="bg2">
                    <a:lumMod val="25000"/>
                  </a:schemeClr>
                </a:solidFill>
                <a:effectLst/>
                <a:cs typeface="Arial" pitchFamily="34" charset="0"/>
              </a:rPr>
              <a:t>π 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  <a:cs typeface="Arial" pitchFamily="34" charset="0"/>
              </a:rPr>
              <a:t>(3,14).  Именно ему </a:t>
            </a:r>
            <a:r>
              <a:rPr lang="ru-RU" sz="2000" dirty="0" err="1" smtClean="0">
                <a:solidFill>
                  <a:schemeClr val="bg2">
                    <a:lumMod val="25000"/>
                  </a:schemeClr>
                </a:solidFill>
                <a:effectLst/>
                <a:cs typeface="Arial" pitchFamily="34" charset="0"/>
              </a:rPr>
              <a:t>принадле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  <a:cs typeface="Arial" pitchFamily="34" charset="0"/>
              </a:rPr>
              <a:t>-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  <a:cs typeface="Arial" pitchFamily="34" charset="0"/>
              </a:rPr>
              <a:t>жит крылатая фраза: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effectLst/>
                <a:cs typeface="Arial" pitchFamily="34" charset="0"/>
              </a:rPr>
              <a:t>«Дайте мне точку опоры,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effectLst/>
                <a:cs typeface="Arial" pitchFamily="34" charset="0"/>
              </a:rPr>
              <a:t>и я переверну Землю».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0"/>
            <a:ext cx="2514600" cy="8620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11  </a:t>
            </a:r>
          </a:p>
          <a:p>
            <a:pPr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pic>
        <p:nvPicPr>
          <p:cNvPr id="31748" name="Picture 6" descr="archim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5800"/>
            <a:ext cx="1674813" cy="214630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9" name="Прямоугольник 6"/>
          <p:cNvSpPr>
            <a:spLocks noChangeArrowheads="1"/>
          </p:cNvSpPr>
          <p:nvPr/>
        </p:nvSpPr>
        <p:spPr bwMode="auto">
          <a:xfrm>
            <a:off x="381000" y="2971800"/>
            <a:ext cx="2124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Архимед 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( 287-212  до н.э.)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95800" y="3124200"/>
            <a:ext cx="20907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12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4600" y="3657600"/>
            <a:ext cx="6629400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Древнегреческий ученый, живший в 6 веке до нашей эры.  Он впервые разделил числа на четные и нечетные, простые и составные, открыл математическую теорию музыки. Кроме того, он – первый олимпийский чемпион по кулачному бою. </a:t>
            </a:r>
          </a:p>
        </p:txBody>
      </p:sp>
      <p:pic>
        <p:nvPicPr>
          <p:cNvPr id="31752" name="Picture 4" descr="Kapitolinischer_Pythagor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733800"/>
            <a:ext cx="1655763" cy="22098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048000" y="5334000"/>
            <a:ext cx="457200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Его именем названа знаменитая теорема о соотношении сторон в прямоугольном треугольнике</a:t>
            </a:r>
          </a:p>
        </p:txBody>
      </p:sp>
      <p:sp>
        <p:nvSpPr>
          <p:cNvPr id="31754" name="Прямоугольник 11"/>
          <p:cNvSpPr>
            <a:spLocks noChangeArrowheads="1"/>
          </p:cNvSpPr>
          <p:nvPr/>
        </p:nvSpPr>
        <p:spPr bwMode="auto">
          <a:xfrm>
            <a:off x="381000" y="6019800"/>
            <a:ext cx="19954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Пифагор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(570-500 до н.э.)</a:t>
            </a:r>
            <a:endParaRPr lang="ru-RU" altLang="ru-RU" sz="18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  <p:bldP spid="4" grpId="0"/>
      <p:bldP spid="31749" grpId="0"/>
      <p:bldP spid="8" grpId="0"/>
      <p:bldP spid="9" grpId="0"/>
      <p:bldP spid="11" grpId="0"/>
      <p:bldP spid="317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4419600"/>
            <a:ext cx="8540750" cy="1752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«Ум заключается не только в знании, но и в умении прилагать знание на деле…»</a:t>
            </a:r>
            <a:r>
              <a:rPr lang="ru-RU" sz="2400" dirty="0" smtClean="0">
                <a:latin typeface="Monotype Corsiva" pitchFamily="66" charset="0"/>
              </a:rPr>
              <a:t>                   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latin typeface="Monotype Corsiva" pitchFamily="66" charset="0"/>
              </a:rPr>
              <a:t>     Аристотель, 384 – 322 </a:t>
            </a:r>
            <a:r>
              <a:rPr lang="ru-RU" sz="2400" dirty="0" err="1" smtClean="0">
                <a:latin typeface="Monotype Corsiva" pitchFamily="66" charset="0"/>
              </a:rPr>
              <a:t>гг</a:t>
            </a:r>
            <a:r>
              <a:rPr lang="ru-RU" sz="2400" dirty="0" smtClean="0">
                <a:latin typeface="Monotype Corsiva" pitchFamily="66" charset="0"/>
              </a:rPr>
              <a:t> до н.э.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1524000"/>
            <a:ext cx="7772400" cy="1846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ЦЕЛИ: 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dirty="0"/>
              <a:t>    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Повторить в игровой соревновательной форме   </a:t>
            </a:r>
          </a:p>
          <a:p>
            <a:pPr>
              <a:defRPr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      основные понятия и законы курсов физики и математики.  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     Показать неразрывную связь двух наук.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     Расширить кругозор в области истории науки и жизни ее   </a:t>
            </a:r>
          </a:p>
          <a:p>
            <a:pPr>
              <a:defRPr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      творцов.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381000"/>
            <a:ext cx="7391400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ДЕВИЗ ТУРНИРА:</a:t>
            </a:r>
          </a:p>
          <a:p>
            <a:pPr>
              <a:defRPr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“В путь с физикой,   в суть с математикой”</a:t>
            </a:r>
          </a:p>
          <a:p>
            <a:pPr>
              <a:defRPr/>
            </a:pP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3810000"/>
            <a:ext cx="30480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ЭПИГРАФ: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33600" y="685800"/>
            <a:ext cx="6781800" cy="22860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Великий  английский ученый, которого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математики считают математиком, физики - физиком,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астрономы – астрономом. Благодаря ему в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математике появился раздел «Высшая математика»,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где изучаются дифференциальные и интегральные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исчисления. Он впервые ввел понятие «спектр».</a:t>
            </a:r>
            <a:endParaRPr lang="ru-RU" sz="2000" dirty="0"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sp>
        <p:nvSpPr>
          <p:cNvPr id="22531" name="Прямоугольник 4"/>
          <p:cNvSpPr>
            <a:spLocks noChangeArrowheads="1"/>
          </p:cNvSpPr>
          <p:nvPr/>
        </p:nvSpPr>
        <p:spPr bwMode="auto">
          <a:xfrm>
            <a:off x="533400" y="38100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 typeface="Wingdings" pitchFamily="2" charset="2"/>
              <a:buNone/>
            </a:pPr>
            <a:r>
              <a:rPr lang="ru-RU" altLang="ru-RU" sz="180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33600" y="152400"/>
            <a:ext cx="21796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 13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81200" y="2895600"/>
            <a:ext cx="62484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Его именем названы целых 3 физических</a:t>
            </a:r>
          </a:p>
          <a:p>
            <a:pPr>
              <a:defRPr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закона, изучаемые в разделе «Механика» </a:t>
            </a:r>
          </a:p>
        </p:txBody>
      </p:sp>
      <p:pic>
        <p:nvPicPr>
          <p:cNvPr id="8" name="Picture 13" descr="newt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1605462" cy="2210612"/>
          </a:xfrm>
          <a:prstGeom prst="flowChartAlternateProcess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</p:pic>
      <p:sp>
        <p:nvSpPr>
          <p:cNvPr id="32775" name="Прямоугольник 9"/>
          <p:cNvSpPr>
            <a:spLocks noChangeArrowheads="1"/>
          </p:cNvSpPr>
          <p:nvPr/>
        </p:nvSpPr>
        <p:spPr bwMode="auto">
          <a:xfrm>
            <a:off x="152400" y="2667000"/>
            <a:ext cx="1811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Исаак Ньютон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17 век</a:t>
            </a:r>
            <a:endParaRPr lang="ru-RU" altLang="ru-RU" sz="180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62000" y="3810000"/>
            <a:ext cx="21796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 14</a:t>
            </a:r>
            <a:endParaRPr lang="ru-RU" sz="3200" dirty="0"/>
          </a:p>
        </p:txBody>
      </p:sp>
      <p:pic>
        <p:nvPicPr>
          <p:cNvPr id="32777" name="Picture 5" descr="Файл:Gottfried Wilhelm von Leibniz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0" t="3226" r="14252" b="25806"/>
          <a:stretch>
            <a:fillRect/>
          </a:stretch>
        </p:blipFill>
        <p:spPr bwMode="auto">
          <a:xfrm>
            <a:off x="6781800" y="3810000"/>
            <a:ext cx="1676400" cy="2049463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28600" y="4419600"/>
            <a:ext cx="6477000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Великий немецкий математик,  живший в </a:t>
            </a:r>
          </a:p>
          <a:p>
            <a:pPr>
              <a:defRPr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17 – 18 </a:t>
            </a:r>
            <a:r>
              <a:rPr lang="ru-RU" sz="2000" dirty="0" err="1">
                <a:solidFill>
                  <a:schemeClr val="bg2">
                    <a:lumMod val="25000"/>
                  </a:schemeClr>
                </a:solidFill>
              </a:rPr>
              <a:t>вв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, один из основоположников дифференциального и интегрального исчислений . Ввел понятие «функция». Неоднократно встречался с Петром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</a:rPr>
              <a:t> I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, давая ему советы по созданию Российской Академии наук.</a:t>
            </a:r>
          </a:p>
        </p:txBody>
      </p:sp>
      <p:sp>
        <p:nvSpPr>
          <p:cNvPr id="32779" name="Прямоугольник 12"/>
          <p:cNvSpPr>
            <a:spLocks noChangeArrowheads="1"/>
          </p:cNvSpPr>
          <p:nvPr/>
        </p:nvSpPr>
        <p:spPr bwMode="auto">
          <a:xfrm>
            <a:off x="6019800" y="5943600"/>
            <a:ext cx="2971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Готфрид Вильгельм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фон Лейбниц</a:t>
            </a:r>
            <a:r>
              <a:rPr lang="ru-RU" altLang="ru-RU" sz="1800">
                <a:solidFill>
                  <a:srgbClr val="C00000"/>
                </a:solidFill>
              </a:rPr>
              <a:t> 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27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327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609600"/>
            <a:ext cx="6400800" cy="2286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Первая в России и в Северной Европе женщина -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профессор и первая в мире женщина - профессор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МАТЕМАТИКИ .  Ее знакомство с математикой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произошло в 8 лет. А уже в 15 лет она изучила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полный курс дифференциального и интегрального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исчислений.  </a:t>
            </a:r>
            <a:endParaRPr lang="ru-RU" sz="2000" i="1" dirty="0" smtClean="0">
              <a:solidFill>
                <a:schemeClr val="bg2">
                  <a:lumMod val="25000"/>
                </a:schemeClr>
              </a:solidFill>
              <a:effectLst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i="1" dirty="0" smtClean="0"/>
              <a:t>      </a:t>
            </a:r>
          </a:p>
        </p:txBody>
      </p:sp>
      <p:pic>
        <p:nvPicPr>
          <p:cNvPr id="33795" name="Picture 4" descr="Kovalevskaï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381000"/>
            <a:ext cx="1828800" cy="228600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81000" y="0"/>
            <a:ext cx="253206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 15 </a:t>
            </a:r>
          </a:p>
        </p:txBody>
      </p:sp>
      <p:sp>
        <p:nvSpPr>
          <p:cNvPr id="33797" name="Прямоугольник 6"/>
          <p:cNvSpPr>
            <a:spLocks noChangeArrowheads="1"/>
          </p:cNvSpPr>
          <p:nvPr/>
        </p:nvSpPr>
        <p:spPr bwMode="auto">
          <a:xfrm>
            <a:off x="6705600" y="2819400"/>
            <a:ext cx="2174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С.В.Ковалевская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(1850-1891)</a:t>
            </a:r>
            <a:endParaRPr lang="ru-RU" altLang="ru-RU" sz="1800" b="1"/>
          </a:p>
        </p:txBody>
      </p:sp>
      <p:sp>
        <p:nvSpPr>
          <p:cNvPr id="8" name="Прямоугольник 7"/>
          <p:cNvSpPr/>
          <p:nvPr/>
        </p:nvSpPr>
        <p:spPr>
          <a:xfrm>
            <a:off x="304800" y="2819400"/>
            <a:ext cx="51054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Её имя в переводе с греческого означает «мудрость»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4114800"/>
            <a:ext cx="8077200" cy="2246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-609600" eaLnBrk="1" hangingPunct="1">
              <a:defRPr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Великий учёный средневековья, персидский поэт, философ,</a:t>
            </a:r>
          </a:p>
          <a:p>
            <a:pPr marL="609600" indent="-609600" eaLnBrk="1" hangingPunct="1">
              <a:defRPr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математик, астроном .  Ему принадлежат эти строки:  </a:t>
            </a:r>
            <a:endParaRPr lang="ru-RU" sz="2000" i="1" dirty="0">
              <a:solidFill>
                <a:srgbClr val="C00000"/>
              </a:solidFill>
            </a:endParaRP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sz="2000" b="1" i="1" dirty="0">
              <a:solidFill>
                <a:srgbClr val="C00000"/>
              </a:solidFill>
            </a:endParaRP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000" b="1" i="1" dirty="0">
                <a:solidFill>
                  <a:srgbClr val="C00000"/>
                </a:solidFill>
              </a:rPr>
              <a:t>Чтоб мудро жизнь прожить, знать надобно немало.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000" b="1" i="1" dirty="0">
                <a:solidFill>
                  <a:srgbClr val="C00000"/>
                </a:solidFill>
              </a:rPr>
              <a:t>Два важных правила запомни для начала: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000" b="1" i="1" dirty="0">
                <a:solidFill>
                  <a:srgbClr val="C00000"/>
                </a:solidFill>
              </a:rPr>
              <a:t>Ты лучше голодай, чем что попало есть,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sz="2000" b="1" i="1" dirty="0">
                <a:solidFill>
                  <a:srgbClr val="C00000"/>
                </a:solidFill>
              </a:rPr>
              <a:t>И лучше будь один, чем вместе с кем попало…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" y="3581400"/>
            <a:ext cx="243046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ВОПРОС  16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53000" y="6324600"/>
            <a:ext cx="290512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Омар Хайям (1048-1122)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  <p:bldP spid="6" grpId="0"/>
      <p:bldP spid="33797" grpId="0"/>
      <p:bldP spid="8" grpId="0"/>
      <p:bldP spid="7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i="1" dirty="0" smtClean="0">
                <a:solidFill>
                  <a:srgbClr val="C00000"/>
                </a:solidFill>
              </a:rPr>
              <a:t>Конкурс № 4</a:t>
            </a:r>
          </a:p>
        </p:txBody>
      </p:sp>
      <p:sp>
        <p:nvSpPr>
          <p:cNvPr id="573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76400"/>
            <a:ext cx="8232775" cy="26670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7200" i="1" dirty="0" smtClean="0">
                <a:solidFill>
                  <a:schemeClr val="folHlink"/>
                </a:solidFill>
              </a:rPr>
              <a:t>Отгадай кроссворд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4724400"/>
            <a:ext cx="47244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оценки: </a:t>
            </a:r>
          </a:p>
          <a:p>
            <a:pPr>
              <a:defRPr/>
            </a:pP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каждое угаданное  слово = 1 балл</a:t>
            </a:r>
            <a:endParaRPr lang="ru-RU" sz="2000" i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 build="p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8382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C00000"/>
                </a:solidFill>
              </a:rPr>
              <a:t>Сетки кроссвордов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5603" name="Picture 2" descr="сетка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" b="2083"/>
          <a:stretch>
            <a:fillRect/>
          </a:stretch>
        </p:blipFill>
        <p:spPr bwMode="auto">
          <a:xfrm>
            <a:off x="381000" y="1905000"/>
            <a:ext cx="3678238" cy="35814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62000" y="1295400"/>
            <a:ext cx="28479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Физический кроссворд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86400" y="1295400"/>
            <a:ext cx="33655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Математический кроссворд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5606" name="Picture 5" descr="сетка 3 ма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" r="3847" b="2164"/>
          <a:stretch>
            <a:fillRect/>
          </a:stretch>
        </p:blipFill>
        <p:spPr bwMode="auto">
          <a:xfrm>
            <a:off x="5024438" y="1963738"/>
            <a:ext cx="3738562" cy="3522662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7" name="Прямоугольник 7"/>
          <p:cNvSpPr>
            <a:spLocks noChangeArrowheads="1"/>
          </p:cNvSpPr>
          <p:nvPr/>
        </p:nvSpPr>
        <p:spPr bwMode="auto">
          <a:xfrm>
            <a:off x="762000" y="5943600"/>
            <a:ext cx="7131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Уважаемые участники команд! Для удобства вашей работы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вопросы кроссвордов  представлены в печатном виде.</a:t>
            </a:r>
            <a:endParaRPr lang="ru-RU" altLang="ru-RU" sz="18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C00000"/>
                </a:solidFill>
              </a:rPr>
              <a:t>Проверим себя:</a:t>
            </a:r>
            <a:endParaRPr lang="ru-RU" dirty="0"/>
          </a:p>
        </p:txBody>
      </p:sp>
      <p:pic>
        <p:nvPicPr>
          <p:cNvPr id="26627" name="Picture 2" descr="сетка 1от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8" r="2257" b="2794"/>
          <a:stretch>
            <a:fillRect/>
          </a:stretch>
        </p:blipFill>
        <p:spPr bwMode="auto">
          <a:xfrm>
            <a:off x="457200" y="2209800"/>
            <a:ext cx="3890963" cy="36576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3" descr="сетка 3 мат от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209800"/>
            <a:ext cx="3722688" cy="36703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90600" y="1600200"/>
            <a:ext cx="28479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Физический кроссворд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57800" y="1600200"/>
            <a:ext cx="33655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Математический кроссворд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533400"/>
            <a:ext cx="8510588" cy="132556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i="1" dirty="0" smtClean="0">
                <a:solidFill>
                  <a:srgbClr val="C00000"/>
                </a:solidFill>
              </a:rPr>
              <a:t>Конкурс № 5</a:t>
            </a:r>
          </a:p>
        </p:txBody>
      </p:sp>
      <p:sp>
        <p:nvSpPr>
          <p:cNvPr id="583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981200"/>
            <a:ext cx="8540750" cy="32797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7200" i="1" dirty="0" smtClean="0">
                <a:solidFill>
                  <a:schemeClr val="folHlink"/>
                </a:solidFill>
              </a:rPr>
              <a:t>Блиц - турнир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76600" y="4343400"/>
            <a:ext cx="20224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1 ответ = 1 балл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0" y="3429000"/>
            <a:ext cx="7289800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</a:rPr>
              <a:t>Отвечаем быстро, время на обдумывание не дается!</a:t>
            </a:r>
            <a:endParaRPr lang="ru-RU" sz="2000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>Вопросы команде №1</a:t>
            </a:r>
          </a:p>
        </p:txBody>
      </p:sp>
      <p:sp>
        <p:nvSpPr>
          <p:cNvPr id="593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524000"/>
            <a:ext cx="8540750" cy="442277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Как иначе называют 1 дм3?</a:t>
            </a:r>
          </a:p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Единица измерения скорости на море…</a:t>
            </a:r>
          </a:p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Записывается с помощью цифр…</a:t>
            </a:r>
          </a:p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Чему равен пуд?</a:t>
            </a:r>
          </a:p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Площадь квадрата 49 см2. Чему равен его периметр?</a:t>
            </a:r>
          </a:p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Как называется график функции обратной пропорциональности?</a:t>
            </a:r>
          </a:p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Чему равен корень квадратный из 121 ?</a:t>
            </a:r>
          </a:p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Без чего не могут обойтись охотники, барабанщики и математики?</a:t>
            </a:r>
          </a:p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Как иначе называется постоянная величина?</a:t>
            </a:r>
          </a:p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Утверждение, принимаемое без доказательства…</a:t>
            </a:r>
          </a:p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Чему равна сумма углов в треугольнике?</a:t>
            </a:r>
          </a:p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Прибор для измерения углов на плоскости…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9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93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93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93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93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228600"/>
            <a:ext cx="8510588" cy="1325563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>Вопросы команде №2</a:t>
            </a:r>
          </a:p>
        </p:txBody>
      </p:sp>
      <p:sp>
        <p:nvSpPr>
          <p:cNvPr id="604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Как называется сотая часть числа?</a:t>
            </a:r>
          </a:p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Как называется функция , графиком которой является прямая? </a:t>
            </a:r>
          </a:p>
          <a:p>
            <a:pPr marL="609600" indent="-609600"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Сколько диагоналей можно провести в треугольнике?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Чему равно произведение всех чисел от -200 до 200?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Чему равна сумма углов параллелограмма?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Разделите 200 на половину.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Единица измерения веса.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Площадь квадрата 36 см2. Чему равен его периметр?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Раздел математики, изучающий числа и простейшие действия над ними.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Как называется направленный отрезок прямой?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Чему равен корень квадратный из 144?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Как называется график квадратичной функции?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04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04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0"/>
            <a:ext cx="7010400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i="1" dirty="0" smtClean="0">
                <a:solidFill>
                  <a:srgbClr val="C00000"/>
                </a:solidFill>
              </a:rPr>
              <a:t>Конкурс № 6</a:t>
            </a:r>
          </a:p>
        </p:txBody>
      </p:sp>
      <p:sp>
        <p:nvSpPr>
          <p:cNvPr id="614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914400"/>
            <a:ext cx="8540750" cy="8382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i="1" dirty="0" smtClean="0">
                <a:solidFill>
                  <a:schemeClr val="folHlink"/>
                </a:solidFill>
              </a:rPr>
              <a:t>Конкурс капитанов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71800" y="2819400"/>
            <a:ext cx="308927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№ 7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5000" y="3505200"/>
            <a:ext cx="5141913" cy="1446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i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знатоков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i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космонавтики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1752600"/>
            <a:ext cx="8305800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</a:rPr>
              <a:t>Капитаны команд приглашаются к доске для решения задач 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2000" b="1" i="1" dirty="0">
              <a:solidFill>
                <a:schemeClr val="bg2">
                  <a:lumMod val="25000"/>
                </a:schemeClr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</a:rPr>
              <a:t>Максимальная оценка – 3 балла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19200" y="5029200"/>
            <a:ext cx="6296025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Участники команд в течение 5 минут работают с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тестами по истории космонавтики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1 ответ = 1 балл, максимальная оценка – 7 баллов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7620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Задачи для капитанов: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381000" y="1752600"/>
            <a:ext cx="856932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2000">
                <a:solidFill>
                  <a:srgbClr val="09642C"/>
                </a:solidFill>
                <a:cs typeface="Times New Roman" pitchFamily="18" charset="0"/>
              </a:rPr>
              <a:t>Автомобиль, движущийся прямолинейно   со скоростью </a:t>
            </a:r>
            <a:r>
              <a:rPr lang="en-US" altLang="ru-RU" sz="2000">
                <a:solidFill>
                  <a:srgbClr val="09642C"/>
                </a:solidFill>
                <a:cs typeface="Times New Roman" pitchFamily="18" charset="0"/>
              </a:rPr>
              <a:t>v</a:t>
            </a:r>
            <a:r>
              <a:rPr lang="ru-RU" altLang="ru-RU" sz="2000" baseline="-30000">
                <a:solidFill>
                  <a:srgbClr val="09642C"/>
                </a:solidFill>
                <a:cs typeface="Times New Roman" pitchFamily="18" charset="0"/>
              </a:rPr>
              <a:t>0</a:t>
            </a:r>
            <a:r>
              <a:rPr lang="ru-RU" altLang="ru-RU" sz="2000">
                <a:solidFill>
                  <a:srgbClr val="09642C"/>
                </a:solidFill>
                <a:cs typeface="Times New Roman" pitchFamily="18" charset="0"/>
              </a:rPr>
              <a:t> = 20м/с ,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2000">
                <a:solidFill>
                  <a:srgbClr val="09642C"/>
                </a:solidFill>
                <a:cs typeface="Times New Roman" pitchFamily="18" charset="0"/>
              </a:rPr>
              <a:t>начинает тормозить с постоянным ускорением </a:t>
            </a:r>
            <a:r>
              <a:rPr lang="ru-RU" altLang="ru-RU" sz="2400" b="1" i="1">
                <a:solidFill>
                  <a:srgbClr val="09642C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altLang="ru-RU" sz="2400" i="1">
                <a:solidFill>
                  <a:srgbClr val="09642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>
                <a:solidFill>
                  <a:srgbClr val="09642C"/>
                </a:solidFill>
                <a:cs typeface="Times New Roman" pitchFamily="18" charset="0"/>
              </a:rPr>
              <a:t>= 4</a:t>
            </a:r>
            <a:r>
              <a:rPr lang="ru-RU" altLang="ru-RU" sz="2000">
                <a:solidFill>
                  <a:srgbClr val="09642C"/>
                </a:solidFill>
                <a:cs typeface="Times New Roman" pitchFamily="18" charset="0"/>
              </a:rPr>
              <a:t>м/с</a:t>
            </a:r>
            <a:r>
              <a:rPr lang="ru-RU" altLang="ru-RU" sz="2000" baseline="30000">
                <a:solidFill>
                  <a:srgbClr val="09642C"/>
                </a:solidFill>
                <a:cs typeface="Times New Roman" pitchFamily="18" charset="0"/>
              </a:rPr>
              <a:t>2</a:t>
            </a:r>
            <a:r>
              <a:rPr lang="ru-RU" altLang="ru-RU" sz="2000">
                <a:solidFill>
                  <a:srgbClr val="09642C"/>
                </a:solidFill>
                <a:cs typeface="Times New Roman" pitchFamily="18" charset="0"/>
              </a:rPr>
              <a:t> . Запишите  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2000">
                <a:solidFill>
                  <a:srgbClr val="09642C"/>
                </a:solidFill>
                <a:cs typeface="Times New Roman" pitchFamily="18" charset="0"/>
              </a:rPr>
              <a:t>законы изменения </a:t>
            </a:r>
            <a:r>
              <a:rPr lang="en-US" altLang="ru-RU" sz="2000">
                <a:solidFill>
                  <a:srgbClr val="09642C"/>
                </a:solidFill>
                <a:cs typeface="Times New Roman" pitchFamily="18" charset="0"/>
              </a:rPr>
              <a:t>S</a:t>
            </a:r>
            <a:r>
              <a:rPr lang="ru-RU" altLang="ru-RU" sz="2000">
                <a:solidFill>
                  <a:srgbClr val="09642C"/>
                </a:solidFill>
                <a:cs typeface="Times New Roman" pitchFamily="18" charset="0"/>
              </a:rPr>
              <a:t>(</a:t>
            </a:r>
            <a:r>
              <a:rPr lang="en-US" altLang="ru-RU" sz="2000">
                <a:solidFill>
                  <a:srgbClr val="09642C"/>
                </a:solidFill>
                <a:cs typeface="Times New Roman" pitchFamily="18" charset="0"/>
              </a:rPr>
              <a:t>t</a:t>
            </a:r>
            <a:r>
              <a:rPr lang="ru-RU" altLang="ru-RU" sz="2000">
                <a:solidFill>
                  <a:srgbClr val="09642C"/>
                </a:solidFill>
                <a:cs typeface="Times New Roman" pitchFamily="18" charset="0"/>
              </a:rPr>
              <a:t>) и </a:t>
            </a:r>
            <a:r>
              <a:rPr lang="en-US" altLang="ru-RU" sz="2000">
                <a:solidFill>
                  <a:srgbClr val="09642C"/>
                </a:solidFill>
                <a:cs typeface="Times New Roman" pitchFamily="18" charset="0"/>
              </a:rPr>
              <a:t>v</a:t>
            </a:r>
            <a:r>
              <a:rPr lang="ru-RU" altLang="ru-RU" sz="2000">
                <a:solidFill>
                  <a:srgbClr val="09642C"/>
                </a:solidFill>
                <a:cs typeface="Times New Roman" pitchFamily="18" charset="0"/>
              </a:rPr>
              <a:t>(</a:t>
            </a:r>
            <a:r>
              <a:rPr lang="en-US" altLang="ru-RU" sz="2000">
                <a:solidFill>
                  <a:srgbClr val="09642C"/>
                </a:solidFill>
                <a:cs typeface="Times New Roman" pitchFamily="18" charset="0"/>
              </a:rPr>
              <a:t>t</a:t>
            </a:r>
            <a:r>
              <a:rPr lang="ru-RU" altLang="ru-RU" sz="2000">
                <a:solidFill>
                  <a:srgbClr val="09642C"/>
                </a:solidFill>
                <a:cs typeface="Times New Roman" pitchFamily="18" charset="0"/>
              </a:rPr>
              <a:t>) во время  торможения  и  определите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2000">
                <a:solidFill>
                  <a:srgbClr val="09642C"/>
                </a:solidFill>
                <a:cs typeface="Times New Roman" pitchFamily="18" charset="0"/>
              </a:rPr>
              <a:t>наименьшее время, прошедшее от момента начала торможения,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2000">
                <a:solidFill>
                  <a:srgbClr val="09642C"/>
                </a:solidFill>
                <a:cs typeface="Times New Roman" pitchFamily="18" charset="0"/>
              </a:rPr>
              <a:t>за которое автомобиль проехал не менее 32 метров.</a:t>
            </a:r>
            <a:endParaRPr lang="ru-RU" altLang="ru-RU" sz="2000">
              <a:solidFill>
                <a:srgbClr val="09642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4267200"/>
            <a:ext cx="8229600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Маятник совершает колебания с амплитудой 5 см и частотой 10 Гц. Запишите уравнения зависимости смещения и скорости от времени (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</a:rPr>
              <a:t>x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</a:rPr>
              <a:t>t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) и 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</a:rPr>
              <a:t>v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</a:rPr>
              <a:t>t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)). Найдите величину смещения и скорости через  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</a:rPr>
              <a:t>t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 = 1/60 с после начала отсчета времени. (Колебания считать гармоническими)</a:t>
            </a:r>
          </a:p>
        </p:txBody>
      </p:sp>
      <p:sp>
        <p:nvSpPr>
          <p:cNvPr id="41989" name="Прямоугольник 5"/>
          <p:cNvSpPr>
            <a:spLocks noChangeArrowheads="1"/>
          </p:cNvSpPr>
          <p:nvPr/>
        </p:nvSpPr>
        <p:spPr bwMode="auto">
          <a:xfrm>
            <a:off x="762000" y="1066800"/>
            <a:ext cx="195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b="1">
                <a:solidFill>
                  <a:srgbClr val="C00000"/>
                </a:solidFill>
              </a:rPr>
              <a:t>Задача 1</a:t>
            </a:r>
            <a:endParaRPr lang="ru-RU" altLang="ru-RU" b="1"/>
          </a:p>
        </p:txBody>
      </p:sp>
      <p:sp>
        <p:nvSpPr>
          <p:cNvPr id="41990" name="Прямоугольник 6"/>
          <p:cNvSpPr>
            <a:spLocks noChangeArrowheads="1"/>
          </p:cNvSpPr>
          <p:nvPr/>
        </p:nvSpPr>
        <p:spPr bwMode="auto">
          <a:xfrm>
            <a:off x="685800" y="3581400"/>
            <a:ext cx="195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b="1">
                <a:solidFill>
                  <a:srgbClr val="C00000"/>
                </a:solidFill>
              </a:rPr>
              <a:t>Задача 2</a:t>
            </a:r>
            <a:endParaRPr lang="ru-RU" altLang="ru-RU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4273" grpId="0"/>
      <p:bldP spid="5" grpId="0"/>
      <p:bldP spid="41989" grpId="0"/>
      <p:bldP spid="419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53413" cy="47244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b="1" i="1" dirty="0" smtClean="0">
                <a:solidFill>
                  <a:srgbClr val="C00000"/>
                </a:solidFill>
              </a:rPr>
              <a:t>        Основные правила: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1. Внимательно слушай вопрос.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2. Отвечай, подумав.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3. Не выкрикивай, ответ не зачтется.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4. Правильный ответ  — 1балл.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5. Победит  команда, набравшая большее  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    количество баллов.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6. Команда-победительница получит за  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    урок «5». 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4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5363" name="Picture 19" descr="AN0079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029200"/>
            <a:ext cx="152400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5400" i="1" dirty="0" smtClean="0">
                <a:solidFill>
                  <a:schemeClr val="folHlink"/>
                </a:solidFill>
              </a:rPr>
              <a:t>Спасибо за игру!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381000"/>
            <a:ext cx="8510588" cy="132556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i="1" dirty="0" smtClean="0">
                <a:solidFill>
                  <a:srgbClr val="C00000"/>
                </a:solidFill>
              </a:rPr>
              <a:t>Конкурс №1</a:t>
            </a:r>
            <a:br>
              <a:rPr lang="ru-RU" sz="4000" i="1" dirty="0" smtClean="0">
                <a:solidFill>
                  <a:srgbClr val="C00000"/>
                </a:solidFill>
              </a:rPr>
            </a:br>
            <a:endParaRPr lang="ru-RU" sz="4000" i="1" dirty="0" smtClean="0">
              <a:solidFill>
                <a:srgbClr val="C00000"/>
              </a:solidFill>
            </a:endParaRP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600200"/>
            <a:ext cx="8540750" cy="13716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8800" i="1" dirty="0" smtClean="0">
                <a:solidFill>
                  <a:schemeClr val="folHlink"/>
                </a:solidFill>
                <a:latin typeface="Bernard MT Condensed" pitchFamily="18" charset="0"/>
              </a:rPr>
              <a:t>Разминка</a:t>
            </a:r>
            <a:endParaRPr lang="ru-RU" sz="7200" i="1" dirty="0" smtClean="0">
              <a:solidFill>
                <a:schemeClr val="folHlink"/>
              </a:solidFill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2362200" y="3276600"/>
            <a:ext cx="43386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оценки: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1 ответ = 1 балл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43000" y="5181600"/>
            <a:ext cx="7300913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Отвечает участник любой команды, первым поднявший  руку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 descr="p39_2_3"/>
          <p:cNvSpPr>
            <a:spLocks noChangeArrowheads="1"/>
          </p:cNvSpPr>
          <p:nvPr/>
        </p:nvSpPr>
        <p:spPr bwMode="auto">
          <a:xfrm>
            <a:off x="6324600" y="838200"/>
            <a:ext cx="2568575" cy="565626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73731" name="Freeform 3"/>
          <p:cNvSpPr>
            <a:spLocks/>
          </p:cNvSpPr>
          <p:nvPr/>
        </p:nvSpPr>
        <p:spPr bwMode="auto">
          <a:xfrm rot="1485732">
            <a:off x="3635375" y="3500438"/>
            <a:ext cx="503238" cy="258762"/>
          </a:xfrm>
          <a:custGeom>
            <a:avLst/>
            <a:gdLst>
              <a:gd name="T0" fmla="*/ 2147483647 w 998"/>
              <a:gd name="T1" fmla="*/ 2147483647 h 676"/>
              <a:gd name="T2" fmla="*/ 2147483647 w 998"/>
              <a:gd name="T3" fmla="*/ 2147483647 h 676"/>
              <a:gd name="T4" fmla="*/ 2147483647 w 998"/>
              <a:gd name="T5" fmla="*/ 2147483647 h 676"/>
              <a:gd name="T6" fmla="*/ 2147483647 w 998"/>
              <a:gd name="T7" fmla="*/ 2147483647 h 676"/>
              <a:gd name="T8" fmla="*/ 2147483647 w 998"/>
              <a:gd name="T9" fmla="*/ 2147483647 h 676"/>
              <a:gd name="T10" fmla="*/ 2147483647 w 998"/>
              <a:gd name="T11" fmla="*/ 2147483647 h 676"/>
              <a:gd name="T12" fmla="*/ 2147483647 w 998"/>
              <a:gd name="T13" fmla="*/ 2147483647 h 676"/>
              <a:gd name="T14" fmla="*/ 2147483647 w 998"/>
              <a:gd name="T15" fmla="*/ 2147483647 h 676"/>
              <a:gd name="T16" fmla="*/ 2147483647 w 998"/>
              <a:gd name="T17" fmla="*/ 2147483647 h 676"/>
              <a:gd name="T18" fmla="*/ 2147483647 w 998"/>
              <a:gd name="T19" fmla="*/ 2147483647 h 676"/>
              <a:gd name="T20" fmla="*/ 2147483647 w 998"/>
              <a:gd name="T21" fmla="*/ 2147483647 h 676"/>
              <a:gd name="T22" fmla="*/ 2147483647 w 998"/>
              <a:gd name="T23" fmla="*/ 2147483647 h 676"/>
              <a:gd name="T24" fmla="*/ 2147483647 w 998"/>
              <a:gd name="T25" fmla="*/ 2147483647 h 676"/>
              <a:gd name="T26" fmla="*/ 2147483647 w 998"/>
              <a:gd name="T27" fmla="*/ 2147483647 h 676"/>
              <a:gd name="T28" fmla="*/ 2147483647 w 998"/>
              <a:gd name="T29" fmla="*/ 2147483647 h 676"/>
              <a:gd name="T30" fmla="*/ 2147483647 w 998"/>
              <a:gd name="T31" fmla="*/ 2147483647 h 676"/>
              <a:gd name="T32" fmla="*/ 2147483647 w 998"/>
              <a:gd name="T33" fmla="*/ 2147483647 h 676"/>
              <a:gd name="T34" fmla="*/ 2147483647 w 998"/>
              <a:gd name="T35" fmla="*/ 2147483647 h 676"/>
              <a:gd name="T36" fmla="*/ 2147483647 w 998"/>
              <a:gd name="T37" fmla="*/ 2147483647 h 676"/>
              <a:gd name="T38" fmla="*/ 2147483647 w 998"/>
              <a:gd name="T39" fmla="*/ 2147483647 h 676"/>
              <a:gd name="T40" fmla="*/ 2147483647 w 998"/>
              <a:gd name="T41" fmla="*/ 2147483647 h 676"/>
              <a:gd name="T42" fmla="*/ 2147483647 w 998"/>
              <a:gd name="T43" fmla="*/ 2147483647 h 676"/>
              <a:gd name="T44" fmla="*/ 2147483647 w 998"/>
              <a:gd name="T45" fmla="*/ 2147483647 h 6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998"/>
              <a:gd name="T70" fmla="*/ 0 h 676"/>
              <a:gd name="T71" fmla="*/ 998 w 998"/>
              <a:gd name="T72" fmla="*/ 676 h 67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998" h="676">
                <a:moveTo>
                  <a:pt x="940" y="247"/>
                </a:moveTo>
                <a:cubicBezTo>
                  <a:pt x="912" y="243"/>
                  <a:pt x="883" y="241"/>
                  <a:pt x="855" y="235"/>
                </a:cubicBezTo>
                <a:cubicBezTo>
                  <a:pt x="830" y="229"/>
                  <a:pt x="781" y="211"/>
                  <a:pt x="781" y="211"/>
                </a:cubicBezTo>
                <a:cubicBezTo>
                  <a:pt x="769" y="199"/>
                  <a:pt x="758" y="185"/>
                  <a:pt x="744" y="174"/>
                </a:cubicBezTo>
                <a:cubicBezTo>
                  <a:pt x="721" y="156"/>
                  <a:pt x="671" y="125"/>
                  <a:pt x="671" y="125"/>
                </a:cubicBezTo>
                <a:cubicBezTo>
                  <a:pt x="663" y="113"/>
                  <a:pt x="658" y="97"/>
                  <a:pt x="646" y="88"/>
                </a:cubicBezTo>
                <a:cubicBezTo>
                  <a:pt x="636" y="80"/>
                  <a:pt x="622" y="81"/>
                  <a:pt x="610" y="76"/>
                </a:cubicBezTo>
                <a:cubicBezTo>
                  <a:pt x="560" y="54"/>
                  <a:pt x="529" y="28"/>
                  <a:pt x="475" y="15"/>
                </a:cubicBezTo>
                <a:cubicBezTo>
                  <a:pt x="280" y="23"/>
                  <a:pt x="216" y="0"/>
                  <a:pt x="83" y="88"/>
                </a:cubicBezTo>
                <a:cubicBezTo>
                  <a:pt x="27" y="173"/>
                  <a:pt x="44" y="134"/>
                  <a:pt x="21" y="198"/>
                </a:cubicBezTo>
                <a:cubicBezTo>
                  <a:pt x="23" y="245"/>
                  <a:pt x="0" y="493"/>
                  <a:pt x="95" y="554"/>
                </a:cubicBezTo>
                <a:cubicBezTo>
                  <a:pt x="138" y="582"/>
                  <a:pt x="122" y="576"/>
                  <a:pt x="168" y="591"/>
                </a:cubicBezTo>
                <a:cubicBezTo>
                  <a:pt x="193" y="599"/>
                  <a:pt x="242" y="615"/>
                  <a:pt x="242" y="615"/>
                </a:cubicBezTo>
                <a:cubicBezTo>
                  <a:pt x="330" y="612"/>
                  <a:pt x="607" y="676"/>
                  <a:pt x="708" y="554"/>
                </a:cubicBezTo>
                <a:cubicBezTo>
                  <a:pt x="760" y="491"/>
                  <a:pt x="700" y="539"/>
                  <a:pt x="769" y="492"/>
                </a:cubicBezTo>
                <a:cubicBezTo>
                  <a:pt x="810" y="431"/>
                  <a:pt x="781" y="465"/>
                  <a:pt x="867" y="407"/>
                </a:cubicBezTo>
                <a:cubicBezTo>
                  <a:pt x="879" y="399"/>
                  <a:pt x="892" y="390"/>
                  <a:pt x="904" y="382"/>
                </a:cubicBezTo>
                <a:cubicBezTo>
                  <a:pt x="916" y="374"/>
                  <a:pt x="940" y="358"/>
                  <a:pt x="940" y="358"/>
                </a:cubicBezTo>
                <a:cubicBezTo>
                  <a:pt x="948" y="333"/>
                  <a:pt x="956" y="309"/>
                  <a:pt x="965" y="284"/>
                </a:cubicBezTo>
                <a:cubicBezTo>
                  <a:pt x="969" y="272"/>
                  <a:pt x="953" y="321"/>
                  <a:pt x="953" y="321"/>
                </a:cubicBezTo>
                <a:cubicBezTo>
                  <a:pt x="956" y="330"/>
                  <a:pt x="973" y="417"/>
                  <a:pt x="989" y="321"/>
                </a:cubicBezTo>
                <a:cubicBezTo>
                  <a:pt x="998" y="264"/>
                  <a:pt x="964" y="296"/>
                  <a:pt x="940" y="272"/>
                </a:cubicBezTo>
                <a:cubicBezTo>
                  <a:pt x="934" y="266"/>
                  <a:pt x="940" y="255"/>
                  <a:pt x="940" y="247"/>
                </a:cubicBezTo>
                <a:close/>
              </a:path>
            </a:pathLst>
          </a:custGeom>
          <a:gradFill rotWithShape="1">
            <a:gsLst>
              <a:gs pos="0">
                <a:srgbClr val="61ED6B"/>
              </a:gs>
              <a:gs pos="50000">
                <a:srgbClr val="FFFFFF"/>
              </a:gs>
              <a:gs pos="100000">
                <a:srgbClr val="61ED6B"/>
              </a:gs>
            </a:gsLst>
            <a:lin ang="5400000" scaled="1"/>
          </a:gradFill>
          <a:ln w="9525">
            <a:solidFill>
              <a:srgbClr val="61ED6B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172" name="Picture 4" descr="Вас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819400"/>
            <a:ext cx="3776663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152400" y="404813"/>
            <a:ext cx="59436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i="1" dirty="0">
                <a:solidFill>
                  <a:srgbClr val="C00000"/>
                </a:solidFill>
              </a:rPr>
              <a:t>Какой закон проиллюстрирован?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Укажите вид движения.</a:t>
            </a:r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 rot="1014151">
            <a:off x="8035925" y="5365750"/>
            <a:ext cx="431800" cy="152400"/>
          </a:xfrm>
          <a:prstGeom prst="wedgeRectCallout">
            <a:avLst>
              <a:gd name="adj1" fmla="val -20657"/>
              <a:gd name="adj2" fmla="val 575662"/>
            </a:avLst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 rot="20930632" flipH="1">
            <a:off x="6700838" y="5376863"/>
            <a:ext cx="436562" cy="141287"/>
          </a:xfrm>
          <a:prstGeom prst="wedgeRectCallout">
            <a:avLst>
              <a:gd name="adj1" fmla="val -34171"/>
              <a:gd name="adj2" fmla="val 744843"/>
            </a:avLst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7086600" y="5943600"/>
            <a:ext cx="1008063" cy="4762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pic>
        <p:nvPicPr>
          <p:cNvPr id="73738" name="Picture 10" descr="ракет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05038"/>
            <a:ext cx="1062038" cy="373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7373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32948E-6 C -0.01163 -0.00093 -0.02309 -0.00023 -0.03438 -0.00301 C -0.03924 -0.00416 -0.04201 -0.01827 -0.04531 -0.02659 C -0.0467 -0.0296 -0.04913 -0.03561 -0.04913 -0.03538 C -0.05122 -0.05619 -0.05504 -0.09804 -0.06129 -0.1126 C -0.0625 -0.11561 -0.06337 -0.11931 -0.06493 -0.12139 C -0.06719 -0.12439 -0.07257 -0.1274 -0.07257 -0.12717 C -0.07674 -0.12648 -0.08125 -0.12624 -0.08576 -0.12439 C -0.09497 -0.12046 -0.10035 -0.10359 -0.10781 -0.09179 C -0.11146 -0.08624 -0.11858 -0.08 -0.12257 -0.077 C -0.12379 -0.07607 -0.12604 -0.07399 -0.12604 -0.07376 C -0.13177 -0.07491 -0.13767 -0.07353 -0.14323 -0.077 C -0.14444 -0.07769 -0.14375 -0.08324 -0.14444 -0.08578 C -0.14688 -0.0948 -0.15208 -0.10127 -0.15538 -0.10659 C -0.16198 -0.117 -0.17639 -0.11723 -0.18247 -0.11838 C -0.1901 -0.12301 -0.19792 -0.12671 -0.20556 -0.13017 C -0.22465 -0.12856 -0.23802 -0.1237 -0.25573 -0.1274 C -0.26302 -0.13295 -0.26042 -0.14451 -0.26181 -0.16278 C -0.2625 -0.17087 -0.26094 -0.18474 -0.26424 -0.18659 C -0.26597 -0.18752 -0.26754 -0.18844 -0.2691 -0.18937 C -0.27899 -0.18659 -0.27986 -0.18682 -0.28629 -0.17179 C -0.28872 -0.14682 -0.29132 -0.11145 -0.28507 -0.08879 C -0.28125 -0.07468 -0.28177 -0.08416 -0.27656 -0.07399 C -0.27379 -0.06867 -0.2717 -0.0622 -0.2691 -0.05619 C -0.26823 -0.05411 -0.26667 -0.05457 -0.26545 -0.05341 C -0.26059 -0.04902 -0.25694 -0.04231 -0.25208 -0.03861 C -0.24653 -0.02821 -0.23976 -0.02543 -0.2349 -0.0148 C -0.22934 -0.00254 -0.22535 0.01063 -0.2191 0.02058 C -0.21319 0.04185 -0.21615 0.03329 -0.21042 0.0474 C -0.20851 0.06589 -0.21007 0.05618 -0.20434 0.07699 C -0.20347 0.08 -0.20191 0.08578 -0.20191 0.08601 C -0.20139 0.08971 -0.19948 0.10335 -0.19948 0.10636 C -0.19948 0.11792 -0.20278 0.15191 -0.20677 0.15977 C -0.20781 0.16162 -0.20938 0.16185 -0.21042 0.16277 C -0.21476 0.17295 -0.21632 0.1785 -0.21788 0.19237 C -0.21823 0.20231 -0.21875 0.21202 -0.2191 0.22196 C -0.22031 0.2652 -0.21597 0.27075 -0.22535 0.29295 " pathEditMode="relative" rAng="0" ptsTypes="ffffffffffffffffffffffffffffffffffffA">
                                      <p:cBhvr>
                                        <p:cTn id="9" dur="5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66" y="517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7373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7685 L -0.00104 -0.2275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/>
      <p:bldP spid="73731" grpId="1" animBg="1"/>
      <p:bldP spid="73731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архимед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773238"/>
            <a:ext cx="2576513" cy="32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AutoShape 3" descr="Гранит"/>
          <p:cNvSpPr>
            <a:spLocks noChangeArrowheads="1"/>
          </p:cNvSpPr>
          <p:nvPr/>
        </p:nvSpPr>
        <p:spPr bwMode="auto">
          <a:xfrm>
            <a:off x="323850" y="4581525"/>
            <a:ext cx="6119813" cy="1800225"/>
          </a:xfrm>
          <a:prstGeom prst="parallelogram">
            <a:avLst>
              <a:gd name="adj" fmla="val 49214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pic>
        <p:nvPicPr>
          <p:cNvPr id="8196" name="Picture 4" descr="ван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644900"/>
            <a:ext cx="4746625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7" name="Freeform 5"/>
          <p:cNvSpPr>
            <a:spLocks/>
          </p:cNvSpPr>
          <p:nvPr/>
        </p:nvSpPr>
        <p:spPr bwMode="auto">
          <a:xfrm>
            <a:off x="762000" y="3657600"/>
            <a:ext cx="5256213" cy="1952625"/>
          </a:xfrm>
          <a:custGeom>
            <a:avLst/>
            <a:gdLst/>
            <a:ahLst/>
            <a:cxnLst>
              <a:cxn ang="0">
                <a:pos x="170" y="476"/>
              </a:cxn>
              <a:cxn ang="0">
                <a:pos x="222" y="188"/>
              </a:cxn>
              <a:cxn ang="0">
                <a:pos x="379" y="122"/>
              </a:cxn>
              <a:cxn ang="0">
                <a:pos x="419" y="109"/>
              </a:cxn>
              <a:cxn ang="0">
                <a:pos x="563" y="57"/>
              </a:cxn>
              <a:cxn ang="0">
                <a:pos x="1126" y="70"/>
              </a:cxn>
              <a:cxn ang="0">
                <a:pos x="1296" y="161"/>
              </a:cxn>
              <a:cxn ang="0">
                <a:pos x="1453" y="148"/>
              </a:cxn>
              <a:cxn ang="0">
                <a:pos x="1584" y="96"/>
              </a:cxn>
              <a:cxn ang="0">
                <a:pos x="1872" y="57"/>
              </a:cxn>
              <a:cxn ang="0">
                <a:pos x="2343" y="57"/>
              </a:cxn>
              <a:cxn ang="0">
                <a:pos x="2461" y="188"/>
              </a:cxn>
              <a:cxn ang="0">
                <a:pos x="2592" y="620"/>
              </a:cxn>
              <a:cxn ang="0">
                <a:pos x="2579" y="1025"/>
              </a:cxn>
              <a:cxn ang="0">
                <a:pos x="2539" y="1012"/>
              </a:cxn>
              <a:cxn ang="0">
                <a:pos x="2487" y="973"/>
              </a:cxn>
              <a:cxn ang="0">
                <a:pos x="2408" y="895"/>
              </a:cxn>
              <a:cxn ang="0">
                <a:pos x="2264" y="659"/>
              </a:cxn>
              <a:cxn ang="0">
                <a:pos x="2160" y="528"/>
              </a:cxn>
              <a:cxn ang="0">
                <a:pos x="2134" y="580"/>
              </a:cxn>
              <a:cxn ang="0">
                <a:pos x="2107" y="607"/>
              </a:cxn>
              <a:cxn ang="0">
                <a:pos x="2094" y="646"/>
              </a:cxn>
              <a:cxn ang="0">
                <a:pos x="2029" y="724"/>
              </a:cxn>
              <a:cxn ang="0">
                <a:pos x="1924" y="829"/>
              </a:cxn>
              <a:cxn ang="0">
                <a:pos x="1793" y="711"/>
              </a:cxn>
              <a:cxn ang="0">
                <a:pos x="1649" y="646"/>
              </a:cxn>
              <a:cxn ang="0">
                <a:pos x="1584" y="659"/>
              </a:cxn>
              <a:cxn ang="0">
                <a:pos x="1558" y="711"/>
              </a:cxn>
              <a:cxn ang="0">
                <a:pos x="1544" y="751"/>
              </a:cxn>
              <a:cxn ang="0">
                <a:pos x="1492" y="855"/>
              </a:cxn>
              <a:cxn ang="0">
                <a:pos x="1322" y="999"/>
              </a:cxn>
              <a:cxn ang="0">
                <a:pos x="1191" y="934"/>
              </a:cxn>
              <a:cxn ang="0">
                <a:pos x="1126" y="868"/>
              </a:cxn>
              <a:cxn ang="0">
                <a:pos x="890" y="1117"/>
              </a:cxn>
              <a:cxn ang="0">
                <a:pos x="720" y="1366"/>
              </a:cxn>
              <a:cxn ang="0">
                <a:pos x="615" y="1196"/>
              </a:cxn>
              <a:cxn ang="0">
                <a:pos x="576" y="921"/>
              </a:cxn>
              <a:cxn ang="0">
                <a:pos x="563" y="711"/>
              </a:cxn>
              <a:cxn ang="0">
                <a:pos x="484" y="724"/>
              </a:cxn>
              <a:cxn ang="0">
                <a:pos x="392" y="829"/>
              </a:cxn>
              <a:cxn ang="0">
                <a:pos x="314" y="881"/>
              </a:cxn>
              <a:cxn ang="0">
                <a:pos x="275" y="908"/>
              </a:cxn>
              <a:cxn ang="0">
                <a:pos x="78" y="895"/>
              </a:cxn>
              <a:cxn ang="0">
                <a:pos x="52" y="855"/>
              </a:cxn>
              <a:cxn ang="0">
                <a:pos x="0" y="672"/>
              </a:cxn>
              <a:cxn ang="0">
                <a:pos x="65" y="567"/>
              </a:cxn>
              <a:cxn ang="0">
                <a:pos x="144" y="541"/>
              </a:cxn>
              <a:cxn ang="0">
                <a:pos x="170" y="476"/>
              </a:cxn>
            </a:cxnLst>
            <a:rect l="0" t="0" r="r" b="b"/>
            <a:pathLst>
              <a:path w="2597" h="1366">
                <a:moveTo>
                  <a:pt x="170" y="476"/>
                </a:moveTo>
                <a:cubicBezTo>
                  <a:pt x="199" y="387"/>
                  <a:pt x="173" y="270"/>
                  <a:pt x="222" y="188"/>
                </a:cubicBezTo>
                <a:cubicBezTo>
                  <a:pt x="248" y="145"/>
                  <a:pt x="338" y="136"/>
                  <a:pt x="379" y="122"/>
                </a:cubicBezTo>
                <a:cubicBezTo>
                  <a:pt x="392" y="118"/>
                  <a:pt x="419" y="109"/>
                  <a:pt x="419" y="109"/>
                </a:cubicBezTo>
                <a:cubicBezTo>
                  <a:pt x="465" y="78"/>
                  <a:pt x="511" y="74"/>
                  <a:pt x="563" y="57"/>
                </a:cubicBezTo>
                <a:cubicBezTo>
                  <a:pt x="751" y="61"/>
                  <a:pt x="939" y="54"/>
                  <a:pt x="1126" y="70"/>
                </a:cubicBezTo>
                <a:cubicBezTo>
                  <a:pt x="1149" y="72"/>
                  <a:pt x="1246" y="149"/>
                  <a:pt x="1296" y="161"/>
                </a:cubicBezTo>
                <a:cubicBezTo>
                  <a:pt x="1348" y="157"/>
                  <a:pt x="1401" y="157"/>
                  <a:pt x="1453" y="148"/>
                </a:cubicBezTo>
                <a:cubicBezTo>
                  <a:pt x="1585" y="126"/>
                  <a:pt x="1481" y="127"/>
                  <a:pt x="1584" y="96"/>
                </a:cubicBezTo>
                <a:cubicBezTo>
                  <a:pt x="1673" y="70"/>
                  <a:pt x="1783" y="64"/>
                  <a:pt x="1872" y="57"/>
                </a:cubicBezTo>
                <a:cubicBezTo>
                  <a:pt x="2042" y="0"/>
                  <a:pt x="1954" y="25"/>
                  <a:pt x="2343" y="57"/>
                </a:cubicBezTo>
                <a:cubicBezTo>
                  <a:pt x="2402" y="62"/>
                  <a:pt x="2426" y="141"/>
                  <a:pt x="2461" y="188"/>
                </a:cubicBezTo>
                <a:cubicBezTo>
                  <a:pt x="2558" y="317"/>
                  <a:pt x="2555" y="469"/>
                  <a:pt x="2592" y="620"/>
                </a:cubicBezTo>
                <a:cubicBezTo>
                  <a:pt x="2588" y="755"/>
                  <a:pt x="2597" y="891"/>
                  <a:pt x="2579" y="1025"/>
                </a:cubicBezTo>
                <a:cubicBezTo>
                  <a:pt x="2577" y="1039"/>
                  <a:pt x="2551" y="1019"/>
                  <a:pt x="2539" y="1012"/>
                </a:cubicBezTo>
                <a:cubicBezTo>
                  <a:pt x="2520" y="1001"/>
                  <a:pt x="2503" y="987"/>
                  <a:pt x="2487" y="973"/>
                </a:cubicBezTo>
                <a:cubicBezTo>
                  <a:pt x="2459" y="948"/>
                  <a:pt x="2434" y="921"/>
                  <a:pt x="2408" y="895"/>
                </a:cubicBezTo>
                <a:cubicBezTo>
                  <a:pt x="2342" y="830"/>
                  <a:pt x="2306" y="741"/>
                  <a:pt x="2264" y="659"/>
                </a:cubicBezTo>
                <a:cubicBezTo>
                  <a:pt x="2233" y="599"/>
                  <a:pt x="2226" y="550"/>
                  <a:pt x="2160" y="528"/>
                </a:cubicBezTo>
                <a:cubicBezTo>
                  <a:pt x="2151" y="545"/>
                  <a:pt x="2145" y="564"/>
                  <a:pt x="2134" y="580"/>
                </a:cubicBezTo>
                <a:cubicBezTo>
                  <a:pt x="2127" y="591"/>
                  <a:pt x="2114" y="596"/>
                  <a:pt x="2107" y="607"/>
                </a:cubicBezTo>
                <a:cubicBezTo>
                  <a:pt x="2100" y="619"/>
                  <a:pt x="2100" y="634"/>
                  <a:pt x="2094" y="646"/>
                </a:cubicBezTo>
                <a:cubicBezTo>
                  <a:pt x="2076" y="682"/>
                  <a:pt x="2058" y="695"/>
                  <a:pt x="2029" y="724"/>
                </a:cubicBezTo>
                <a:cubicBezTo>
                  <a:pt x="2006" y="795"/>
                  <a:pt x="1997" y="811"/>
                  <a:pt x="1924" y="829"/>
                </a:cubicBezTo>
                <a:cubicBezTo>
                  <a:pt x="1875" y="796"/>
                  <a:pt x="1846" y="737"/>
                  <a:pt x="1793" y="711"/>
                </a:cubicBezTo>
                <a:cubicBezTo>
                  <a:pt x="1745" y="687"/>
                  <a:pt x="1697" y="670"/>
                  <a:pt x="1649" y="646"/>
                </a:cubicBezTo>
                <a:cubicBezTo>
                  <a:pt x="1627" y="650"/>
                  <a:pt x="1602" y="646"/>
                  <a:pt x="1584" y="659"/>
                </a:cubicBezTo>
                <a:cubicBezTo>
                  <a:pt x="1568" y="670"/>
                  <a:pt x="1566" y="693"/>
                  <a:pt x="1558" y="711"/>
                </a:cubicBezTo>
                <a:cubicBezTo>
                  <a:pt x="1552" y="724"/>
                  <a:pt x="1550" y="738"/>
                  <a:pt x="1544" y="751"/>
                </a:cubicBezTo>
                <a:cubicBezTo>
                  <a:pt x="1528" y="786"/>
                  <a:pt x="1509" y="820"/>
                  <a:pt x="1492" y="855"/>
                </a:cubicBezTo>
                <a:cubicBezTo>
                  <a:pt x="1457" y="924"/>
                  <a:pt x="1394" y="975"/>
                  <a:pt x="1322" y="999"/>
                </a:cubicBezTo>
                <a:cubicBezTo>
                  <a:pt x="1276" y="984"/>
                  <a:pt x="1228" y="966"/>
                  <a:pt x="1191" y="934"/>
                </a:cubicBezTo>
                <a:cubicBezTo>
                  <a:pt x="1168" y="914"/>
                  <a:pt x="1126" y="868"/>
                  <a:pt x="1126" y="868"/>
                </a:cubicBezTo>
                <a:cubicBezTo>
                  <a:pt x="987" y="902"/>
                  <a:pt x="961" y="1011"/>
                  <a:pt x="890" y="1117"/>
                </a:cubicBezTo>
                <a:cubicBezTo>
                  <a:pt x="862" y="1227"/>
                  <a:pt x="780" y="1277"/>
                  <a:pt x="720" y="1366"/>
                </a:cubicBezTo>
                <a:cubicBezTo>
                  <a:pt x="604" y="1343"/>
                  <a:pt x="627" y="1321"/>
                  <a:pt x="615" y="1196"/>
                </a:cubicBezTo>
                <a:cubicBezTo>
                  <a:pt x="606" y="1101"/>
                  <a:pt x="606" y="1011"/>
                  <a:pt x="576" y="921"/>
                </a:cubicBezTo>
                <a:cubicBezTo>
                  <a:pt x="572" y="851"/>
                  <a:pt x="593" y="775"/>
                  <a:pt x="563" y="711"/>
                </a:cubicBezTo>
                <a:cubicBezTo>
                  <a:pt x="552" y="687"/>
                  <a:pt x="508" y="713"/>
                  <a:pt x="484" y="724"/>
                </a:cubicBezTo>
                <a:cubicBezTo>
                  <a:pt x="442" y="743"/>
                  <a:pt x="428" y="802"/>
                  <a:pt x="392" y="829"/>
                </a:cubicBezTo>
                <a:cubicBezTo>
                  <a:pt x="367" y="848"/>
                  <a:pt x="340" y="864"/>
                  <a:pt x="314" y="881"/>
                </a:cubicBezTo>
                <a:cubicBezTo>
                  <a:pt x="301" y="890"/>
                  <a:pt x="275" y="908"/>
                  <a:pt x="275" y="908"/>
                </a:cubicBezTo>
                <a:cubicBezTo>
                  <a:pt x="209" y="904"/>
                  <a:pt x="142" y="910"/>
                  <a:pt x="78" y="895"/>
                </a:cubicBezTo>
                <a:cubicBezTo>
                  <a:pt x="63" y="891"/>
                  <a:pt x="58" y="870"/>
                  <a:pt x="52" y="855"/>
                </a:cubicBezTo>
                <a:cubicBezTo>
                  <a:pt x="26" y="797"/>
                  <a:pt x="12" y="734"/>
                  <a:pt x="0" y="672"/>
                </a:cubicBezTo>
                <a:cubicBezTo>
                  <a:pt x="13" y="606"/>
                  <a:pt x="0" y="600"/>
                  <a:pt x="65" y="567"/>
                </a:cubicBezTo>
                <a:cubicBezTo>
                  <a:pt x="90" y="555"/>
                  <a:pt x="144" y="541"/>
                  <a:pt x="144" y="541"/>
                </a:cubicBezTo>
                <a:cubicBezTo>
                  <a:pt x="237" y="479"/>
                  <a:pt x="252" y="497"/>
                  <a:pt x="170" y="476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66CC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198" name="Freeform 6"/>
          <p:cNvSpPr>
            <a:spLocks/>
          </p:cNvSpPr>
          <p:nvPr/>
        </p:nvSpPr>
        <p:spPr bwMode="auto">
          <a:xfrm>
            <a:off x="1017588" y="5984875"/>
            <a:ext cx="125412" cy="104775"/>
          </a:xfrm>
          <a:custGeom>
            <a:avLst/>
            <a:gdLst>
              <a:gd name="T0" fmla="*/ 0 w 79"/>
              <a:gd name="T1" fmla="*/ 2147483647 h 66"/>
              <a:gd name="T2" fmla="*/ 2147483647 w 79"/>
              <a:gd name="T3" fmla="*/ 2147483647 h 66"/>
              <a:gd name="T4" fmla="*/ 2147483647 w 79"/>
              <a:gd name="T5" fmla="*/ 0 h 66"/>
              <a:gd name="T6" fmla="*/ 0 60000 65536"/>
              <a:gd name="T7" fmla="*/ 0 60000 65536"/>
              <a:gd name="T8" fmla="*/ 0 60000 65536"/>
              <a:gd name="T9" fmla="*/ 0 w 79"/>
              <a:gd name="T10" fmla="*/ 0 h 66"/>
              <a:gd name="T11" fmla="*/ 79 w 79"/>
              <a:gd name="T12" fmla="*/ 66 h 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9" h="66">
                <a:moveTo>
                  <a:pt x="0" y="66"/>
                </a:moveTo>
                <a:cubicBezTo>
                  <a:pt x="13" y="53"/>
                  <a:pt x="26" y="38"/>
                  <a:pt x="40" y="26"/>
                </a:cubicBezTo>
                <a:cubicBezTo>
                  <a:pt x="52" y="16"/>
                  <a:pt x="79" y="0"/>
                  <a:pt x="79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9879" name="Freeform 7"/>
          <p:cNvSpPr>
            <a:spLocks/>
          </p:cNvSpPr>
          <p:nvPr/>
        </p:nvSpPr>
        <p:spPr bwMode="auto">
          <a:xfrm>
            <a:off x="768350" y="5902325"/>
            <a:ext cx="1816100" cy="442913"/>
          </a:xfrm>
          <a:custGeom>
            <a:avLst/>
            <a:gdLst/>
            <a:ahLst/>
            <a:cxnLst>
              <a:cxn ang="0">
                <a:pos x="0" y="118"/>
              </a:cxn>
              <a:cxn ang="0">
                <a:pos x="144" y="65"/>
              </a:cxn>
              <a:cxn ang="0">
                <a:pos x="341" y="0"/>
              </a:cxn>
              <a:cxn ang="0">
                <a:pos x="1061" y="39"/>
              </a:cxn>
              <a:cxn ang="0">
                <a:pos x="1139" y="144"/>
              </a:cxn>
              <a:cxn ang="0">
                <a:pos x="1126" y="196"/>
              </a:cxn>
              <a:cxn ang="0">
                <a:pos x="537" y="196"/>
              </a:cxn>
              <a:cxn ang="0">
                <a:pos x="79" y="222"/>
              </a:cxn>
              <a:cxn ang="0">
                <a:pos x="53" y="183"/>
              </a:cxn>
              <a:cxn ang="0">
                <a:pos x="13" y="157"/>
              </a:cxn>
              <a:cxn ang="0">
                <a:pos x="53" y="144"/>
              </a:cxn>
              <a:cxn ang="0">
                <a:pos x="131" y="144"/>
              </a:cxn>
            </a:cxnLst>
            <a:rect l="0" t="0" r="r" b="b"/>
            <a:pathLst>
              <a:path w="1144" h="279">
                <a:moveTo>
                  <a:pt x="0" y="118"/>
                </a:moveTo>
                <a:cubicBezTo>
                  <a:pt x="50" y="93"/>
                  <a:pt x="90" y="78"/>
                  <a:pt x="144" y="65"/>
                </a:cubicBezTo>
                <a:cubicBezTo>
                  <a:pt x="206" y="25"/>
                  <a:pt x="270" y="17"/>
                  <a:pt x="341" y="0"/>
                </a:cubicBezTo>
                <a:cubicBezTo>
                  <a:pt x="581" y="12"/>
                  <a:pt x="822" y="17"/>
                  <a:pt x="1061" y="39"/>
                </a:cubicBezTo>
                <a:cubicBezTo>
                  <a:pt x="1107" y="69"/>
                  <a:pt x="1122" y="92"/>
                  <a:pt x="1139" y="144"/>
                </a:cubicBezTo>
                <a:cubicBezTo>
                  <a:pt x="1135" y="161"/>
                  <a:pt x="1144" y="194"/>
                  <a:pt x="1126" y="196"/>
                </a:cubicBezTo>
                <a:cubicBezTo>
                  <a:pt x="931" y="215"/>
                  <a:pt x="733" y="184"/>
                  <a:pt x="537" y="196"/>
                </a:cubicBezTo>
                <a:cubicBezTo>
                  <a:pt x="371" y="279"/>
                  <a:pt x="352" y="232"/>
                  <a:pt x="79" y="222"/>
                </a:cubicBezTo>
                <a:cubicBezTo>
                  <a:pt x="70" y="209"/>
                  <a:pt x="64" y="194"/>
                  <a:pt x="53" y="183"/>
                </a:cubicBezTo>
                <a:cubicBezTo>
                  <a:pt x="42" y="172"/>
                  <a:pt x="13" y="173"/>
                  <a:pt x="13" y="157"/>
                </a:cubicBezTo>
                <a:cubicBezTo>
                  <a:pt x="13" y="143"/>
                  <a:pt x="39" y="146"/>
                  <a:pt x="53" y="144"/>
                </a:cubicBezTo>
                <a:cubicBezTo>
                  <a:pt x="79" y="141"/>
                  <a:pt x="105" y="144"/>
                  <a:pt x="131" y="144"/>
                </a:cubicBezTo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66CC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9880" name="Freeform 8"/>
          <p:cNvSpPr>
            <a:spLocks/>
          </p:cNvSpPr>
          <p:nvPr/>
        </p:nvSpPr>
        <p:spPr bwMode="auto">
          <a:xfrm>
            <a:off x="3403600" y="5802313"/>
            <a:ext cx="2124075" cy="576262"/>
          </a:xfrm>
          <a:custGeom>
            <a:avLst/>
            <a:gdLst/>
            <a:ahLst/>
            <a:cxnLst>
              <a:cxn ang="0">
                <a:pos x="134" y="246"/>
              </a:cxn>
              <a:cxn ang="0">
                <a:pos x="225" y="128"/>
              </a:cxn>
              <a:cxn ang="0">
                <a:pos x="566" y="128"/>
              </a:cxn>
              <a:cxn ang="0">
                <a:pos x="710" y="76"/>
              </a:cxn>
              <a:cxn ang="0">
                <a:pos x="893" y="37"/>
              </a:cxn>
              <a:cxn ang="0">
                <a:pos x="1207" y="24"/>
              </a:cxn>
              <a:cxn ang="0">
                <a:pos x="1299" y="154"/>
              </a:cxn>
              <a:cxn ang="0">
                <a:pos x="1116" y="312"/>
              </a:cxn>
              <a:cxn ang="0">
                <a:pos x="618" y="325"/>
              </a:cxn>
              <a:cxn ang="0">
                <a:pos x="42" y="338"/>
              </a:cxn>
              <a:cxn ang="0">
                <a:pos x="3" y="259"/>
              </a:cxn>
              <a:cxn ang="0">
                <a:pos x="265" y="181"/>
              </a:cxn>
              <a:cxn ang="0">
                <a:pos x="304" y="154"/>
              </a:cxn>
            </a:cxnLst>
            <a:rect l="0" t="0" r="r" b="b"/>
            <a:pathLst>
              <a:path w="1338" h="363">
                <a:moveTo>
                  <a:pt x="134" y="246"/>
                </a:moveTo>
                <a:cubicBezTo>
                  <a:pt x="152" y="176"/>
                  <a:pt x="166" y="167"/>
                  <a:pt x="225" y="128"/>
                </a:cubicBezTo>
                <a:cubicBezTo>
                  <a:pt x="374" y="139"/>
                  <a:pt x="418" y="151"/>
                  <a:pt x="566" y="128"/>
                </a:cubicBezTo>
                <a:cubicBezTo>
                  <a:pt x="597" y="123"/>
                  <a:pt x="679" y="87"/>
                  <a:pt x="710" y="76"/>
                </a:cubicBezTo>
                <a:cubicBezTo>
                  <a:pt x="808" y="40"/>
                  <a:pt x="778" y="51"/>
                  <a:pt x="893" y="37"/>
                </a:cubicBezTo>
                <a:cubicBezTo>
                  <a:pt x="1005" y="0"/>
                  <a:pt x="1085" y="15"/>
                  <a:pt x="1207" y="24"/>
                </a:cubicBezTo>
                <a:cubicBezTo>
                  <a:pt x="1250" y="66"/>
                  <a:pt x="1263" y="105"/>
                  <a:pt x="1299" y="154"/>
                </a:cubicBezTo>
                <a:cubicBezTo>
                  <a:pt x="1338" y="275"/>
                  <a:pt x="1203" y="289"/>
                  <a:pt x="1116" y="312"/>
                </a:cubicBezTo>
                <a:cubicBezTo>
                  <a:pt x="955" y="354"/>
                  <a:pt x="784" y="321"/>
                  <a:pt x="618" y="325"/>
                </a:cubicBezTo>
                <a:cubicBezTo>
                  <a:pt x="391" y="363"/>
                  <a:pt x="383" y="348"/>
                  <a:pt x="42" y="338"/>
                </a:cubicBezTo>
                <a:cubicBezTo>
                  <a:pt x="34" y="325"/>
                  <a:pt x="0" y="280"/>
                  <a:pt x="3" y="259"/>
                </a:cubicBezTo>
                <a:cubicBezTo>
                  <a:pt x="18" y="167"/>
                  <a:pt x="234" y="183"/>
                  <a:pt x="265" y="181"/>
                </a:cubicBezTo>
                <a:cubicBezTo>
                  <a:pt x="294" y="151"/>
                  <a:pt x="279" y="154"/>
                  <a:pt x="304" y="154"/>
                </a:cubicBezTo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66CC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9881" name="AutoShape 9"/>
          <p:cNvSpPr>
            <a:spLocks noChangeArrowheads="1"/>
          </p:cNvSpPr>
          <p:nvPr/>
        </p:nvSpPr>
        <p:spPr bwMode="auto">
          <a:xfrm>
            <a:off x="3851275" y="1412875"/>
            <a:ext cx="2881313" cy="1366838"/>
          </a:xfrm>
          <a:prstGeom prst="wedgeEllipseCallout">
            <a:avLst>
              <a:gd name="adj1" fmla="val -75787"/>
              <a:gd name="adj2" fmla="val 66843"/>
            </a:avLst>
          </a:prstGeom>
          <a:solidFill>
            <a:srgbClr val="66FFFF"/>
          </a:solidFill>
          <a:ln w="9525">
            <a:solidFill>
              <a:srgbClr val="66CCFF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800" b="1" i="1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52400" y="304800"/>
            <a:ext cx="876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ru-RU" altLang="ru-RU" sz="2800" b="1" i="1">
                <a:solidFill>
                  <a:srgbClr val="C00000"/>
                </a:solidFill>
              </a:rPr>
              <a:t> Какой закон проиллюстрирован? Объясните.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4716463" y="1844675"/>
            <a:ext cx="1009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b="1" i="1">
                <a:solidFill>
                  <a:srgbClr val="FF0000"/>
                </a:solidFill>
              </a:rPr>
              <a:t>Эврика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44444E-6 L 0.00087 0.131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65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3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1" grpId="0" animBg="1"/>
      <p:bldP spid="184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auto">
          <a:xfrm>
            <a:off x="-82550" y="5514975"/>
            <a:ext cx="9247188" cy="1425575"/>
          </a:xfrm>
          <a:custGeom>
            <a:avLst/>
            <a:gdLst>
              <a:gd name="T0" fmla="*/ 2147483647 w 5825"/>
              <a:gd name="T1" fmla="*/ 2147483647 h 898"/>
              <a:gd name="T2" fmla="*/ 2147483647 w 5825"/>
              <a:gd name="T3" fmla="*/ 2147483647 h 898"/>
              <a:gd name="T4" fmla="*/ 2147483647 w 5825"/>
              <a:gd name="T5" fmla="*/ 2147483647 h 898"/>
              <a:gd name="T6" fmla="*/ 2147483647 w 5825"/>
              <a:gd name="T7" fmla="*/ 2147483647 h 898"/>
              <a:gd name="T8" fmla="*/ 2147483647 w 5825"/>
              <a:gd name="T9" fmla="*/ 2147483647 h 898"/>
              <a:gd name="T10" fmla="*/ 2147483647 w 5825"/>
              <a:gd name="T11" fmla="*/ 2147483647 h 898"/>
              <a:gd name="T12" fmla="*/ 2147483647 w 5825"/>
              <a:gd name="T13" fmla="*/ 2147483647 h 898"/>
              <a:gd name="T14" fmla="*/ 2147483647 w 5825"/>
              <a:gd name="T15" fmla="*/ 2147483647 h 898"/>
              <a:gd name="T16" fmla="*/ 2147483647 w 5825"/>
              <a:gd name="T17" fmla="*/ 2147483647 h 898"/>
              <a:gd name="T18" fmla="*/ 2147483647 w 5825"/>
              <a:gd name="T19" fmla="*/ 2147483647 h 898"/>
              <a:gd name="T20" fmla="*/ 2147483647 w 5825"/>
              <a:gd name="T21" fmla="*/ 2147483647 h 898"/>
              <a:gd name="T22" fmla="*/ 2147483647 w 5825"/>
              <a:gd name="T23" fmla="*/ 2147483647 h 898"/>
              <a:gd name="T24" fmla="*/ 2147483647 w 5825"/>
              <a:gd name="T25" fmla="*/ 2147483647 h 898"/>
              <a:gd name="T26" fmla="*/ 2147483647 w 5825"/>
              <a:gd name="T27" fmla="*/ 2147483647 h 898"/>
              <a:gd name="T28" fmla="*/ 2147483647 w 5825"/>
              <a:gd name="T29" fmla="*/ 2147483647 h 898"/>
              <a:gd name="T30" fmla="*/ 2147483647 w 5825"/>
              <a:gd name="T31" fmla="*/ 2147483647 h 898"/>
              <a:gd name="T32" fmla="*/ 2147483647 w 5825"/>
              <a:gd name="T33" fmla="*/ 2147483647 h 898"/>
              <a:gd name="T34" fmla="*/ 2147483647 w 5825"/>
              <a:gd name="T35" fmla="*/ 2147483647 h 898"/>
              <a:gd name="T36" fmla="*/ 2147483647 w 5825"/>
              <a:gd name="T37" fmla="*/ 2147483647 h 898"/>
              <a:gd name="T38" fmla="*/ 2147483647 w 5825"/>
              <a:gd name="T39" fmla="*/ 2147483647 h 898"/>
              <a:gd name="T40" fmla="*/ 2147483647 w 5825"/>
              <a:gd name="T41" fmla="*/ 2147483647 h 898"/>
              <a:gd name="T42" fmla="*/ 2147483647 w 5825"/>
              <a:gd name="T43" fmla="*/ 2147483647 h 898"/>
              <a:gd name="T44" fmla="*/ 2147483647 w 5825"/>
              <a:gd name="T45" fmla="*/ 2147483647 h 898"/>
              <a:gd name="T46" fmla="*/ 2147483647 w 5825"/>
              <a:gd name="T47" fmla="*/ 2147483647 h 898"/>
              <a:gd name="T48" fmla="*/ 2147483647 w 5825"/>
              <a:gd name="T49" fmla="*/ 2147483647 h 898"/>
              <a:gd name="T50" fmla="*/ 2147483647 w 5825"/>
              <a:gd name="T51" fmla="*/ 2147483647 h 898"/>
              <a:gd name="T52" fmla="*/ 2147483647 w 5825"/>
              <a:gd name="T53" fmla="*/ 2147483647 h 898"/>
              <a:gd name="T54" fmla="*/ 2147483647 w 5825"/>
              <a:gd name="T55" fmla="*/ 2147483647 h 898"/>
              <a:gd name="T56" fmla="*/ 2147483647 w 5825"/>
              <a:gd name="T57" fmla="*/ 2147483647 h 898"/>
              <a:gd name="T58" fmla="*/ 2147483647 w 5825"/>
              <a:gd name="T59" fmla="*/ 2147483647 h 89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825"/>
              <a:gd name="T91" fmla="*/ 0 h 898"/>
              <a:gd name="T92" fmla="*/ 5825 w 5825"/>
              <a:gd name="T93" fmla="*/ 898 h 89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825" h="898">
                <a:moveTo>
                  <a:pt x="104" y="322"/>
                </a:moveTo>
                <a:cubicBezTo>
                  <a:pt x="135" y="277"/>
                  <a:pt x="157" y="261"/>
                  <a:pt x="209" y="244"/>
                </a:cubicBezTo>
                <a:cubicBezTo>
                  <a:pt x="422" y="84"/>
                  <a:pt x="700" y="131"/>
                  <a:pt x="955" y="113"/>
                </a:cubicBezTo>
                <a:cubicBezTo>
                  <a:pt x="1028" y="89"/>
                  <a:pt x="984" y="103"/>
                  <a:pt x="1099" y="74"/>
                </a:cubicBezTo>
                <a:cubicBezTo>
                  <a:pt x="1117" y="70"/>
                  <a:pt x="1152" y="61"/>
                  <a:pt x="1152" y="61"/>
                </a:cubicBezTo>
                <a:cubicBezTo>
                  <a:pt x="1240" y="79"/>
                  <a:pt x="1325" y="108"/>
                  <a:pt x="1413" y="126"/>
                </a:cubicBezTo>
                <a:cubicBezTo>
                  <a:pt x="1491" y="124"/>
                  <a:pt x="1828" y="48"/>
                  <a:pt x="1989" y="139"/>
                </a:cubicBezTo>
                <a:cubicBezTo>
                  <a:pt x="2027" y="161"/>
                  <a:pt x="2043" y="205"/>
                  <a:pt x="2081" y="231"/>
                </a:cubicBezTo>
                <a:cubicBezTo>
                  <a:pt x="2214" y="215"/>
                  <a:pt x="2343" y="178"/>
                  <a:pt x="2474" y="152"/>
                </a:cubicBezTo>
                <a:cubicBezTo>
                  <a:pt x="2520" y="129"/>
                  <a:pt x="2561" y="102"/>
                  <a:pt x="2618" y="113"/>
                </a:cubicBezTo>
                <a:cubicBezTo>
                  <a:pt x="2636" y="117"/>
                  <a:pt x="2644" y="139"/>
                  <a:pt x="2657" y="152"/>
                </a:cubicBezTo>
                <a:cubicBezTo>
                  <a:pt x="2949" y="148"/>
                  <a:pt x="3534" y="139"/>
                  <a:pt x="3534" y="139"/>
                </a:cubicBezTo>
                <a:cubicBezTo>
                  <a:pt x="3560" y="123"/>
                  <a:pt x="3583" y="102"/>
                  <a:pt x="3612" y="92"/>
                </a:cubicBezTo>
                <a:cubicBezTo>
                  <a:pt x="3687" y="67"/>
                  <a:pt x="3818" y="48"/>
                  <a:pt x="3901" y="34"/>
                </a:cubicBezTo>
                <a:cubicBezTo>
                  <a:pt x="4004" y="0"/>
                  <a:pt x="3952" y="4"/>
                  <a:pt x="4058" y="21"/>
                </a:cubicBezTo>
                <a:cubicBezTo>
                  <a:pt x="4115" y="40"/>
                  <a:pt x="4160" y="85"/>
                  <a:pt x="4215" y="113"/>
                </a:cubicBezTo>
                <a:cubicBezTo>
                  <a:pt x="4247" y="129"/>
                  <a:pt x="4303" y="134"/>
                  <a:pt x="4333" y="139"/>
                </a:cubicBezTo>
                <a:cubicBezTo>
                  <a:pt x="4516" y="130"/>
                  <a:pt x="4700" y="100"/>
                  <a:pt x="4883" y="100"/>
                </a:cubicBezTo>
                <a:cubicBezTo>
                  <a:pt x="5090" y="91"/>
                  <a:pt x="5290" y="114"/>
                  <a:pt x="5498" y="126"/>
                </a:cubicBezTo>
                <a:cubicBezTo>
                  <a:pt x="5608" y="163"/>
                  <a:pt x="5603" y="165"/>
                  <a:pt x="5694" y="257"/>
                </a:cubicBezTo>
                <a:cubicBezTo>
                  <a:pt x="5758" y="322"/>
                  <a:pt x="5688" y="269"/>
                  <a:pt x="5733" y="335"/>
                </a:cubicBezTo>
                <a:cubicBezTo>
                  <a:pt x="5744" y="351"/>
                  <a:pt x="5760" y="362"/>
                  <a:pt x="5773" y="375"/>
                </a:cubicBezTo>
                <a:cubicBezTo>
                  <a:pt x="5787" y="418"/>
                  <a:pt x="5811" y="450"/>
                  <a:pt x="5825" y="493"/>
                </a:cubicBezTo>
                <a:cubicBezTo>
                  <a:pt x="5821" y="580"/>
                  <a:pt x="5819" y="667"/>
                  <a:pt x="5812" y="754"/>
                </a:cubicBezTo>
                <a:cubicBezTo>
                  <a:pt x="5802" y="871"/>
                  <a:pt x="5661" y="877"/>
                  <a:pt x="5576" y="898"/>
                </a:cubicBezTo>
                <a:cubicBezTo>
                  <a:pt x="4410" y="868"/>
                  <a:pt x="3399" y="852"/>
                  <a:pt x="2147" y="846"/>
                </a:cubicBezTo>
                <a:cubicBezTo>
                  <a:pt x="1440" y="857"/>
                  <a:pt x="746" y="869"/>
                  <a:pt x="39" y="859"/>
                </a:cubicBezTo>
                <a:cubicBezTo>
                  <a:pt x="15" y="786"/>
                  <a:pt x="30" y="856"/>
                  <a:pt x="39" y="767"/>
                </a:cubicBezTo>
                <a:cubicBezTo>
                  <a:pt x="64" y="517"/>
                  <a:pt x="0" y="475"/>
                  <a:pt x="131" y="349"/>
                </a:cubicBezTo>
                <a:cubicBezTo>
                  <a:pt x="148" y="296"/>
                  <a:pt x="157" y="305"/>
                  <a:pt x="104" y="322"/>
                </a:cubicBez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rgbClr val="339933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19" name="Picture 3" descr="ябло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3887787" cy="645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ньюто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3644900"/>
            <a:ext cx="2171700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3" name="Picture 5" descr="яблок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1989138"/>
            <a:ext cx="9715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191000" y="228600"/>
            <a:ext cx="47180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ru-RU" altLang="ru-RU" sz="2800" b="1" i="1">
                <a:solidFill>
                  <a:srgbClr val="C00000"/>
                </a:solidFill>
              </a:rPr>
              <a:t>Какой закон проиллюстрирован? Кем  открыт этот закон?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4.07407E-6 C -0.00174 0.0588 0.00087 0.09375 -0.01754 0.14375 C -0.0217 0.16968 -0.01997 0.15348 -0.01997 0.19283 " pathEditMode="relative" rAng="0" ptsTypes="ffA">
                                      <p:cBhvr>
                                        <p:cTn id="6" dur="2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" y="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1187450" y="2060575"/>
            <a:ext cx="1728788" cy="15843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1763713" y="2492375"/>
            <a:ext cx="720725" cy="6492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1908175" y="2636838"/>
            <a:ext cx="360363" cy="287337"/>
          </a:xfrm>
          <a:prstGeom prst="plus">
            <a:avLst>
              <a:gd name="adj" fmla="val 40662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pic>
        <p:nvPicPr>
          <p:cNvPr id="10245" name="Picture 5" descr="p3_1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828800"/>
            <a:ext cx="4052888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8" name="Picture 6" descr="электро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708275"/>
            <a:ext cx="7239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9" name="Picture 7" descr="электро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276475"/>
            <a:ext cx="7239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Oval 8"/>
          <p:cNvSpPr>
            <a:spLocks noChangeArrowheads="1"/>
          </p:cNvSpPr>
          <p:nvPr/>
        </p:nvSpPr>
        <p:spPr bwMode="auto">
          <a:xfrm>
            <a:off x="838200" y="1700213"/>
            <a:ext cx="2438400" cy="241458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pic>
        <p:nvPicPr>
          <p:cNvPr id="74761" name="Picture 9" descr="электро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657600"/>
            <a:ext cx="7239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457200" y="152400"/>
            <a:ext cx="82296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ru-RU" altLang="ru-RU" sz="2800" b="1" i="1">
                <a:solidFill>
                  <a:srgbClr val="C00000"/>
                </a:solidFill>
              </a:rPr>
              <a:t>ЧТО (конкретно) ИЗОБРАЖЕНО</a:t>
            </a:r>
            <a:r>
              <a:rPr lang="en-US" altLang="ru-RU" sz="2800" b="1" i="1">
                <a:solidFill>
                  <a:srgbClr val="C00000"/>
                </a:solidFill>
              </a:rPr>
              <a:t>?</a:t>
            </a:r>
            <a:endParaRPr lang="ru-RU" altLang="ru-RU" sz="2800" b="1" i="1">
              <a:solidFill>
                <a:srgbClr val="C00000"/>
              </a:solidFill>
            </a:endParaRPr>
          </a:p>
          <a:p>
            <a:pPr>
              <a:spcBef>
                <a:spcPct val="50000"/>
              </a:spcBef>
              <a:buClrTx/>
              <a:buFontTx/>
              <a:buNone/>
            </a:pPr>
            <a:r>
              <a:rPr lang="ru-RU" altLang="ru-RU" sz="2800" b="1" i="1">
                <a:solidFill>
                  <a:srgbClr val="C00000"/>
                </a:solidFill>
              </a:rPr>
              <a:t>Укажите автора открытия.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77994E-6 C -0.00608 0.06519 -0.05121 0.11234 -0.10069 0.10425 C -0.15 0.09593 -0.18524 0.03606 -0.17917 -0.02936 C -0.17309 -0.09478 -0.1283 -0.14147 -0.07864 -0.13338 C -0.02917 -0.12529 0.00608 -0.06565 -1.11111E-6 1.77994E-6 Z " pathEditMode="relative" rAng="5823091" ptsTypes="fffff">
                                      <p:cBhvr>
                                        <p:cTn id="6" dur="2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58" y="-14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28988E-6 C 0.01146 -0.06426 0.06216 -0.10333 0.11268 -0.08738 C 0.1632 -0.0712 0.19514 -0.00578 0.18368 0.05825 C 0.17223 0.12275 0.12136 0.16158 0.07101 0.14563 C 0.02032 0.12945 -0.01163 0.06426 -3.88889E-6 -1.28988E-6 Z " pathEditMode="relative" rAng="-4591483" ptsTypes="fffff">
                                      <p:cBhvr>
                                        <p:cTn id="8" dur="2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4" y="291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78502E-6 C -0.06841 0.00948 -0.13004 -0.05709 -0.13716 -0.1484 C -0.14427 -0.23948 -0.09427 -0.32154 -0.0257 -0.33102 C 0.04271 -0.34049 0.10434 -0.27392 0.11146 -0.18261 C 0.11857 -0.09153 0.06857 -0.00947 2.5E-6 -4.78502E-6 Z " pathEditMode="relative" rAng="10444117" ptsTypes="fffff">
                                      <p:cBhvr>
                                        <p:cTn id="10" dur="2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5" y="-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вагонч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28829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вагонч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219200"/>
            <a:ext cx="28829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4" name="Picture 4" descr="вагонч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365625"/>
            <a:ext cx="28829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чел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0"/>
            <a:ext cx="1584325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чел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8354">
            <a:off x="5213350" y="1514475"/>
            <a:ext cx="1803400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962400" y="533400"/>
            <a:ext cx="685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ru-RU" sz="8000">
                <a:solidFill>
                  <a:srgbClr val="FF0000"/>
                </a:solidFill>
              </a:rPr>
              <a:t>?</a:t>
            </a:r>
            <a:endParaRPr lang="ru-RU" altLang="ru-RU" sz="8000">
              <a:solidFill>
                <a:srgbClr val="FF0000"/>
              </a:solidFill>
            </a:endParaRPr>
          </a:p>
        </p:txBody>
      </p:sp>
      <p:pic>
        <p:nvPicPr>
          <p:cNvPr id="81928" name="Picture 8" descr="чел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581525"/>
            <a:ext cx="1584325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9" name="Picture 9" descr="чел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1505">
            <a:off x="3635375" y="4581525"/>
            <a:ext cx="1803400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30" name="Rectangle 10"/>
          <p:cNvSpPr>
            <a:spLocks noChangeArrowheads="1"/>
          </p:cNvSpPr>
          <p:nvPr/>
        </p:nvSpPr>
        <p:spPr bwMode="auto">
          <a:xfrm>
            <a:off x="533400" y="3200400"/>
            <a:ext cx="8208963" cy="3095625"/>
          </a:xfrm>
          <a:prstGeom prst="rect">
            <a:avLst/>
          </a:prstGeom>
          <a:solidFill>
            <a:srgbClr val="66FFFF"/>
          </a:solidFill>
          <a:ln w="9525">
            <a:solidFill>
              <a:srgbClr val="66FF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81931" name="Text Box 11"/>
          <p:cNvSpPr txBox="1">
            <a:spLocks noChangeArrowheads="1"/>
          </p:cNvSpPr>
          <p:nvPr/>
        </p:nvSpPr>
        <p:spPr bwMode="auto">
          <a:xfrm>
            <a:off x="2819400" y="4221163"/>
            <a:ext cx="3119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ru-RU" altLang="ru-RU" sz="2800">
                <a:solidFill>
                  <a:srgbClr val="C00000"/>
                </a:solidFill>
              </a:rPr>
              <a:t>ПОДСКАЗКА</a:t>
            </a:r>
          </a:p>
        </p:txBody>
      </p:sp>
      <p:sp>
        <p:nvSpPr>
          <p:cNvPr id="11276" name="Line 13"/>
          <p:cNvSpPr>
            <a:spLocks noChangeShapeType="1"/>
          </p:cNvSpPr>
          <p:nvPr/>
        </p:nvSpPr>
        <p:spPr bwMode="auto">
          <a:xfrm>
            <a:off x="3352800" y="1219200"/>
            <a:ext cx="649288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7" name="Line 14"/>
          <p:cNvSpPr>
            <a:spLocks noChangeShapeType="1"/>
          </p:cNvSpPr>
          <p:nvPr/>
        </p:nvSpPr>
        <p:spPr bwMode="auto">
          <a:xfrm>
            <a:off x="4572000" y="1219200"/>
            <a:ext cx="72072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647" name="Text Box 16"/>
          <p:cNvSpPr txBox="1">
            <a:spLocks noChangeArrowheads="1"/>
          </p:cNvSpPr>
          <p:nvPr/>
        </p:nvSpPr>
        <p:spPr bwMode="auto">
          <a:xfrm>
            <a:off x="228600" y="228600"/>
            <a:ext cx="8610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явление проиллюстрировано? Объясните.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19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2.22222E-6 L 0.12605 -2.22222E-6 " pathEditMode="relative" ptsTypes="AA">
                                      <p:cBhvr>
                                        <p:cTn id="14" dur="2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10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C -0.00226 0.0044 -0.01979 0.03773 -0.01979 0.04931 C -0.01979 0.05741 -0.01979 0.06574 -0.01979 0.07407 " pathEditMode="relative" rAng="0" ptsTypes="ffA">
                                      <p:cBhvr>
                                        <p:cTn id="22" dur="2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370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7037E-6 L 0.12188 0.000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0" grpId="0" animBg="1"/>
      <p:bldP spid="81931" grpId="0"/>
    </p:bldLst>
  </p:timing>
</p:sld>
</file>

<file path=ppt/theme/theme1.xml><?xml version="1.0" encoding="utf-8"?>
<a:theme xmlns:a="http://schemas.openxmlformats.org/drawingml/2006/main" name="Облака">
  <a:themeElements>
    <a:clrScheme name="Другая 10">
      <a:dk1>
        <a:sysClr val="windowText" lastClr="000000"/>
      </a:dk1>
      <a:lt1>
        <a:srgbClr val="FFC000"/>
      </a:lt1>
      <a:dk2>
        <a:srgbClr val="4E5B6F"/>
      </a:dk2>
      <a:lt2>
        <a:srgbClr val="BDF9D4"/>
      </a:lt2>
      <a:accent1>
        <a:srgbClr val="00B050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5FE7D5"/>
      </a:accent6>
      <a:hlink>
        <a:srgbClr val="EB8803"/>
      </a:hlink>
      <a:folHlink>
        <a:srgbClr val="5F7791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1458</TotalTime>
  <Words>1336</Words>
  <Application>Microsoft Office PowerPoint</Application>
  <PresentationFormat>Экран (4:3)</PresentationFormat>
  <Paragraphs>221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7" baseType="lpstr">
      <vt:lpstr>Arial</vt:lpstr>
      <vt:lpstr>Wingdings</vt:lpstr>
      <vt:lpstr>Calibri</vt:lpstr>
      <vt:lpstr>Monotype Corsiva</vt:lpstr>
      <vt:lpstr>Bernard MT Condensed</vt:lpstr>
      <vt:lpstr>Times New Roman</vt:lpstr>
      <vt:lpstr>Облака</vt:lpstr>
      <vt:lpstr>Презентация PowerPoint</vt:lpstr>
      <vt:lpstr>Презентация PowerPoint</vt:lpstr>
      <vt:lpstr>        Основные правила: 1. Внимательно слушай вопрос. 2. Отвечай, подумав. 3. Не выкрикивай, ответ не зачтется. 4. Правильный ответ  — 1балл.  5. Победит  команда, набравшая большее        количество баллов.  6. Команда-победительница получит за        урок «5».  </vt:lpstr>
      <vt:lpstr>Конкурс №1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Конкурс № 4</vt:lpstr>
      <vt:lpstr>Сетки кроссвордов</vt:lpstr>
      <vt:lpstr>Проверим себя:</vt:lpstr>
      <vt:lpstr>Конкурс № 5</vt:lpstr>
      <vt:lpstr>Вопросы команде №1</vt:lpstr>
      <vt:lpstr>Вопросы команде №2</vt:lpstr>
      <vt:lpstr>Конкурс № 6</vt:lpstr>
      <vt:lpstr>Задачи для капитанов: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Физико-математический турнир</dc:subject>
  <dc:creator>Е.В. Шаркова</dc:creator>
  <cp:lastModifiedBy>Горбенко Варвара Сергеевна</cp:lastModifiedBy>
  <cp:revision>4</cp:revision>
  <cp:lastPrinted>1601-01-01T00:00:00Z</cp:lastPrinted>
  <dcterms:created xsi:type="dcterms:W3CDTF">1601-01-01T00:00:00Z</dcterms:created>
  <dcterms:modified xsi:type="dcterms:W3CDTF">2022-11-01T11:17:07Z</dcterms:modified>
  <cp:version>2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