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4"/>
  </p:notesMasterIdLst>
  <p:sldIdLst>
    <p:sldId id="259" r:id="rId2"/>
    <p:sldId id="275" r:id="rId3"/>
    <p:sldId id="319" r:id="rId4"/>
    <p:sldId id="326" r:id="rId5"/>
    <p:sldId id="329" r:id="rId6"/>
    <p:sldId id="325" r:id="rId7"/>
    <p:sldId id="330" r:id="rId8"/>
    <p:sldId id="346" r:id="rId9"/>
    <p:sldId id="347" r:id="rId10"/>
    <p:sldId id="348" r:id="rId11"/>
    <p:sldId id="331" r:id="rId12"/>
    <p:sldId id="341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99FF"/>
    <a:srgbClr val="9999FF"/>
    <a:srgbClr val="9966FF"/>
    <a:srgbClr val="FFFF66"/>
    <a:srgbClr val="CC0000"/>
    <a:srgbClr val="6D6C36"/>
    <a:srgbClr val="FF7C80"/>
    <a:srgbClr val="FFFF99"/>
    <a:srgbClr val="608FAC"/>
    <a:srgbClr val="5691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89" autoAdjust="0"/>
    <p:restoredTop sz="99057" autoAdjust="0"/>
  </p:normalViewPr>
  <p:slideViewPr>
    <p:cSldViewPr snapToGrid="0">
      <p:cViewPr varScale="1">
        <p:scale>
          <a:sx n="73" d="100"/>
          <a:sy n="73" d="100"/>
        </p:scale>
        <p:origin x="-69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4ED4B-C66B-4771-85AF-66B106BE4399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2A4D9-ACE0-4E19-8D7B-6064A8D322A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154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0607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408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62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8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215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910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526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078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393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873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6317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DAB130-82CC-4EBA-AB1D-EAC7E07B4D72}" type="datetimeFigureOut">
              <a:rPr lang="ru-RU" smtClean="0"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A17436-502D-4382-8248-B2A46BDD211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70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ancedb.ru/gypsy-dance/article/cyganskijj-tanec-istorija/" TargetMode="Externa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s-dance.ru/narodnjye-tatarskie-tantsjy-i-ih-osobennosti.html" TargetMode="External"/><Relationship Id="rId5" Type="http://schemas.openxmlformats.org/officeDocument/2006/relationships/hyperlink" Target="http://www.azbyka.kz/soderzhanie-kazahskih-narodnyh-tancev" TargetMode="External"/><Relationship Id="rId4" Type="http://schemas.openxmlformats.org/officeDocument/2006/relationships/hyperlink" Target="https://italy4.me/interesnoe-ob-italii/italyanskie-tancy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35" y="16445"/>
            <a:ext cx="7704708" cy="685743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35" y="43220"/>
            <a:ext cx="7704708" cy="685743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0" y="0"/>
            <a:ext cx="66359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ahoma" pitchFamily="34" charset="0"/>
              </a:rPr>
              <a:t>Муниципальное общеобразовательное </a:t>
            </a:r>
            <a:r>
              <a:rPr lang="ru-RU" altLang="ru-RU" b="1" dirty="0">
                <a:solidFill>
                  <a:srgbClr val="FF0000"/>
                </a:solidFill>
                <a:latin typeface="Tahoma" pitchFamily="34" charset="0"/>
              </a:rPr>
              <a:t>учреждение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FF0000"/>
                </a:solidFill>
                <a:latin typeface="Tahoma" pitchFamily="34" charset="0"/>
              </a:rPr>
              <a:t>«Гимназия №1»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err="1" smtClean="0">
                <a:solidFill>
                  <a:srgbClr val="FF0000"/>
                </a:solidFill>
                <a:latin typeface="Tahoma" pitchFamily="34" charset="0"/>
              </a:rPr>
              <a:t>г.Воркуты</a:t>
            </a:r>
            <a:endParaRPr lang="ru-RU" altLang="ru-RU" b="1" dirty="0">
              <a:solidFill>
                <a:srgbClr val="FF0000"/>
              </a:solidFill>
              <a:latin typeface="Tahoma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24" name="Заголовок 1"/>
          <p:cNvSpPr txBox="1">
            <a:spLocks/>
          </p:cNvSpPr>
          <p:nvPr/>
        </p:nvSpPr>
        <p:spPr bwMode="auto">
          <a:xfrm rot="21110625">
            <a:off x="243256" y="2171943"/>
            <a:ext cx="5576919" cy="3115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lvl="0" algn="ctr" eaLnBrk="1" hangingPunct="1">
              <a:defRPr/>
            </a:pPr>
            <a:r>
              <a:rPr lang="ru-RU" altLang="ru-RU" sz="7200" i="1" kern="0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Особенности </a:t>
            </a:r>
            <a:r>
              <a:rPr lang="ru-RU" altLang="ru-RU" sz="7200" i="1" kern="0" dirty="0">
                <a:solidFill>
                  <a:srgbClr val="FF0000"/>
                </a:solidFill>
                <a:latin typeface="Monotype Corsiva" panose="03010101010201010101" pitchFamily="66" charset="0"/>
              </a:rPr>
              <a:t>национальных танцев</a:t>
            </a:r>
            <a:endParaRPr kumimoji="0" lang="ru-RU" altLang="ru-RU" sz="7200" b="0" i="1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Monotype Corsiva" panose="03010101010201010101" pitchFamily="66" charset="0"/>
            </a:endParaRPr>
          </a:p>
        </p:txBody>
      </p:sp>
      <p:sp>
        <p:nvSpPr>
          <p:cNvPr id="25" name="Подзаголовок 2"/>
          <p:cNvSpPr txBox="1">
            <a:spLocks/>
          </p:cNvSpPr>
          <p:nvPr/>
        </p:nvSpPr>
        <p:spPr bwMode="auto">
          <a:xfrm>
            <a:off x="7955416" y="5693664"/>
            <a:ext cx="4236584" cy="114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Нестерова Марина Сергеевна,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педагог дополнительного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ahoma" pitchFamily="34" charset="0"/>
                <a:ea typeface="+mn-ea"/>
                <a:cs typeface="+mn-cs"/>
              </a:rPr>
              <a:t>образования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  <a:p>
            <a:pPr marL="342900" marR="0" lvl="0" indent="-34290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altLang="ru-RU" sz="2500" b="0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 pitchFamily="34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0742" y="6439233"/>
            <a:ext cx="1367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00" b="1" kern="0" dirty="0" smtClean="0">
                <a:solidFill>
                  <a:srgbClr val="FF0000"/>
                </a:solidFill>
                <a:latin typeface="Tahoma" pitchFamily="34" charset="0"/>
              </a:rPr>
              <a:t>2022 </a:t>
            </a:r>
            <a:r>
              <a:rPr lang="ru-RU" altLang="ru-RU" sz="2000" b="1" kern="0" dirty="0">
                <a:solidFill>
                  <a:srgbClr val="FF0000"/>
                </a:solidFill>
                <a:latin typeface="Tahoma" pitchFamily="34" charset="0"/>
              </a:rPr>
              <a:t>год</a:t>
            </a:r>
          </a:p>
        </p:txBody>
      </p:sp>
    </p:spTree>
    <p:extLst>
      <p:ext uri="{BB962C8B-B14F-4D97-AF65-F5344CB8AC3E}">
        <p14:creationId xmlns:p14="http://schemas.microsoft.com/office/powerpoint/2010/main" val="3363533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78525" y="293915"/>
            <a:ext cx="8847909" cy="45654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В 2018 году Воркуте исполняется 75 лет. В нашем Заполярном городе, не смотря на суровые условия, живут люди разных национальностей: татары, украинцы, молдаване, белорусы, и многие другие. И мы, ансамбль «67 параллель» ко дню рождения города подготовили танцевальную постановку «Воркута многонациональная», которая рассказывает о дружбе, уважении и любви людей разных национальностей друг к другу и к любимому городу.</a:t>
            </a:r>
            <a:endParaRPr lang="ru-RU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0"/>
            <a:ext cx="3048000" cy="2026920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4066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1"/>
          <p:cNvSpPr txBox="1">
            <a:spLocks/>
          </p:cNvSpPr>
          <p:nvPr/>
        </p:nvSpPr>
        <p:spPr bwMode="auto">
          <a:xfrm>
            <a:off x="914400" y="134121"/>
            <a:ext cx="29718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2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Рефлексия:</a:t>
            </a:r>
          </a:p>
        </p:txBody>
      </p:sp>
      <p:sp>
        <p:nvSpPr>
          <p:cNvPr id="25" name="Объект 2"/>
          <p:cNvSpPr txBox="1">
            <a:spLocks/>
          </p:cNvSpPr>
          <p:nvPr/>
        </p:nvSpPr>
        <p:spPr bwMode="auto">
          <a:xfrm>
            <a:off x="0" y="817700"/>
            <a:ext cx="7772400" cy="2654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Что такое танец?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Какие народный танцы</a:t>
            </a:r>
            <a:r>
              <a:rPr kumimoji="0" lang="ru-RU" sz="1800" b="1" i="1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вы знаете</a:t>
            </a: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 чем может рассказать русский народный танец?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 чём</a:t>
            </a:r>
            <a:r>
              <a:rPr kumimoji="0" lang="ru-RU" sz="1800" b="1" i="1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отличие мужской и женской пляски в казахском танце?</a:t>
            </a:r>
            <a:endParaRPr kumimoji="0" lang="ru-RU" sz="18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В каком веке появилась</a:t>
            </a:r>
            <a:r>
              <a:rPr kumimoji="0" lang="ru-RU" sz="1800" b="1" i="1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«Цыганочка» в России</a:t>
            </a: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О чем гласит древняя итальянская легенда</a:t>
            </a:r>
            <a:r>
              <a:rPr kumimoji="0" lang="ru-RU" sz="1800" b="1" i="1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800" b="1" i="1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?</a:t>
            </a:r>
          </a:p>
          <a:p>
            <a:pPr>
              <a:buClr>
                <a:srgbClr val="B2B2B2"/>
              </a:buClr>
              <a:defRPr/>
            </a:pPr>
            <a:r>
              <a:rPr lang="ru-RU" sz="1800" b="1" i="1" kern="0" dirty="0">
                <a:latin typeface="Arial"/>
              </a:rPr>
              <a:t>Какие виды татарских танцев вы знаете?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endParaRPr kumimoji="0" lang="ru-RU" sz="1800" b="1" i="1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None/>
              <a:tabLst/>
              <a:defRPr/>
            </a:pP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endParaRPr kumimoji="0" lang="ru-RU" sz="2400" b="1" i="1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Char char="n"/>
              <a:tabLst/>
              <a:defRPr/>
            </a:pPr>
            <a:endParaRPr kumimoji="0" lang="ru-RU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 rot="21032830">
            <a:off x="5071879" y="3999650"/>
            <a:ext cx="65836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defRPr/>
            </a:pPr>
            <a:r>
              <a:rPr lang="ru-RU" sz="2400" i="1" kern="0" dirty="0">
                <a:latin typeface="Arial"/>
              </a:rPr>
              <a:t>«Танец – самое возвышенное, самое трогательное и прекрасное из искусств, потому что это не просто выражение или отвлечение от жизни, это сама жизнь.»   </a:t>
            </a:r>
            <a:r>
              <a:rPr lang="ru-RU" sz="2400" i="1" kern="0" dirty="0" err="1">
                <a:latin typeface="Arial"/>
              </a:rPr>
              <a:t>Хавелок</a:t>
            </a:r>
            <a:r>
              <a:rPr lang="ru-RU" sz="2400" i="1" kern="0" dirty="0">
                <a:latin typeface="Arial"/>
              </a:rPr>
              <a:t> Эллис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674" y="142875"/>
            <a:ext cx="3261769" cy="3505640"/>
          </a:xfrm>
          <a:prstGeom prst="rect">
            <a:avLst/>
          </a:prstGeom>
          <a:noFill/>
          <a:ln>
            <a:noFill/>
          </a:ln>
          <a:effectLst>
            <a:softEdge rad="3683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28" y="3410841"/>
            <a:ext cx="3810000" cy="3095625"/>
          </a:xfrm>
          <a:prstGeom prst="rect">
            <a:avLst/>
          </a:prstGeom>
          <a:noFill/>
          <a:ln>
            <a:noFill/>
          </a:ln>
          <a:effectLst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555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4"/>
          <p:cNvSpPr txBox="1">
            <a:spLocks noChangeArrowheads="1"/>
          </p:cNvSpPr>
          <p:nvPr/>
        </p:nvSpPr>
        <p:spPr bwMode="auto">
          <a:xfrm>
            <a:off x="1430384" y="421505"/>
            <a:ext cx="7772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Список источников</a:t>
            </a:r>
          </a:p>
        </p:txBody>
      </p:sp>
      <p:sp>
        <p:nvSpPr>
          <p:cNvPr id="33" name="Объект 1"/>
          <p:cNvSpPr txBox="1">
            <a:spLocks/>
          </p:cNvSpPr>
          <p:nvPr/>
        </p:nvSpPr>
        <p:spPr bwMode="auto">
          <a:xfrm>
            <a:off x="900113" y="1989138"/>
            <a:ext cx="10151064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buClr>
                <a:srgbClr val="B2B2B2"/>
              </a:buClr>
              <a:defRPr/>
            </a:pPr>
            <a:r>
              <a:rPr lang="en-US" altLang="ru-RU" sz="2400" kern="0" dirty="0">
                <a:solidFill>
                  <a:srgbClr val="000000"/>
                </a:solidFill>
                <a:latin typeface="Arial"/>
                <a:hlinkClick r:id="rId3"/>
              </a:rPr>
              <a:t>https://dancedb.ru/gypsy-dance/article/cyganskijj-tanec-istorija</a:t>
            </a:r>
            <a:r>
              <a:rPr lang="en-US" altLang="ru-RU" sz="2400" kern="0" dirty="0" smtClean="0">
                <a:solidFill>
                  <a:srgbClr val="000000"/>
                </a:solidFill>
                <a:latin typeface="Arial"/>
                <a:hlinkClick r:id="rId3"/>
              </a:rPr>
              <a:t>/</a:t>
            </a:r>
            <a:endParaRPr lang="ru-RU" altLang="ru-RU" sz="2400" kern="0" dirty="0" smtClean="0">
              <a:solidFill>
                <a:srgbClr val="000000"/>
              </a:solidFill>
              <a:latin typeface="Arial"/>
            </a:endParaRPr>
          </a:p>
          <a:p>
            <a:pPr lvl="0">
              <a:buClr>
                <a:srgbClr val="B2B2B2"/>
              </a:buClr>
              <a:defRPr/>
            </a:pPr>
            <a:r>
              <a:rPr lang="en-US" altLang="ru-RU" sz="2400" kern="0" dirty="0">
                <a:solidFill>
                  <a:srgbClr val="000000"/>
                </a:solidFill>
                <a:latin typeface="Arial"/>
                <a:hlinkClick r:id="rId4"/>
              </a:rPr>
              <a:t>https://</a:t>
            </a:r>
            <a:r>
              <a:rPr lang="en-US" altLang="ru-RU" sz="2400" kern="0" dirty="0" smtClean="0">
                <a:solidFill>
                  <a:srgbClr val="000000"/>
                </a:solidFill>
                <a:latin typeface="Arial"/>
                <a:hlinkClick r:id="rId4"/>
              </a:rPr>
              <a:t>italy4.me/interesnoe-ob-italii/italyanskie-tancy.html</a:t>
            </a:r>
            <a:endParaRPr lang="ru-RU" altLang="ru-RU" sz="2400" kern="0" dirty="0" smtClean="0">
              <a:solidFill>
                <a:srgbClr val="000000"/>
              </a:solidFill>
              <a:latin typeface="Arial"/>
            </a:endParaRPr>
          </a:p>
          <a:p>
            <a:pPr lvl="0">
              <a:buClr>
                <a:srgbClr val="B2B2B2"/>
              </a:buClr>
              <a:defRPr/>
            </a:pPr>
            <a:r>
              <a:rPr lang="en-US" altLang="ru-RU" sz="2400" kern="0" dirty="0">
                <a:solidFill>
                  <a:srgbClr val="000000"/>
                </a:solidFill>
                <a:latin typeface="Arial"/>
                <a:hlinkClick r:id="rId4"/>
              </a:rPr>
              <a:t>https://</a:t>
            </a:r>
            <a:r>
              <a:rPr lang="en-US" altLang="ru-RU" sz="2400" kern="0" dirty="0" smtClean="0">
                <a:solidFill>
                  <a:srgbClr val="000000"/>
                </a:solidFill>
                <a:latin typeface="Arial"/>
                <a:hlinkClick r:id="rId4"/>
              </a:rPr>
              <a:t>italy4.me/interesnoe-ob-italii/italyanskie-tancy.html</a:t>
            </a:r>
            <a:endParaRPr lang="ru-RU" altLang="ru-RU" sz="2400" kern="0" dirty="0" smtClean="0">
              <a:solidFill>
                <a:srgbClr val="000000"/>
              </a:solidFill>
              <a:latin typeface="Arial"/>
            </a:endParaRPr>
          </a:p>
          <a:p>
            <a:pPr lvl="0">
              <a:buClr>
                <a:srgbClr val="B2B2B2"/>
              </a:buClr>
              <a:defRPr/>
            </a:pPr>
            <a:r>
              <a:rPr lang="en-US" altLang="ru-RU" sz="2400" kern="0" dirty="0">
                <a:solidFill>
                  <a:srgbClr val="000000"/>
                </a:solidFill>
                <a:latin typeface="Arial"/>
                <a:hlinkClick r:id="rId5"/>
              </a:rPr>
              <a:t>http://</a:t>
            </a:r>
            <a:r>
              <a:rPr lang="en-US" altLang="ru-RU" sz="2400" kern="0" dirty="0" smtClean="0">
                <a:solidFill>
                  <a:srgbClr val="000000"/>
                </a:solidFill>
                <a:latin typeface="Arial"/>
                <a:hlinkClick r:id="rId5"/>
              </a:rPr>
              <a:t>www.azbyka.kz/soderzhanie-kazahskih-narodnyh-tancev</a:t>
            </a:r>
            <a:endParaRPr lang="ru-RU" altLang="ru-RU" sz="2400" kern="0" dirty="0" smtClean="0">
              <a:solidFill>
                <a:srgbClr val="000000"/>
              </a:solidFill>
              <a:latin typeface="Arial"/>
            </a:endParaRPr>
          </a:p>
          <a:p>
            <a:pPr>
              <a:buClr>
                <a:srgbClr val="B2B2B2"/>
              </a:buClr>
              <a:defRPr/>
            </a:pPr>
            <a:r>
              <a:rPr lang="en-US" altLang="ru-RU" sz="2400" kern="0" dirty="0">
                <a:solidFill>
                  <a:srgbClr val="000000"/>
                </a:solidFill>
                <a:latin typeface="Arial"/>
                <a:hlinkClick r:id="rId6"/>
              </a:rPr>
              <a:t>http://rus-dance.ru/narodnjye-tatarskie-tantsjy-i-ih-osobennosti.html</a:t>
            </a:r>
            <a:endParaRPr lang="ru-RU" altLang="ru-RU" sz="2400" kern="0" dirty="0">
              <a:solidFill>
                <a:srgbClr val="000000"/>
              </a:solidFill>
              <a:latin typeface="Arial"/>
            </a:endParaRPr>
          </a:p>
          <a:p>
            <a:pPr lvl="0">
              <a:buClr>
                <a:srgbClr val="B2B2B2"/>
              </a:buClr>
              <a:defRPr/>
            </a:pPr>
            <a:endParaRPr lang="ru-RU" altLang="ru-RU" sz="2400" kern="0" dirty="0" smtClean="0">
              <a:solidFill>
                <a:srgbClr val="000000"/>
              </a:solidFill>
              <a:latin typeface="Arial"/>
            </a:endParaRPr>
          </a:p>
          <a:p>
            <a:pPr lvl="0">
              <a:buClr>
                <a:srgbClr val="B2B2B2"/>
              </a:buClr>
              <a:defRPr/>
            </a:pPr>
            <a:endParaRPr kumimoji="0" lang="ru-RU" alt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8408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166" y="311838"/>
            <a:ext cx="5096827" cy="63750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6910251" y="311838"/>
            <a:ext cx="5451566" cy="2000288"/>
          </a:xfrm>
          <a:prstGeom prst="roundRect">
            <a:avLst/>
          </a:prstGeom>
          <a:solidFill>
            <a:schemeClr val="bg1">
              <a:lumMod val="75000"/>
            </a:schemeClr>
          </a:solidFill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132320" y="574112"/>
            <a:ext cx="49246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>
                <a:latin typeface="Times New Roman"/>
              </a:rPr>
              <a:t>Цель: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i="1" dirty="0" smtClean="0">
                <a:latin typeface="Times New Roman"/>
              </a:rPr>
              <a:t>Формирование целостной духовно-нравственной, гармонично развитой личности школьника.</a:t>
            </a:r>
            <a:endParaRPr lang="ru-RU" sz="2000" b="1" i="1" dirty="0">
              <a:latin typeface="Times New Roman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72" y="0"/>
            <a:ext cx="5200884" cy="1789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194075" y="420801"/>
            <a:ext cx="5172581" cy="968919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Презентация предназначена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800" b="1" i="1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для детей 9-14 лет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5789" y="4003040"/>
            <a:ext cx="5648442" cy="248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-109791" y="4336048"/>
            <a:ext cx="547644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>
                    <a:lumMod val="95000"/>
                    <a:lumOff val="5000"/>
                  </a:srgbClr>
                </a:solidFill>
                <a:latin typeface="Arial"/>
              </a:rPr>
              <a:t>З</a:t>
            </a:r>
            <a:r>
              <a:rPr lang="ru-RU" sz="2000" b="1" i="1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/>
              </a:rPr>
              <a:t>адачи: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b="1" i="1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/>
              </a:rPr>
              <a:t> расширение познания в области хореографического искусства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  <a:buFontTx/>
              <a:buChar char="-"/>
              <a:defRPr/>
            </a:pPr>
            <a:r>
              <a:rPr lang="ru-RU" sz="2000" b="1" i="1" kern="0" dirty="0">
                <a:solidFill>
                  <a:srgbClr val="000000">
                    <a:lumMod val="95000"/>
                    <a:lumOff val="5000"/>
                  </a:srgbClr>
                </a:solidFill>
                <a:latin typeface="Times New Roman"/>
              </a:rPr>
              <a:t> </a:t>
            </a:r>
            <a:r>
              <a:rPr lang="ru-RU" sz="2000" b="1" i="1" kern="0" dirty="0" smtClean="0">
                <a:solidFill>
                  <a:srgbClr val="000000">
                    <a:lumMod val="95000"/>
                    <a:lumOff val="5000"/>
                  </a:srgbClr>
                </a:solidFill>
                <a:latin typeface="Times New Roman"/>
              </a:rPr>
              <a:t>познакомить с национальной культурой различных народов</a:t>
            </a:r>
            <a:endParaRPr lang="ru-RU" sz="2000" b="1" i="1" kern="0" dirty="0">
              <a:solidFill>
                <a:srgbClr val="000000">
                  <a:lumMod val="95000"/>
                  <a:lumOff val="5000"/>
                </a:srgbClr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0778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084" y="1245516"/>
            <a:ext cx="7829916" cy="561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0" y="13063"/>
            <a:ext cx="12192000" cy="209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Танец – это движение, а движение – это жизнь.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Танец – это страсть, чувство, забвение, биение твоего сердца и ритм твоего пульса… Танец,</a:t>
            </a:r>
            <a:r>
              <a:rPr kumimoji="0" lang="ru-RU" altLang="ru-RU" sz="24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возможно – древнейшее из искусств: оно отражает восходящую к самым ранним временам потребность человека передавать другим людям свои радость или скорбь посредством своего тела.</a:t>
            </a:r>
            <a:endParaRPr kumimoji="0" lang="ru-RU" alt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2800" b="1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Rectangle 3"/>
          <p:cNvSpPr txBox="1">
            <a:spLocks noChangeArrowheads="1"/>
          </p:cNvSpPr>
          <p:nvPr/>
        </p:nvSpPr>
        <p:spPr bwMode="auto">
          <a:xfrm>
            <a:off x="-1" y="2883877"/>
            <a:ext cx="5275385" cy="397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 eaLnBrk="1" hangingPunct="1">
              <a:buClr>
                <a:srgbClr val="B2B2B2"/>
              </a:buClr>
              <a:buNone/>
              <a:defRPr/>
            </a:pPr>
            <a:r>
              <a:rPr lang="ru-RU" altLang="ru-RU" sz="2400" b="1" kern="0" dirty="0" smtClean="0">
                <a:solidFill>
                  <a:srgbClr val="FF0000"/>
                </a:solidFill>
                <a:latin typeface="Arial"/>
              </a:rPr>
              <a:t>Народный танец – искусство, основанное на творчестве самого народа. Он возник на основе трудовой деятельности </a:t>
            </a:r>
            <a:r>
              <a:rPr lang="ru-RU" altLang="ru-RU" sz="2400" b="1" kern="0" dirty="0">
                <a:solidFill>
                  <a:srgbClr val="FF0000"/>
                </a:solidFill>
                <a:latin typeface="Arial"/>
              </a:rPr>
              <a:t>человека. Именно по танцам можно понять особенности народа, его характер и жизненные ценности.  </a:t>
            </a:r>
            <a:r>
              <a:rPr lang="ru-RU" altLang="ru-RU" sz="2400" b="1" kern="0" dirty="0" smtClean="0">
                <a:solidFill>
                  <a:srgbClr val="FF0000"/>
                </a:solidFill>
                <a:latin typeface="Arial"/>
              </a:rPr>
              <a:t>Народный танец всегда имеет ясную тему и идею – он всегда содержателен</a:t>
            </a:r>
          </a:p>
        </p:txBody>
      </p:sp>
    </p:spTree>
    <p:extLst>
      <p:ext uri="{BB962C8B-B14F-4D97-AF65-F5344CB8AC3E}">
        <p14:creationId xmlns:p14="http://schemas.microsoft.com/office/powerpoint/2010/main" val="3292229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478" y="1840867"/>
            <a:ext cx="4744986" cy="3194957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40000"/>
              </a:schemeClr>
            </a:glow>
            <a:softEdge rad="254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0" y="0"/>
            <a:ext cx="8031480" cy="2082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2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Танец появился очень давно на заре человечества. Первые танцы были похожи на наши современные. В основе первых плясок были движения</a:t>
            </a:r>
            <a:r>
              <a:rPr kumimoji="0" lang="ru-RU" altLang="ru-RU" sz="24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связанные с трудом первобытного человека: ловлей рыбы, охотой и т.д.</a:t>
            </a:r>
            <a:endParaRPr kumimoji="0" lang="ru-RU" altLang="ru-RU" sz="24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228375" y="5035824"/>
            <a:ext cx="7963625" cy="1819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Движениями и жестами они передавали свое</a:t>
            </a:r>
            <a:r>
              <a:rPr kumimoji="0" lang="ru-RU" altLang="ru-RU" sz="20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  <a:ea typeface="+mn-ea"/>
                <a:cs typeface="+mn-cs"/>
              </a:rPr>
              <a:t> настроение: радость, печаль. Танцами сопровождались битвы, походы, проводы в последний путь. Музыкальное сопровождение было простым – хлопки в ладоши, пение, удары в барабаны.</a:t>
            </a:r>
            <a:endParaRPr kumimoji="0" lang="ru-RU" altLang="ru-RU" sz="20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1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1773" y="0"/>
            <a:ext cx="3750227" cy="2748258"/>
          </a:xfrm>
          <a:prstGeom prst="rect">
            <a:avLst/>
          </a:prstGeom>
          <a:noFill/>
          <a:ln>
            <a:noFill/>
          </a:ln>
          <a:effectLst>
            <a:softEdge rad="2413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91" y="4289590"/>
            <a:ext cx="3696787" cy="2439880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88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chemeClr val="accent6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88" y="3633611"/>
            <a:ext cx="5388952" cy="3224390"/>
          </a:xfrm>
          <a:prstGeom prst="rect">
            <a:avLst/>
          </a:prstGeom>
          <a:noFill/>
          <a:ln>
            <a:noFill/>
          </a:ln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бъект 2"/>
          <p:cNvSpPr txBox="1">
            <a:spLocks/>
          </p:cNvSpPr>
          <p:nvPr/>
        </p:nvSpPr>
        <p:spPr>
          <a:xfrm>
            <a:off x="0" y="4792662"/>
            <a:ext cx="10566400" cy="2065338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dirty="0"/>
          </a:p>
        </p:txBody>
      </p:sp>
      <p:sp>
        <p:nvSpPr>
          <p:cNvPr id="16" name="Rectangle 2"/>
          <p:cNvSpPr txBox="1">
            <a:spLocks noChangeArrowheads="1"/>
          </p:cNvSpPr>
          <p:nvPr/>
        </p:nvSpPr>
        <p:spPr bwMode="auto">
          <a:xfrm>
            <a:off x="4486605" y="94970"/>
            <a:ext cx="3476697" cy="671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Русский танец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19109" y="739500"/>
            <a:ext cx="7285085" cy="2447837"/>
          </a:xfrm>
          <a:prstGeom prst="rect">
            <a:avLst/>
          </a:prstGeom>
          <a:noFill/>
          <a:ln>
            <a:noFill/>
          </a:ln>
          <a:effectLst>
            <a:softEdge rad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lvl="0" indent="0" algn="ctr" eaLnBrk="1" hangingPunct="1">
              <a:buClr>
                <a:srgbClr val="B2B2B2"/>
              </a:buClr>
              <a:buNone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Одним из основных жанров русского танца является хоровод.</a:t>
            </a:r>
            <a:r>
              <a:rPr kumimoji="0" lang="ru-RU" altLang="ru-RU" sz="16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Это не только самый распространенный, но и самый древний вид русского танца. </a:t>
            </a: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Не случайно основное построение хоровода – круг, его круговая композиция – подобие солнца, хождение за солнцем – «посолонь» берут начало из старинных языческих обрядов и игрищ славян, поклонявшихся могущественному богу солнца – </a:t>
            </a:r>
            <a:r>
              <a:rPr lang="ru-RU" altLang="ru-RU" sz="1600" b="1" kern="0" dirty="0" err="1" smtClean="0">
                <a:solidFill>
                  <a:srgbClr val="000000"/>
                </a:solidFill>
                <a:latin typeface="Arial"/>
              </a:rPr>
              <a:t>Яриле</a:t>
            </a: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.</a:t>
            </a:r>
          </a:p>
          <a:p>
            <a:pPr marL="0" lvl="0" indent="0" algn="ctr" eaLnBrk="1" hangingPunct="1">
              <a:buClr>
                <a:srgbClr val="B2B2B2"/>
              </a:buClr>
              <a:buNone/>
              <a:defRPr/>
            </a:pP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ru-RU" altLang="ru-RU" sz="1600" b="1" kern="0" dirty="0">
                <a:solidFill>
                  <a:srgbClr val="000000"/>
                </a:solidFill>
                <a:latin typeface="Arial"/>
              </a:rPr>
              <a:t>В хороводе всегда проявляется чувство единства, дружбы, товарищества. Участники его, как правило, держатся за руки, иногда за один палец – мизинец, часто за платок, шаль, </a:t>
            </a: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венок.</a:t>
            </a:r>
            <a:endParaRPr lang="ru-RU" altLang="ru-RU" sz="1600" b="1" kern="0" dirty="0">
              <a:solidFill>
                <a:srgbClr val="000000"/>
              </a:solidFill>
              <a:latin typeface="Arial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None/>
              <a:tabLst/>
              <a:defRPr/>
            </a:pPr>
            <a:r>
              <a:rPr kumimoji="0" lang="ru-RU" alt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446" y="327795"/>
            <a:ext cx="5010438" cy="335699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773816" y="4188029"/>
            <a:ext cx="62835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defRPr/>
            </a:pP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Пляска – наиболее распространенный и любимый сейчас жанр народного танца. Пляски создавались под влиянием окружающего мира и быта народа. Люди совершенствовали их многие десятилетия, оставляли в них только самое ценной и доводили до законченной формы. В древности пляски в основном носили обрядовый, культовый </a:t>
            </a:r>
            <a:r>
              <a:rPr lang="ru-RU" altLang="ru-RU" sz="1600" b="1" kern="0" dirty="0">
                <a:solidFill>
                  <a:srgbClr val="000000"/>
                </a:solidFill>
                <a:latin typeface="Arial"/>
              </a:rPr>
              <a:t>х</a:t>
            </a:r>
            <a:r>
              <a:rPr lang="ru-RU" altLang="ru-RU" sz="1600" b="1" kern="0" dirty="0" smtClean="0">
                <a:solidFill>
                  <a:srgbClr val="000000"/>
                </a:solidFill>
                <a:latin typeface="Arial"/>
              </a:rPr>
              <a:t>арактер, но со временем религиозное содержание стало уходить из плясок, и они приобрели бытовой характер. Ни одно игрище, ни одни праздник не обходились без плясок.</a:t>
            </a:r>
            <a:endParaRPr lang="ru-RU" altLang="ru-RU" sz="1600" b="1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6235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496"/>
            <a:ext cx="5708469" cy="3813257"/>
          </a:xfrm>
          <a:prstGeom prst="rect">
            <a:avLst/>
          </a:prstGeom>
          <a:noFill/>
          <a:ln>
            <a:noFill/>
          </a:ln>
          <a:effectLst>
            <a:softEdge rad="444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4137432" y="0"/>
            <a:ext cx="4131357" cy="681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7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Казахский танец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783182" y="696913"/>
            <a:ext cx="7408818" cy="284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Танцы казахов делились на бытовые и маскарадные,</a:t>
            </a:r>
            <a:r>
              <a:rPr kumimoji="0" lang="ru-RU" alt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танцы в одиночку и групповые пляски. Существовали танцы – состязания, призванные показать выносливость и ловкость танцоров, пляски – игры и даже религиозные плясовые, исполняемые только шаманами рода, как верное средство для «изгнания духов» и лечения больных.  А так же шутливые юмористические пляски, показывающие бытовые сценки, сцены охоты.</a:t>
            </a:r>
            <a:endParaRPr kumimoji="0" lang="ru-RU" alt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endParaRPr kumimoji="0" lang="ru-RU" altLang="ru-RU" sz="2000" b="0" i="0" u="none" strike="noStrike" kern="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85094" y="4344042"/>
            <a:ext cx="598101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отличии</a:t>
            </a:r>
            <a:r>
              <a:rPr kumimoji="0" lang="ru-RU" alt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от мужской пляски, танцы женщин более сдержаны и спокойны, в них нет резких движений и бешенного ритма.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000" b="1" kern="0" baseline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ru-RU" altLang="ru-RU" sz="2000" b="1" kern="0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наше время уже нет народных танцев в чистом виде, есть танцы стилизованные под народные.</a:t>
            </a:r>
            <a:endParaRPr kumimoji="0" lang="ru-RU" altLang="ru-RU" sz="2000" b="1" i="0" u="none" strike="noStrike" kern="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4297" y="3566809"/>
            <a:ext cx="5233714" cy="2930879"/>
          </a:xfrm>
          <a:prstGeom prst="rect">
            <a:avLst/>
          </a:prstGeom>
          <a:noFill/>
          <a:ln>
            <a:noFill/>
          </a:ln>
          <a:effectLst>
            <a:softEdge rad="2032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88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2"/>
          <p:cNvSpPr txBox="1">
            <a:spLocks noChangeArrowheads="1"/>
          </p:cNvSpPr>
          <p:nvPr/>
        </p:nvSpPr>
        <p:spPr bwMode="auto">
          <a:xfrm>
            <a:off x="2382883" y="0"/>
            <a:ext cx="5008434" cy="743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Цыганский танец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-316857" y="741048"/>
            <a:ext cx="7708174" cy="2549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42900" marR="0" lvl="0" indent="-342900" algn="ctr" defTabSz="914400" rtl="0" eaLnBrk="1" fontAlgn="base" latinLnBrk="0" hangingPunct="1">
              <a:lnSpc>
                <a:spcPct val="110000"/>
              </a:lnSpc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buFont typeface="Wingdings" pitchFamily="2" charset="2"/>
              <a:buNone/>
              <a:tabLst/>
              <a:defRPr/>
            </a:pP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rPr>
              <a:t>Танец живота</a:t>
            </a:r>
            <a:b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rPr>
            </a:br>
            <a:r>
              <a:rPr kumimoji="0" lang="ru-RU" altLang="ru-RU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/>
              </a:rPr>
              <a:t>В Турции,</a:t>
            </a:r>
            <a:r>
              <a:rPr kumimoji="0" lang="ru-RU" altLang="ru-RU" sz="1800" b="1" i="0" u="none" strike="noStrike" kern="0" cap="none" spc="0" normalizeH="0" noProof="0" dirty="0" smtClean="0">
                <a:ln>
                  <a:noFill/>
                </a:ln>
                <a:effectLst/>
                <a:uLnTx/>
                <a:uFillTx/>
                <a:latin typeface="Arial"/>
              </a:rPr>
              <a:t> Северной Африке, на Ближнем Востоке и Балканах цыгане традиционно исполняют танец живота  в своем особом стиле. Причём у цыган существует как женский так и мужской вариант танца. Есть версия, что цыгане вообще немало способствовали распространению танца живота в мусульманских странах. В частности, они принесли этот танец в Египет в </a:t>
            </a:r>
            <a:r>
              <a:rPr lang="en-US" altLang="ru-RU" sz="1800" b="1" kern="0" dirty="0" smtClean="0">
                <a:latin typeface="Arial"/>
              </a:rPr>
              <a:t>X </a:t>
            </a:r>
            <a:r>
              <a:rPr lang="ru-RU" altLang="ru-RU" sz="1800" b="1" kern="0" dirty="0" smtClean="0">
                <a:latin typeface="Arial"/>
              </a:rPr>
              <a:t>веке</a:t>
            </a:r>
            <a:r>
              <a:rPr lang="ru-RU" altLang="ru-RU" sz="2000" b="1" kern="0" dirty="0" smtClean="0">
                <a:latin typeface="Arial"/>
              </a:rPr>
              <a:t>.</a:t>
            </a:r>
            <a:endParaRPr kumimoji="0" lang="ru-RU" altLang="ru-RU" sz="1800" b="1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39788" y="3597006"/>
            <a:ext cx="745191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spcBef>
                <a:spcPct val="20000"/>
              </a:spcBef>
              <a:spcAft>
                <a:spcPct val="0"/>
              </a:spcAft>
              <a:buClr>
                <a:srgbClr val="B2B2B2"/>
              </a:buClr>
              <a:buSzPct val="90000"/>
              <a:defRPr/>
            </a:pPr>
            <a:r>
              <a:rPr lang="ru-RU" altLang="ru-RU" sz="2000" b="1" kern="0" dirty="0" smtClean="0">
                <a:latin typeface="Arial"/>
              </a:rPr>
              <a:t>«Цыганская венгерка», более известная как «цыганочка», появилась в России в </a:t>
            </a:r>
            <a:r>
              <a:rPr lang="en-US" altLang="ru-RU" sz="2000" b="1" kern="0" dirty="0" smtClean="0">
                <a:latin typeface="Arial"/>
              </a:rPr>
              <a:t>XIX</a:t>
            </a:r>
            <a:r>
              <a:rPr lang="ru-RU" altLang="ru-RU" sz="2000" b="1" kern="0" dirty="0" smtClean="0">
                <a:latin typeface="Arial"/>
              </a:rPr>
              <a:t> веке. Этот танец является национальным для русских цыган и популярен среди цыган России вообще. В мужскую версию танца входит чечетка. Характерной деталью танца в исполнении женщин является волнующая дрожь плечами, мелкая, если на груди монисто (чтобы монетки ожерелья по-особому звенели), и более крупная, если его нет.</a:t>
            </a:r>
            <a:endParaRPr lang="ru-RU" altLang="ru-RU" sz="2000" b="1" kern="0" dirty="0">
              <a:latin typeface="Arial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768" y="85198"/>
            <a:ext cx="5139232" cy="3511807"/>
          </a:xfrm>
          <a:prstGeom prst="rect">
            <a:avLst/>
          </a:prstGeom>
          <a:noFill/>
          <a:ln>
            <a:noFill/>
          </a:ln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5" y="3290984"/>
            <a:ext cx="5081451" cy="3387633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4856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 txBox="1">
            <a:spLocks noChangeArrowheads="1"/>
          </p:cNvSpPr>
          <p:nvPr/>
        </p:nvSpPr>
        <p:spPr bwMode="auto">
          <a:xfrm>
            <a:off x="3189967" y="91441"/>
            <a:ext cx="506713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Итальянский танец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47861" y="857397"/>
            <a:ext cx="550015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Тарантелла.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Древнее придание гласит, что человек, укушенные ядовитым пауком тарантулом, заболевает безумием (</a:t>
            </a:r>
            <a:r>
              <a:rPr lang="ru-RU" sz="2000" dirty="0" err="1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тарантизмом</a:t>
            </a: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). И излечиться он может, только танцуя этот великолепный стремительный танец в течение нескольких часов. </a:t>
            </a:r>
            <a:endParaRPr lang="ru-RU" sz="2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404" y="857397"/>
            <a:ext cx="5191125" cy="2883958"/>
          </a:xfrm>
          <a:prstGeom prst="rect">
            <a:avLst/>
          </a:prstGeom>
          <a:noFill/>
          <a:ln>
            <a:noFill/>
          </a:ln>
          <a:effectLst>
            <a:softEdge rad="381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728" y="3462430"/>
            <a:ext cx="4638756" cy="3395570"/>
          </a:xfrm>
          <a:prstGeom prst="rect">
            <a:avLst/>
          </a:prstGeom>
          <a:noFill/>
          <a:ln>
            <a:noFill/>
          </a:ln>
          <a:effectLst>
            <a:softEdge rad="304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94404" y="3786536"/>
            <a:ext cx="5723511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 эту легенду в Италии верили более двух столетий, начиная с 15 века. По улицам итальянских городов бродили </a:t>
            </a:r>
            <a:r>
              <a:rPr lang="ru-RU" sz="2000" dirty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</a:t>
            </a:r>
            <a:r>
              <a:rPr lang="ru-RU" sz="2000" dirty="0" smtClean="0"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ркестры, которые состояли из барабанов, флейт, кастаньет и бубнов, и, исполняя зажигательную музыку, помогали горожанам исцелиться от «страшной» болезни».</a:t>
            </a:r>
            <a:endParaRPr lang="ru-RU" sz="2000" dirty="0"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118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2477588" y="0"/>
            <a:ext cx="7006046" cy="822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4000" b="1" kern="0" dirty="0" smtClean="0">
                <a:solidFill>
                  <a:srgbClr val="000000"/>
                </a:solidFill>
                <a:latin typeface="Times New Roman"/>
              </a:rPr>
              <a:t>Татарский</a:t>
            </a:r>
            <a:r>
              <a:rPr kumimoji="0" lang="ru-RU" alt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+mj-ea"/>
                <a:cs typeface="+mj-cs"/>
              </a:rPr>
              <a:t> танец</a:t>
            </a: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243841" y="842556"/>
            <a:ext cx="5242560" cy="251459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Вы наверняка на различных торжествах уже видели то, насколько красивы народные татарские танцы, а представляли ли вы когда-либо сколько секретов, тайн они в себе таят? Что же их всех объединяет?</a:t>
            </a:r>
          </a:p>
          <a:p>
            <a:pPr marL="0" indent="0"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- быстрота;		- мужественность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- характер 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мужчин в каждом отдельном движении;</a:t>
            </a:r>
          </a:p>
          <a:p>
            <a:pPr marL="0" indent="0"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- нежность 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женщин</a:t>
            </a: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;	- грация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0" indent="0">
              <a:buNone/>
            </a:pPr>
            <a:r>
              <a:rPr lang="ru-RU" sz="7200" dirty="0" smtClean="0">
                <a:latin typeface="Arial" panose="020B0604020202020204" pitchFamily="34" charset="0"/>
                <a:cs typeface="Arial" panose="020B0604020202020204" pitchFamily="34" charset="0"/>
              </a:rPr>
              <a:t>- гармония;		- трепет</a:t>
            </a:r>
            <a:r>
              <a:rPr lang="ru-RU" sz="72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223760" y="666207"/>
            <a:ext cx="4794069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Начинают свою историю народные татарские танцы еще с танцев, которые носили самый обыкновенный характер. Прежде из связывали с ритуальными таинствами шаманов. Каждое действие танца символизировало какой-то необычный культ, отражал различных животных или птиц. Кстати стоит отметить, что если посмотреть на народный таджикский танец о в нем и по сегодняшний день определенные движения сохранили эту актуальности. Например, если взмахнуть рукой, то эти можно изобрел образ птицы, которая взлетает. Очень многие из танцев, которые известны не одно десятилетие отличались подражательный, и в чем-то даже игровым характером. Татары создавали даже настоящие танцевальные пантомимы, в которых старались как можно ярче проявить хозяйственно-культурный уклад.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9485" y="2521131"/>
            <a:ext cx="3174275" cy="4232366"/>
          </a:xfrm>
          <a:prstGeom prst="rect">
            <a:avLst/>
          </a:prstGeom>
          <a:noFill/>
          <a:ln>
            <a:noFill/>
          </a:ln>
          <a:effectLst>
            <a:softEdge rad="190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235133" y="3964547"/>
            <a:ext cx="372291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Виды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танцев: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апипа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сольный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татарский лирический танец;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танец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уфимских татар;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шома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бас;</a:t>
            </a: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- сабантуй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000" dirty="0" smtClean="0"/>
              <a:t>- </a:t>
            </a: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танец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 платками;</a:t>
            </a:r>
          </a:p>
          <a:p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- джигиты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69185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uiExpand="1" build="p"/>
      <p:bldP spid="6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1333</TotalTime>
  <Words>1038</Words>
  <Application>Microsoft Office PowerPoint</Application>
  <PresentationFormat>Произвольный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Татарский танец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Загадки соляного пути</dc:title>
  <dc:creator>HuliganMaksPro</dc:creator>
  <cp:lastModifiedBy>Нестерова</cp:lastModifiedBy>
  <cp:revision>134</cp:revision>
  <dcterms:created xsi:type="dcterms:W3CDTF">2017-01-25T18:23:13Z</dcterms:created>
  <dcterms:modified xsi:type="dcterms:W3CDTF">2022-03-09T06:18:52Z</dcterms:modified>
</cp:coreProperties>
</file>