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256" r:id="rId2"/>
    <p:sldId id="263" r:id="rId3"/>
    <p:sldId id="262" r:id="rId4"/>
    <p:sldId id="265" r:id="rId5"/>
    <p:sldId id="260" r:id="rId6"/>
    <p:sldId id="264" r:id="rId7"/>
    <p:sldId id="266" r:id="rId8"/>
    <p:sldId id="267" r:id="rId9"/>
    <p:sldId id="268" r:id="rId10"/>
    <p:sldId id="269" r:id="rId11"/>
  </p:sldIdLst>
  <p:sldSz cx="9144000" cy="6858000" type="screen4x3"/>
  <p:notesSz cx="6858000" cy="9144000"/>
  <p:custDataLst>
    <p:tags r:id="rId14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99FF"/>
    <a:srgbClr val="666699"/>
    <a:srgbClr val="04374A"/>
    <a:srgbClr val="E59074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84604" autoAdjust="0"/>
  </p:normalViewPr>
  <p:slideViewPr>
    <p:cSldViewPr>
      <p:cViewPr varScale="1">
        <p:scale>
          <a:sx n="71" d="100"/>
          <a:sy n="71" d="100"/>
        </p:scale>
        <p:origin x="-1709" y="-67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68" d="100"/>
          <a:sy n="68" d="100"/>
        </p:scale>
        <p:origin x="-3492" y="-102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86663A1-BE93-4F19-BCAE-33E954C20B2B}" type="datetimeFigureOut">
              <a:rPr lang="ru-RU" smtClean="0"/>
              <a:pPr/>
              <a:t>13.12.2020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40DF26E-F902-4582-B614-0C9EE35F213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04328337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0C0431-2448-4DC3-AF70-2785FBE2C445}" type="datetimeFigureOut">
              <a:rPr lang="ru-RU" smtClean="0"/>
              <a:pPr/>
              <a:t>13.12.2020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74341FE-AE5C-47F1-8FD8-47C4A673A80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0261190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4341FE-AE5C-47F1-8FD8-47C4A673A802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2216144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331640" y="5517232"/>
            <a:ext cx="6984776" cy="1102022"/>
          </a:xfrm>
        </p:spPr>
        <p:txBody>
          <a:bodyPr/>
          <a:lstStyle>
            <a:lvl1pPr>
              <a:defRPr b="1">
                <a:solidFill>
                  <a:schemeClr val="accent1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20000"/>
                    <a:lumOff val="8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13.12.2020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20000"/>
                    <a:lumOff val="80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20000"/>
                    <a:lumOff val="8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5156427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20000"/>
                    <a:lumOff val="80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>
                <a:solidFill>
                  <a:schemeClr val="accent1">
                    <a:lumMod val="20000"/>
                    <a:lumOff val="80000"/>
                  </a:schemeClr>
                </a:solidFill>
              </a:defRPr>
            </a:lvl1pPr>
            <a:lvl2pPr>
              <a:defRPr>
                <a:solidFill>
                  <a:schemeClr val="accent1">
                    <a:lumMod val="20000"/>
                    <a:lumOff val="80000"/>
                  </a:schemeClr>
                </a:solidFill>
              </a:defRPr>
            </a:lvl2pPr>
            <a:lvl3pPr>
              <a:defRPr>
                <a:solidFill>
                  <a:schemeClr val="accent1">
                    <a:lumMod val="20000"/>
                    <a:lumOff val="80000"/>
                  </a:schemeClr>
                </a:solidFill>
              </a:defRPr>
            </a:lvl3pPr>
            <a:lvl4pPr>
              <a:defRPr>
                <a:solidFill>
                  <a:schemeClr val="accent1">
                    <a:lumMod val="20000"/>
                    <a:lumOff val="80000"/>
                  </a:schemeClr>
                </a:solidFill>
              </a:defRPr>
            </a:lvl4pPr>
            <a:lvl5pPr>
              <a:defRPr>
                <a:solidFill>
                  <a:schemeClr val="accent1">
                    <a:lumMod val="20000"/>
                    <a:lumOff val="80000"/>
                  </a:schemeClr>
                </a:solidFill>
              </a:defRPr>
            </a:lvl5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20000"/>
                    <a:lumOff val="8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13.12.2020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20000"/>
                    <a:lumOff val="8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20000"/>
                    <a:lumOff val="8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0788046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>
            <a:lvl1pPr>
              <a:defRPr>
                <a:solidFill>
                  <a:schemeClr val="accent1">
                    <a:lumMod val="20000"/>
                    <a:lumOff val="80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>
            <a:lvl1pPr>
              <a:defRPr>
                <a:solidFill>
                  <a:schemeClr val="accent1">
                    <a:lumMod val="20000"/>
                    <a:lumOff val="80000"/>
                  </a:schemeClr>
                </a:solidFill>
              </a:defRPr>
            </a:lvl1pPr>
            <a:lvl2pPr>
              <a:defRPr>
                <a:solidFill>
                  <a:schemeClr val="accent1">
                    <a:lumMod val="20000"/>
                    <a:lumOff val="80000"/>
                  </a:schemeClr>
                </a:solidFill>
              </a:defRPr>
            </a:lvl2pPr>
            <a:lvl3pPr>
              <a:defRPr>
                <a:solidFill>
                  <a:schemeClr val="accent1">
                    <a:lumMod val="20000"/>
                    <a:lumOff val="80000"/>
                  </a:schemeClr>
                </a:solidFill>
              </a:defRPr>
            </a:lvl3pPr>
            <a:lvl4pPr>
              <a:defRPr>
                <a:solidFill>
                  <a:schemeClr val="accent1">
                    <a:lumMod val="20000"/>
                    <a:lumOff val="80000"/>
                  </a:schemeClr>
                </a:solidFill>
              </a:defRPr>
            </a:lvl4pPr>
            <a:lvl5pPr>
              <a:defRPr>
                <a:solidFill>
                  <a:schemeClr val="accent1">
                    <a:lumMod val="20000"/>
                    <a:lumOff val="80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20000"/>
                    <a:lumOff val="8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13.12.2020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20000"/>
                    <a:lumOff val="8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20000"/>
                    <a:lumOff val="8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9836954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20000"/>
                    <a:lumOff val="8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13.12.2020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20000"/>
                    <a:lumOff val="8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20000"/>
                    <a:lumOff val="8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Дата 3"/>
          <p:cNvSpPr txBox="1">
            <a:spLocks/>
          </p:cNvSpPr>
          <p:nvPr userDrawn="1"/>
        </p:nvSpPr>
        <p:spPr>
          <a:xfrm>
            <a:off x="609600" y="65087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marL="0" algn="l" defTabSz="914400" rtl="0" eaLnBrk="1" latinLnBrk="0" hangingPunct="1">
              <a:defRPr sz="1200" kern="1200">
                <a:solidFill>
                  <a:srgbClr val="3399FF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A5E48A96-E1BB-4C8F-80B2-32A47A48A9D5}" type="datetimeFigureOut">
              <a:rPr lang="ru-RU" smtClean="0">
                <a:solidFill>
                  <a:schemeClr val="accent1">
                    <a:lumMod val="20000"/>
                    <a:lumOff val="80000"/>
                  </a:schemeClr>
                </a:solidFill>
              </a:rPr>
              <a:pPr/>
              <a:t>13.12.2020</a:t>
            </a:fld>
            <a:endParaRPr lang="ru-RU">
              <a:solidFill>
                <a:schemeClr val="accent1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2" name="Номер слайда 5"/>
          <p:cNvSpPr txBox="1">
            <a:spLocks/>
          </p:cNvSpPr>
          <p:nvPr userDrawn="1"/>
        </p:nvSpPr>
        <p:spPr>
          <a:xfrm>
            <a:off x="6705600" y="65087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rgbClr val="3399FF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544A1F6A-164B-43BA-A19E-4AE6BB502A21}" type="slidenum">
              <a:rPr lang="ru-RU" smtClean="0">
                <a:solidFill>
                  <a:schemeClr val="accent1">
                    <a:lumMod val="20000"/>
                    <a:lumOff val="80000"/>
                  </a:schemeClr>
                </a:solidFill>
              </a:rPr>
              <a:pPr/>
              <a:t>‹#›</a:t>
            </a:fld>
            <a:endParaRPr lang="ru-RU">
              <a:solidFill>
                <a:schemeClr val="accent1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9" name="Заголовок 1"/>
          <p:cNvSpPr>
            <a:spLocks noGrp="1"/>
          </p:cNvSpPr>
          <p:nvPr>
            <p:ph type="title"/>
          </p:nvPr>
        </p:nvSpPr>
        <p:spPr>
          <a:xfrm>
            <a:off x="2771800" y="45855"/>
            <a:ext cx="6192688" cy="11852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10" name="Текст 2"/>
          <p:cNvSpPr>
            <a:spLocks noGrp="1"/>
          </p:cNvSpPr>
          <p:nvPr>
            <p:ph idx="1"/>
          </p:nvPr>
        </p:nvSpPr>
        <p:spPr>
          <a:xfrm>
            <a:off x="2699792" y="1484784"/>
            <a:ext cx="6301208" cy="489654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5430141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71799" y="4406900"/>
            <a:ext cx="5722913" cy="1362075"/>
          </a:xfrm>
        </p:spPr>
        <p:txBody>
          <a:bodyPr anchor="t"/>
          <a:lstStyle>
            <a:lvl1pPr algn="l">
              <a:defRPr sz="4000" b="1" cap="all">
                <a:solidFill>
                  <a:schemeClr val="accent1">
                    <a:lumMod val="20000"/>
                    <a:lumOff val="80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771799" y="2906713"/>
            <a:ext cx="5722913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accent1">
                    <a:lumMod val="20000"/>
                    <a:lumOff val="8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dirty="0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20000"/>
                    <a:lumOff val="8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13.12.2020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20000"/>
                    <a:lumOff val="8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20000"/>
                    <a:lumOff val="8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0266547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20000"/>
                    <a:lumOff val="80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79512" y="2060848"/>
            <a:ext cx="4320480" cy="4093915"/>
          </a:xfrm>
        </p:spPr>
        <p:txBody>
          <a:bodyPr/>
          <a:lstStyle>
            <a:lvl1pPr>
              <a:defRPr sz="2800">
                <a:solidFill>
                  <a:schemeClr val="accent1">
                    <a:lumMod val="20000"/>
                    <a:lumOff val="80000"/>
                  </a:schemeClr>
                </a:solidFill>
              </a:defRPr>
            </a:lvl1pPr>
            <a:lvl2pPr>
              <a:defRPr sz="2400">
                <a:solidFill>
                  <a:schemeClr val="accent1">
                    <a:lumMod val="20000"/>
                    <a:lumOff val="80000"/>
                  </a:schemeClr>
                </a:solidFill>
              </a:defRPr>
            </a:lvl2pPr>
            <a:lvl3pPr>
              <a:defRPr sz="2000">
                <a:solidFill>
                  <a:schemeClr val="accent1">
                    <a:lumMod val="20000"/>
                    <a:lumOff val="80000"/>
                  </a:schemeClr>
                </a:solidFill>
              </a:defRPr>
            </a:lvl3pPr>
            <a:lvl4pPr>
              <a:defRPr sz="1800">
                <a:solidFill>
                  <a:schemeClr val="accent1">
                    <a:lumMod val="20000"/>
                    <a:lumOff val="80000"/>
                  </a:schemeClr>
                </a:solidFill>
              </a:defRPr>
            </a:lvl4pPr>
            <a:lvl5pPr>
              <a:defRPr sz="1800">
                <a:solidFill>
                  <a:schemeClr val="accent1">
                    <a:lumMod val="20000"/>
                    <a:lumOff val="80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4008" y="2071389"/>
            <a:ext cx="4320480" cy="4093915"/>
          </a:xfrm>
        </p:spPr>
        <p:txBody>
          <a:bodyPr/>
          <a:lstStyle>
            <a:lvl1pPr>
              <a:defRPr sz="2800">
                <a:solidFill>
                  <a:schemeClr val="accent1">
                    <a:lumMod val="20000"/>
                    <a:lumOff val="80000"/>
                  </a:schemeClr>
                </a:solidFill>
              </a:defRPr>
            </a:lvl1pPr>
            <a:lvl2pPr>
              <a:defRPr sz="2400">
                <a:solidFill>
                  <a:schemeClr val="accent1">
                    <a:lumMod val="20000"/>
                    <a:lumOff val="80000"/>
                  </a:schemeClr>
                </a:solidFill>
              </a:defRPr>
            </a:lvl2pPr>
            <a:lvl3pPr>
              <a:defRPr sz="2000">
                <a:solidFill>
                  <a:schemeClr val="accent1">
                    <a:lumMod val="20000"/>
                    <a:lumOff val="80000"/>
                  </a:schemeClr>
                </a:solidFill>
              </a:defRPr>
            </a:lvl3pPr>
            <a:lvl4pPr>
              <a:defRPr sz="1800">
                <a:solidFill>
                  <a:schemeClr val="accent1">
                    <a:lumMod val="20000"/>
                    <a:lumOff val="80000"/>
                  </a:schemeClr>
                </a:solidFill>
              </a:defRPr>
            </a:lvl4pPr>
            <a:lvl5pPr>
              <a:defRPr sz="1800">
                <a:solidFill>
                  <a:schemeClr val="accent1">
                    <a:lumMod val="20000"/>
                    <a:lumOff val="80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20000"/>
                    <a:lumOff val="8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13.12.2020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20000"/>
                    <a:lumOff val="8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20000"/>
                    <a:lumOff val="8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8913399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20000"/>
                    <a:lumOff val="80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1520" y="1916832"/>
            <a:ext cx="4176464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>
                    <a:lumMod val="20000"/>
                    <a:lumOff val="8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dirty="0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251520" y="2556594"/>
            <a:ext cx="4176464" cy="3951288"/>
          </a:xfrm>
        </p:spPr>
        <p:txBody>
          <a:bodyPr/>
          <a:lstStyle>
            <a:lvl1pPr>
              <a:defRPr sz="2400">
                <a:solidFill>
                  <a:schemeClr val="accent1">
                    <a:lumMod val="20000"/>
                    <a:lumOff val="80000"/>
                  </a:schemeClr>
                </a:solidFill>
              </a:defRPr>
            </a:lvl1pPr>
            <a:lvl2pPr>
              <a:defRPr sz="2000">
                <a:solidFill>
                  <a:schemeClr val="accent1">
                    <a:lumMod val="20000"/>
                    <a:lumOff val="80000"/>
                  </a:schemeClr>
                </a:solidFill>
              </a:defRPr>
            </a:lvl2pPr>
            <a:lvl3pPr>
              <a:defRPr sz="1800">
                <a:solidFill>
                  <a:schemeClr val="accent1">
                    <a:lumMod val="20000"/>
                    <a:lumOff val="80000"/>
                  </a:schemeClr>
                </a:solidFill>
              </a:defRPr>
            </a:lvl3pPr>
            <a:lvl4pPr>
              <a:defRPr sz="1600">
                <a:solidFill>
                  <a:schemeClr val="accent1">
                    <a:lumMod val="20000"/>
                    <a:lumOff val="80000"/>
                  </a:schemeClr>
                </a:solidFill>
              </a:defRPr>
            </a:lvl4pPr>
            <a:lvl5pPr>
              <a:defRPr sz="1600">
                <a:solidFill>
                  <a:schemeClr val="accent1">
                    <a:lumMod val="20000"/>
                    <a:lumOff val="80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716016" y="1934294"/>
            <a:ext cx="4248472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>
                    <a:lumMod val="20000"/>
                    <a:lumOff val="8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dirty="0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716016" y="2574056"/>
            <a:ext cx="4248472" cy="3951288"/>
          </a:xfrm>
        </p:spPr>
        <p:txBody>
          <a:bodyPr/>
          <a:lstStyle>
            <a:lvl1pPr>
              <a:defRPr sz="2400">
                <a:solidFill>
                  <a:schemeClr val="accent1">
                    <a:lumMod val="20000"/>
                    <a:lumOff val="80000"/>
                  </a:schemeClr>
                </a:solidFill>
              </a:defRPr>
            </a:lvl1pPr>
            <a:lvl2pPr>
              <a:defRPr sz="2000">
                <a:solidFill>
                  <a:schemeClr val="accent1">
                    <a:lumMod val="20000"/>
                    <a:lumOff val="80000"/>
                  </a:schemeClr>
                </a:solidFill>
              </a:defRPr>
            </a:lvl2pPr>
            <a:lvl3pPr>
              <a:defRPr sz="1800">
                <a:solidFill>
                  <a:schemeClr val="accent1">
                    <a:lumMod val="20000"/>
                    <a:lumOff val="80000"/>
                  </a:schemeClr>
                </a:solidFill>
              </a:defRPr>
            </a:lvl3pPr>
            <a:lvl4pPr>
              <a:defRPr sz="1600">
                <a:solidFill>
                  <a:schemeClr val="accent1">
                    <a:lumMod val="20000"/>
                    <a:lumOff val="80000"/>
                  </a:schemeClr>
                </a:solidFill>
              </a:defRPr>
            </a:lvl4pPr>
            <a:lvl5pPr>
              <a:defRPr sz="1600">
                <a:solidFill>
                  <a:schemeClr val="accent1">
                    <a:lumMod val="20000"/>
                    <a:lumOff val="80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1375310" y="6410896"/>
            <a:ext cx="1215489" cy="365125"/>
          </a:xfrm>
        </p:spPr>
        <p:txBody>
          <a:bodyPr/>
          <a:lstStyle>
            <a:lvl1pPr>
              <a:defRPr>
                <a:solidFill>
                  <a:schemeClr val="accent1">
                    <a:lumMod val="20000"/>
                    <a:lumOff val="8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13.12.2020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4154184" y="6356350"/>
            <a:ext cx="1649592" cy="365125"/>
          </a:xfrm>
        </p:spPr>
        <p:txBody>
          <a:bodyPr/>
          <a:lstStyle>
            <a:lvl1pPr>
              <a:defRPr>
                <a:solidFill>
                  <a:schemeClr val="accent1">
                    <a:lumMod val="20000"/>
                    <a:lumOff val="8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7471310" y="6356350"/>
            <a:ext cx="1215489" cy="365125"/>
          </a:xfrm>
        </p:spPr>
        <p:txBody>
          <a:bodyPr/>
          <a:lstStyle>
            <a:lvl1pPr>
              <a:defRPr>
                <a:solidFill>
                  <a:schemeClr val="accent1">
                    <a:lumMod val="20000"/>
                    <a:lumOff val="8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6599334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20000"/>
                    <a:lumOff val="80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20000"/>
                    <a:lumOff val="8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13.12.2020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20000"/>
                    <a:lumOff val="8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20000"/>
                    <a:lumOff val="8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1724577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20000"/>
                    <a:lumOff val="8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13.12.2020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20000"/>
                    <a:lumOff val="8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20000"/>
                    <a:lumOff val="8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6159515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3622"/>
            <a:ext cx="3008313" cy="921478"/>
          </a:xfrm>
        </p:spPr>
        <p:txBody>
          <a:bodyPr anchor="b"/>
          <a:lstStyle>
            <a:lvl1pPr algn="l">
              <a:defRPr sz="2000" b="1">
                <a:solidFill>
                  <a:schemeClr val="accent1">
                    <a:lumMod val="20000"/>
                    <a:lumOff val="80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63888" y="1916832"/>
            <a:ext cx="5111750" cy="4353347"/>
          </a:xfrm>
        </p:spPr>
        <p:txBody>
          <a:bodyPr/>
          <a:lstStyle>
            <a:lvl1pPr>
              <a:defRPr sz="3200">
                <a:solidFill>
                  <a:schemeClr val="accent1">
                    <a:lumMod val="20000"/>
                    <a:lumOff val="80000"/>
                  </a:schemeClr>
                </a:solidFill>
              </a:defRPr>
            </a:lvl1pPr>
            <a:lvl2pPr>
              <a:defRPr sz="2800">
                <a:solidFill>
                  <a:schemeClr val="accent1">
                    <a:lumMod val="20000"/>
                    <a:lumOff val="80000"/>
                  </a:schemeClr>
                </a:solidFill>
              </a:defRPr>
            </a:lvl2pPr>
            <a:lvl3pPr>
              <a:defRPr sz="2400">
                <a:solidFill>
                  <a:schemeClr val="accent1">
                    <a:lumMod val="20000"/>
                    <a:lumOff val="80000"/>
                  </a:schemeClr>
                </a:solidFill>
              </a:defRPr>
            </a:lvl3pPr>
            <a:lvl4pPr>
              <a:defRPr sz="2000">
                <a:solidFill>
                  <a:schemeClr val="accent1">
                    <a:lumMod val="20000"/>
                    <a:lumOff val="80000"/>
                  </a:schemeClr>
                </a:solidFill>
              </a:defRPr>
            </a:lvl4pPr>
            <a:lvl5pPr>
              <a:defRPr sz="2000">
                <a:solidFill>
                  <a:schemeClr val="accent1">
                    <a:lumMod val="20000"/>
                    <a:lumOff val="80000"/>
                  </a:schemeClr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>
                <a:solidFill>
                  <a:schemeClr val="accent1">
                    <a:lumMod val="20000"/>
                    <a:lumOff val="8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20000"/>
                    <a:lumOff val="8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13.12.2020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20000"/>
                    <a:lumOff val="8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20000"/>
                    <a:lumOff val="8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454896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>
                <a:solidFill>
                  <a:schemeClr val="accent1">
                    <a:lumMod val="20000"/>
                    <a:lumOff val="80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>
                <a:solidFill>
                  <a:schemeClr val="accent1">
                    <a:lumMod val="20000"/>
                    <a:lumOff val="80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>
                <a:solidFill>
                  <a:schemeClr val="accent1">
                    <a:lumMod val="20000"/>
                    <a:lumOff val="8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20000"/>
                    <a:lumOff val="8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13.12.2020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20000"/>
                    <a:lumOff val="8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20000"/>
                    <a:lumOff val="8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7586054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hyperlink" Target="https://presentation-creation.ru/" TargetMode="Externa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71800" y="45855"/>
            <a:ext cx="6192688" cy="11852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699792" y="1484784"/>
            <a:ext cx="6301208" cy="489654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accent1">
                    <a:lumMod val="20000"/>
                    <a:lumOff val="8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13.12.2020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accent1">
                    <a:lumMod val="20000"/>
                    <a:lumOff val="8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>
                    <a:lumMod val="20000"/>
                    <a:lumOff val="8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7" name="Рисунок 6">
            <a:hlinkClick r:id="rId14"/>
          </p:cNvPr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1620688" y="45855"/>
            <a:ext cx="757762" cy="757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7102724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accent1">
              <a:lumMod val="20000"/>
              <a:lumOff val="80000"/>
            </a:schemeClr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accent1">
              <a:lumMod val="20000"/>
              <a:lumOff val="80000"/>
            </a:schemeClr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accent1">
              <a:lumMod val="20000"/>
              <a:lumOff val="80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accent1">
              <a:lumMod val="20000"/>
              <a:lumOff val="80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accent1">
              <a:lumMod val="20000"/>
              <a:lumOff val="80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accent1">
              <a:lumMod val="20000"/>
              <a:lumOff val="80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71538" y="4857760"/>
            <a:ext cx="6984776" cy="1102022"/>
          </a:xfrm>
        </p:spPr>
        <p:txBody>
          <a:bodyPr/>
          <a:lstStyle/>
          <a:p>
            <a:r>
              <a:rPr lang="ru-RU" b="1" dirty="0" smtClean="0"/>
              <a:t>ТАЙНА МОЕЙ ФАМИЛИИ</a:t>
            </a:r>
            <a:endParaRPr lang="ru-RU" b="1" dirty="0"/>
          </a:p>
        </p:txBody>
      </p:sp>
      <p:sp>
        <p:nvSpPr>
          <p:cNvPr id="3" name="Text Box 258"/>
          <p:cNvSpPr txBox="1">
            <a:spLocks noChangeArrowheads="1"/>
          </p:cNvSpPr>
          <p:nvPr/>
        </p:nvSpPr>
        <p:spPr bwMode="gray">
          <a:xfrm>
            <a:off x="5774873" y="5643578"/>
            <a:ext cx="3369127" cy="101566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ru-RU" sz="2000" dirty="0" smtClean="0">
                <a:solidFill>
                  <a:schemeClr val="accent1">
                    <a:lumMod val="20000"/>
                    <a:lumOff val="80000"/>
                  </a:schemeClr>
                </a:solidFill>
              </a:rPr>
              <a:t>п</a:t>
            </a:r>
            <a:r>
              <a:rPr lang="ru-RU" sz="2000" dirty="0" smtClean="0">
                <a:solidFill>
                  <a:schemeClr val="accent1">
                    <a:lumMod val="20000"/>
                    <a:lumOff val="80000"/>
                  </a:schemeClr>
                </a:solidFill>
              </a:rPr>
              <a:t>одготовила </a:t>
            </a:r>
            <a:r>
              <a:rPr lang="ru-RU" sz="2000" dirty="0" smtClean="0">
                <a:solidFill>
                  <a:schemeClr val="accent1">
                    <a:lumMod val="20000"/>
                    <a:lumOff val="80000"/>
                  </a:schemeClr>
                </a:solidFill>
              </a:rPr>
              <a:t>Т</a:t>
            </a:r>
            <a:r>
              <a:rPr lang="ru-RU" sz="2000" dirty="0" smtClean="0">
                <a:solidFill>
                  <a:schemeClr val="accent1">
                    <a:lumMod val="20000"/>
                    <a:lumOff val="80000"/>
                  </a:schemeClr>
                </a:solidFill>
              </a:rPr>
              <a:t>ретьякова С.И.</a:t>
            </a:r>
          </a:p>
          <a:p>
            <a:pPr eaLnBrk="0" hangingPunct="0"/>
            <a:r>
              <a:rPr lang="ru-RU" sz="2000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Arial" charset="0"/>
              </a:rPr>
              <a:t>у</a:t>
            </a:r>
            <a:r>
              <a:rPr lang="ru-RU" sz="2000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Arial" charset="0"/>
              </a:rPr>
              <a:t>читель высшей категории</a:t>
            </a:r>
          </a:p>
          <a:p>
            <a:pPr eaLnBrk="0" hangingPunct="0"/>
            <a:r>
              <a:rPr lang="ru-RU" sz="2000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Arial" charset="0"/>
              </a:rPr>
              <a:t>МОУ СКШИ г.Нерюнгри</a:t>
            </a:r>
            <a:endParaRPr lang="en-US" sz="2000" dirty="0">
              <a:solidFill>
                <a:schemeClr val="accent1">
                  <a:lumMod val="20000"/>
                  <a:lumOff val="80000"/>
                </a:schemeClr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578706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СПАСИБО ЗА ВНИМАНИЕ!</a:t>
            </a:r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339752" y="45855"/>
            <a:ext cx="6696744" cy="1185223"/>
          </a:xfrm>
        </p:spPr>
        <p:txBody>
          <a:bodyPr/>
          <a:lstStyle/>
          <a:p>
            <a:r>
              <a:rPr lang="ru-RU" dirty="0" smtClean="0"/>
              <a:t>ЗАДАЧИ:</a:t>
            </a:r>
            <a:endParaRPr lang="ru-RU" dirty="0"/>
          </a:p>
        </p:txBody>
      </p:sp>
      <p:sp>
        <p:nvSpPr>
          <p:cNvPr id="27" name="Line 256"/>
          <p:cNvSpPr>
            <a:spLocks noChangeShapeType="1"/>
          </p:cNvSpPr>
          <p:nvPr/>
        </p:nvSpPr>
        <p:spPr bwMode="gray">
          <a:xfrm>
            <a:off x="3371800" y="2619321"/>
            <a:ext cx="4800600" cy="0"/>
          </a:xfrm>
          <a:prstGeom prst="line">
            <a:avLst/>
          </a:prstGeom>
          <a:noFill/>
          <a:ln w="25400">
            <a:solidFill>
              <a:schemeClr val="bg2"/>
            </a:solidFill>
            <a:prstDash val="sysDot"/>
            <a:round/>
            <a:headEnd/>
            <a:tailEnd type="oval" w="med" len="med"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8" name="Rectangle 257"/>
          <p:cNvSpPr>
            <a:spLocks noChangeArrowheads="1"/>
          </p:cNvSpPr>
          <p:nvPr/>
        </p:nvSpPr>
        <p:spPr bwMode="gray">
          <a:xfrm rot="3419336">
            <a:off x="2895254" y="2011307"/>
            <a:ext cx="479425" cy="520700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5400000" scaled="1"/>
          </a:gradFill>
          <a:ln w="9525">
            <a:miter lim="800000"/>
            <a:headEnd/>
            <a:tailEnd/>
          </a:ln>
          <a:effectLst/>
          <a:scene3d>
            <a:camera prst="legacyPerspectiveFront">
              <a:rot lat="0" lon="1500000" rev="0"/>
            </a:camera>
            <a:lightRig rig="legacyFlat4" dir="b"/>
          </a:scene3d>
          <a:sp3d extrusionH="430200" prstMaterial="legacyMatte">
            <a:bevelT w="13500" h="13500" prst="angle"/>
            <a:bevelB w="13500" h="13500" prst="angle"/>
            <a:extrusionClr>
              <a:schemeClr val="accent1"/>
            </a:extrusionClr>
          </a:sp3d>
        </p:spPr>
        <p:txBody>
          <a:bodyPr wrap="none" anchor="ctr">
            <a:flatTx/>
          </a:bodyPr>
          <a:lstStyle/>
          <a:p>
            <a:endParaRPr lang="ru-RU"/>
          </a:p>
        </p:txBody>
      </p:sp>
      <p:sp>
        <p:nvSpPr>
          <p:cNvPr id="29" name="Text Box 258"/>
          <p:cNvSpPr txBox="1">
            <a:spLocks noChangeArrowheads="1"/>
          </p:cNvSpPr>
          <p:nvPr/>
        </p:nvSpPr>
        <p:spPr bwMode="gray">
          <a:xfrm>
            <a:off x="3571868" y="1357298"/>
            <a:ext cx="5460790" cy="132343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ru-RU" sz="4000" dirty="0" smtClean="0">
                <a:solidFill>
                  <a:schemeClr val="accent1">
                    <a:lumMod val="20000"/>
                    <a:lumOff val="80000"/>
                  </a:schemeClr>
                </a:solidFill>
              </a:rPr>
              <a:t>История возникновения</a:t>
            </a:r>
          </a:p>
          <a:p>
            <a:pPr eaLnBrk="0" hangingPunct="0"/>
            <a:r>
              <a:rPr lang="ru-RU" sz="4000" dirty="0" smtClean="0">
                <a:solidFill>
                  <a:schemeClr val="accent1">
                    <a:lumMod val="20000"/>
                    <a:lumOff val="80000"/>
                  </a:schemeClr>
                </a:solidFill>
              </a:rPr>
              <a:t> фамилии</a:t>
            </a:r>
            <a:endParaRPr lang="en-US" sz="4000" dirty="0">
              <a:solidFill>
                <a:schemeClr val="accent1">
                  <a:lumMod val="20000"/>
                  <a:lumOff val="80000"/>
                </a:schemeClr>
              </a:solidFill>
              <a:latin typeface="Arial" charset="0"/>
            </a:endParaRPr>
          </a:p>
        </p:txBody>
      </p:sp>
      <p:sp>
        <p:nvSpPr>
          <p:cNvPr id="30" name="Text Box 259"/>
          <p:cNvSpPr txBox="1">
            <a:spLocks noChangeArrowheads="1"/>
          </p:cNvSpPr>
          <p:nvPr/>
        </p:nvSpPr>
        <p:spPr bwMode="gray">
          <a:xfrm>
            <a:off x="3000364" y="2071678"/>
            <a:ext cx="354013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eaLnBrk="0" hangingPunct="0"/>
            <a:r>
              <a:rPr lang="en-US" sz="2400" b="1" dirty="0">
                <a:solidFill>
                  <a:srgbClr val="FFFFFF"/>
                </a:solidFill>
                <a:latin typeface="Arial" charset="0"/>
              </a:rPr>
              <a:t>1</a:t>
            </a:r>
          </a:p>
        </p:txBody>
      </p:sp>
      <p:sp>
        <p:nvSpPr>
          <p:cNvPr id="32" name="Rectangle 261"/>
          <p:cNvSpPr>
            <a:spLocks noChangeArrowheads="1"/>
          </p:cNvSpPr>
          <p:nvPr/>
        </p:nvSpPr>
        <p:spPr bwMode="gray">
          <a:xfrm rot="3419336">
            <a:off x="2895253" y="3654380"/>
            <a:ext cx="479425" cy="520700"/>
          </a:xfrm>
          <a:prstGeom prst="rect">
            <a:avLst/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shade val="46275"/>
                  <a:invGamma/>
                </a:schemeClr>
              </a:gs>
            </a:gsLst>
            <a:lin ang="5400000" scaled="1"/>
          </a:gradFill>
          <a:ln w="9525">
            <a:miter lim="800000"/>
            <a:headEnd/>
            <a:tailEnd/>
          </a:ln>
          <a:effectLst/>
          <a:scene3d>
            <a:camera prst="legacyPerspectiveFront">
              <a:rot lat="0" lon="1500000" rev="0"/>
            </a:camera>
            <a:lightRig rig="legacyFlat4" dir="b"/>
          </a:scene3d>
          <a:sp3d extrusionH="430200" prstMaterial="legacyMatte">
            <a:bevelT w="13500" h="13500" prst="angle"/>
            <a:bevelB w="13500" h="13500" prst="angle"/>
            <a:extrusionClr>
              <a:schemeClr val="accent2"/>
            </a:extrusionClr>
          </a:sp3d>
        </p:spPr>
        <p:txBody>
          <a:bodyPr wrap="none" anchor="ctr">
            <a:flatTx/>
          </a:bodyPr>
          <a:lstStyle/>
          <a:p>
            <a:endParaRPr lang="ru-RU"/>
          </a:p>
        </p:txBody>
      </p:sp>
      <p:sp>
        <p:nvSpPr>
          <p:cNvPr id="33" name="Text Box 262"/>
          <p:cNvSpPr txBox="1">
            <a:spLocks noChangeArrowheads="1"/>
          </p:cNvSpPr>
          <p:nvPr/>
        </p:nvSpPr>
        <p:spPr bwMode="gray">
          <a:xfrm>
            <a:off x="3071802" y="3643314"/>
            <a:ext cx="354013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eaLnBrk="0" hangingPunct="0"/>
            <a:r>
              <a:rPr lang="en-US" sz="2400" b="1" dirty="0">
                <a:solidFill>
                  <a:srgbClr val="FFFFFF"/>
                </a:solidFill>
                <a:latin typeface="Arial" charset="0"/>
              </a:rPr>
              <a:t>2</a:t>
            </a:r>
          </a:p>
        </p:txBody>
      </p:sp>
      <p:sp>
        <p:nvSpPr>
          <p:cNvPr id="34" name="Line 263"/>
          <p:cNvSpPr>
            <a:spLocks noChangeShapeType="1"/>
          </p:cNvSpPr>
          <p:nvPr/>
        </p:nvSpPr>
        <p:spPr bwMode="gray">
          <a:xfrm>
            <a:off x="3373388" y="4294134"/>
            <a:ext cx="4799012" cy="1587"/>
          </a:xfrm>
          <a:prstGeom prst="line">
            <a:avLst/>
          </a:prstGeom>
          <a:noFill/>
          <a:ln w="25400">
            <a:solidFill>
              <a:schemeClr val="bg2"/>
            </a:solidFill>
            <a:prstDash val="sysDot"/>
            <a:round/>
            <a:headEnd/>
            <a:tailEnd type="oval" w="med" len="med"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40" name="Text Box 269"/>
          <p:cNvSpPr txBox="1">
            <a:spLocks noChangeArrowheads="1"/>
          </p:cNvSpPr>
          <p:nvPr/>
        </p:nvSpPr>
        <p:spPr bwMode="gray">
          <a:xfrm>
            <a:off x="3579976" y="3071810"/>
            <a:ext cx="5564024" cy="132343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ru-RU" sz="4000" dirty="0" smtClean="0">
                <a:solidFill>
                  <a:schemeClr val="accent1">
                    <a:lumMod val="20000"/>
                    <a:lumOff val="80000"/>
                  </a:schemeClr>
                </a:solidFill>
              </a:rPr>
              <a:t>Исследование способов </a:t>
            </a:r>
          </a:p>
          <a:p>
            <a:pPr eaLnBrk="0" hangingPunct="0"/>
            <a:r>
              <a:rPr lang="ru-RU" sz="4000" dirty="0" smtClean="0">
                <a:solidFill>
                  <a:schemeClr val="accent1">
                    <a:lumMod val="20000"/>
                    <a:lumOff val="80000"/>
                  </a:schemeClr>
                </a:solidFill>
              </a:rPr>
              <a:t>образования фамилий</a:t>
            </a:r>
            <a:endParaRPr lang="en-US" sz="4000" dirty="0">
              <a:solidFill>
                <a:schemeClr val="accent1">
                  <a:lumMod val="20000"/>
                  <a:lumOff val="80000"/>
                </a:schemeClr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430243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/>
          <p:nvPr/>
        </p:nvPicPr>
        <p:blipFill>
          <a:blip r:embed="rId2">
            <a:biLevel thresh="50000"/>
            <a:extLst>
              <a:ext uri="{28A0092B-C50C-407E-A947-70E740481C1C}">
                <a14:useLocalDpi xmlns:ve="http://schemas.openxmlformats.org/markup-compatibility/2006" xmlns:m="http://schemas.openxmlformats.org/officeDocument/2006/math" xmlns:wp="http://schemas.openxmlformats.org/drawingml/2006/wordprocessingDrawing" xmlns:wne="http://schemas.microsoft.com/office/word/2006/wordml" xmlns="" xmlns:a14="http://schemas.microsoft.com/office/drawing/2010/main" xmlns:w="http://schemas.openxmlformats.org/wordprocessingml/2006/main" xmlns:w10="urn:schemas-microsoft-com:office:word" xmlns:v="urn:schemas-microsoft-com:vml" xmlns:o="urn:schemas-microsoft-com:office:office" xmlns:pic="http://schemas.openxmlformats.org/drawingml/2006/picture" xmlns:lc="http://schemas.openxmlformats.org/drawingml/2006/lockedCanvas" val="0"/>
              </a:ext>
            </a:extLst>
          </a:blip>
          <a:srcRect l="19293" t="23290" r="16662" b="3447"/>
          <a:stretch>
            <a:fillRect/>
          </a:stretch>
        </p:blipFill>
        <p:spPr>
          <a:xfrm>
            <a:off x="2643174" y="785770"/>
            <a:ext cx="6500826" cy="6072230"/>
          </a:xfrm>
          <a:prstGeom prst="rect">
            <a:avLst/>
          </a:prstGeom>
        </p:spPr>
      </p:pic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8" name="Rectangle 1"/>
          <p:cNvSpPr>
            <a:spLocks noChangeArrowheads="1"/>
          </p:cNvSpPr>
          <p:nvPr/>
        </p:nvSpPr>
        <p:spPr bwMode="auto">
          <a:xfrm>
            <a:off x="0" y="0"/>
            <a:ext cx="91440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20000"/>
                    <a:lumOff val="8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Объясните возникновение прозвища</a:t>
            </a: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chemeClr val="accent1">
                  <a:lumMod val="20000"/>
                  <a:lumOff val="80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278223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2714612" y="857232"/>
          <a:ext cx="6300787" cy="5888736"/>
        </p:xfrm>
        <a:graphic>
          <a:graphicData uri="http://schemas.openxmlformats.org/drawingml/2006/table">
            <a:tbl>
              <a:tblPr/>
              <a:tblGrid>
                <a:gridCol w="2928958"/>
                <a:gridCol w="3371829"/>
              </a:tblGrid>
              <a:tr h="22791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solidFill>
                            <a:schemeClr val="accent1">
                              <a:lumMod val="20000"/>
                              <a:lumOff val="80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Утка</a:t>
                      </a:r>
                      <a:endParaRPr lang="ru-RU" sz="2800" dirty="0"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704" marR="637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3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3704" marR="637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791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solidFill>
                            <a:schemeClr val="accent1">
                              <a:lumMod val="20000"/>
                              <a:lumOff val="80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Овечка</a:t>
                      </a:r>
                      <a:endParaRPr lang="ru-RU" sz="2800" dirty="0"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704" marR="637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3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3704" marR="637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791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solidFill>
                            <a:schemeClr val="accent1">
                              <a:lumMod val="20000"/>
                              <a:lumOff val="80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Белка  </a:t>
                      </a:r>
                      <a:endParaRPr lang="ru-RU" sz="2800" dirty="0"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704" marR="637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3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3704" marR="637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791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solidFill>
                            <a:schemeClr val="accent1">
                              <a:lumMod val="20000"/>
                              <a:lumOff val="80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Лиса</a:t>
                      </a:r>
                      <a:endParaRPr lang="ru-RU" sz="2800" dirty="0"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704" marR="637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3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3704" marR="637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791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solidFill>
                            <a:schemeClr val="accent1">
                              <a:lumMod val="20000"/>
                              <a:lumOff val="80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Лебедь</a:t>
                      </a:r>
                      <a:endParaRPr lang="ru-RU" sz="2800" dirty="0"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704" marR="637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 smtClean="0"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ru-RU" sz="13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3704" marR="637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791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solidFill>
                            <a:schemeClr val="accent1">
                              <a:lumMod val="20000"/>
                              <a:lumOff val="80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Воробей</a:t>
                      </a:r>
                      <a:endParaRPr lang="ru-RU" sz="2800" dirty="0"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704" marR="637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3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3704" marR="637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791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solidFill>
                            <a:schemeClr val="accent1">
                              <a:lumMod val="20000"/>
                              <a:lumOff val="80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Карась</a:t>
                      </a:r>
                      <a:endParaRPr lang="ru-RU" sz="2800" dirty="0"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704" marR="637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3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3704" marR="637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791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solidFill>
                            <a:schemeClr val="accent1">
                              <a:lumMod val="20000"/>
                              <a:lumOff val="80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Комар</a:t>
                      </a:r>
                      <a:endParaRPr lang="ru-RU" sz="2800" dirty="0"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704" marR="637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3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3704" marR="637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791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solidFill>
                            <a:schemeClr val="accent1">
                              <a:lumMod val="20000"/>
                              <a:lumOff val="80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Береза</a:t>
                      </a:r>
                      <a:endParaRPr lang="ru-RU" sz="2800" dirty="0"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704" marR="637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3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3704" marR="637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791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solidFill>
                            <a:schemeClr val="accent1">
                              <a:lumMod val="20000"/>
                              <a:lumOff val="80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Рябина</a:t>
                      </a:r>
                      <a:endParaRPr lang="ru-RU" sz="2800" dirty="0"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704" marR="637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3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3704" marR="637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791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solidFill>
                            <a:schemeClr val="accent1">
                              <a:lumMod val="20000"/>
                              <a:lumOff val="80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Василек</a:t>
                      </a:r>
                      <a:endParaRPr lang="ru-RU" sz="2800" dirty="0"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704" marR="637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3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3704" marR="637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791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solidFill>
                            <a:schemeClr val="accent1">
                              <a:lumMod val="20000"/>
                              <a:lumOff val="80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Репа</a:t>
                      </a:r>
                      <a:endParaRPr lang="ru-RU" sz="2800" dirty="0"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704" marR="637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3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3704" marR="637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3357554" y="0"/>
            <a:ext cx="5786446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20000"/>
                    <a:lumOff val="8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Образуйте фамилии </a:t>
            </a: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chemeClr val="accent1">
                  <a:lumMod val="20000"/>
                  <a:lumOff val="80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278223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2714612" y="1285860"/>
          <a:ext cx="6429388" cy="5294328"/>
        </p:xfrm>
        <a:graphic>
          <a:graphicData uri="http://schemas.openxmlformats.org/drawingml/2006/table">
            <a:tbl>
              <a:tblPr/>
              <a:tblGrid>
                <a:gridCol w="2121045"/>
                <a:gridCol w="2452458"/>
                <a:gridCol w="1855885"/>
              </a:tblGrid>
              <a:tr h="387048">
                <a:tc>
                  <a:txBody>
                    <a:bodyPr/>
                    <a:lstStyle/>
                    <a:p>
                      <a:pPr indent="3429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accent1">
                              <a:lumMod val="20000"/>
                              <a:lumOff val="80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Прозвище</a:t>
                      </a:r>
                      <a:endParaRPr lang="ru-RU" sz="2000" dirty="0"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091" marR="540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429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solidFill>
                            <a:schemeClr val="accent1">
                              <a:lumMod val="20000"/>
                              <a:lumOff val="80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Значение прозвища</a:t>
                      </a:r>
                      <a:endParaRPr lang="ru-RU" sz="2000"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091" marR="540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429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solidFill>
                            <a:schemeClr val="accent1">
                              <a:lumMod val="20000"/>
                              <a:lumOff val="80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Фамилия</a:t>
                      </a:r>
                      <a:endParaRPr lang="ru-RU" sz="2000"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091" marR="540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3524">
                <a:tc>
                  <a:txBody>
                    <a:bodyPr/>
                    <a:lstStyle/>
                    <a:p>
                      <a:pPr indent="3429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err="1">
                          <a:solidFill>
                            <a:schemeClr val="accent1">
                              <a:lumMod val="20000"/>
                              <a:lumOff val="80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Батура</a:t>
                      </a:r>
                      <a:endParaRPr lang="ru-RU" sz="2000" dirty="0"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091" marR="540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429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accent1">
                              <a:lumMod val="20000"/>
                              <a:lumOff val="80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Практичный </a:t>
                      </a:r>
                      <a:endParaRPr lang="ru-RU" sz="2000" dirty="0"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091" marR="540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429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chemeClr val="accent1">
                              <a:lumMod val="20000"/>
                              <a:lumOff val="80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Батурин</a:t>
                      </a:r>
                      <a:endParaRPr lang="ru-RU" sz="2000"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091" marR="540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3524">
                <a:tc>
                  <a:txBody>
                    <a:bodyPr/>
                    <a:lstStyle/>
                    <a:p>
                      <a:pPr indent="3429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chemeClr val="accent1">
                              <a:lumMod val="20000"/>
                              <a:lumOff val="80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Потешка</a:t>
                      </a:r>
                      <a:endParaRPr lang="ru-RU" sz="2000"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091" marR="540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429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accent1">
                              <a:lumMod val="20000"/>
                              <a:lumOff val="80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Веселый</a:t>
                      </a:r>
                      <a:endParaRPr lang="ru-RU" sz="2000" dirty="0"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091" marR="540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429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chemeClr val="accent1">
                              <a:lumMod val="20000"/>
                              <a:lumOff val="80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Потешкин </a:t>
                      </a:r>
                      <a:endParaRPr lang="ru-RU" sz="2000"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091" marR="540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3524">
                <a:tc>
                  <a:txBody>
                    <a:bodyPr/>
                    <a:lstStyle/>
                    <a:p>
                      <a:pPr indent="3429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chemeClr val="accent1">
                              <a:lumMod val="20000"/>
                              <a:lumOff val="80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Булгак</a:t>
                      </a:r>
                      <a:endParaRPr lang="ru-RU" sz="2000"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091" marR="540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429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accent1">
                              <a:lumMod val="20000"/>
                              <a:lumOff val="80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Непоседливый</a:t>
                      </a:r>
                      <a:endParaRPr lang="ru-RU" sz="2000" dirty="0"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091" marR="540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429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chemeClr val="accent1">
                              <a:lumMod val="20000"/>
                              <a:lumOff val="80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Булгаков</a:t>
                      </a:r>
                      <a:endParaRPr lang="ru-RU" sz="2000"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091" marR="540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3524">
                <a:tc>
                  <a:txBody>
                    <a:bodyPr/>
                    <a:lstStyle/>
                    <a:p>
                      <a:pPr indent="3429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chemeClr val="accent1">
                              <a:lumMod val="20000"/>
                              <a:lumOff val="80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Молчан </a:t>
                      </a:r>
                      <a:endParaRPr lang="ru-RU" sz="2000"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091" marR="540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429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accent1">
                              <a:lumMod val="20000"/>
                              <a:lumOff val="80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Молчаливый</a:t>
                      </a:r>
                      <a:endParaRPr lang="ru-RU" sz="2000" dirty="0"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091" marR="540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429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chemeClr val="accent1">
                              <a:lumMod val="20000"/>
                              <a:lumOff val="80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Молчанов </a:t>
                      </a:r>
                      <a:endParaRPr lang="ru-RU" sz="2000"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091" marR="540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3524">
                <a:tc>
                  <a:txBody>
                    <a:bodyPr/>
                    <a:lstStyle/>
                    <a:p>
                      <a:pPr indent="3429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chemeClr val="accent1">
                              <a:lumMod val="20000"/>
                              <a:lumOff val="80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Булыч</a:t>
                      </a:r>
                      <a:endParaRPr lang="ru-RU" sz="2000"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091" marR="540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429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accent1">
                              <a:lumMod val="20000"/>
                              <a:lumOff val="80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Хитрый</a:t>
                      </a:r>
                      <a:endParaRPr lang="ru-RU" sz="2000" dirty="0"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091" marR="540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429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chemeClr val="accent1">
                              <a:lumMod val="20000"/>
                              <a:lumOff val="80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Булычов</a:t>
                      </a:r>
                      <a:endParaRPr lang="ru-RU" sz="2000"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091" marR="540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3524">
                <a:tc>
                  <a:txBody>
                    <a:bodyPr/>
                    <a:lstStyle/>
                    <a:p>
                      <a:pPr indent="3429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chemeClr val="accent1">
                              <a:lumMod val="20000"/>
                              <a:lumOff val="80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Лихач</a:t>
                      </a:r>
                      <a:endParaRPr lang="ru-RU" sz="2000"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091" marR="540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429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accent1">
                              <a:lumMod val="20000"/>
                              <a:lumOff val="80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Смелый</a:t>
                      </a:r>
                      <a:endParaRPr lang="ru-RU" sz="2000" dirty="0"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091" marR="540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429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chemeClr val="accent1">
                              <a:lumMod val="20000"/>
                              <a:lumOff val="80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Лихачов </a:t>
                      </a:r>
                      <a:endParaRPr lang="ru-RU" sz="2000"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091" marR="540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3524">
                <a:tc>
                  <a:txBody>
                    <a:bodyPr/>
                    <a:lstStyle/>
                    <a:p>
                      <a:pPr indent="3429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chemeClr val="accent1">
                              <a:lumMod val="20000"/>
                              <a:lumOff val="80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Буня</a:t>
                      </a:r>
                      <a:endParaRPr lang="ru-RU" sz="2000"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091" marR="540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429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accent1">
                              <a:lumMod val="20000"/>
                              <a:lumOff val="80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Гордый </a:t>
                      </a:r>
                      <a:endParaRPr lang="ru-RU" sz="2000" dirty="0"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091" marR="540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429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chemeClr val="accent1">
                              <a:lumMod val="20000"/>
                              <a:lumOff val="80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Бунин</a:t>
                      </a:r>
                      <a:endParaRPr lang="ru-RU" sz="2000"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091" marR="540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3524">
                <a:tc>
                  <a:txBody>
                    <a:bodyPr/>
                    <a:lstStyle/>
                    <a:p>
                      <a:pPr indent="3429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chemeClr val="accent1">
                              <a:lumMod val="20000"/>
                              <a:lumOff val="80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Голуба</a:t>
                      </a:r>
                      <a:endParaRPr lang="ru-RU" sz="2000"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091" marR="540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429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accent1">
                              <a:lumMod val="20000"/>
                              <a:lumOff val="80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Кроткая, милая</a:t>
                      </a:r>
                      <a:endParaRPr lang="ru-RU" sz="2000" dirty="0"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091" marR="540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429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chemeClr val="accent1">
                              <a:lumMod val="20000"/>
                              <a:lumOff val="80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Голубкина </a:t>
                      </a:r>
                      <a:endParaRPr lang="ru-RU" sz="2000"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091" marR="540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3524">
                <a:tc>
                  <a:txBody>
                    <a:bodyPr/>
                    <a:lstStyle/>
                    <a:p>
                      <a:pPr indent="3429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chemeClr val="accent1">
                              <a:lumMod val="20000"/>
                              <a:lumOff val="80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Елпаш</a:t>
                      </a:r>
                      <a:endParaRPr lang="ru-RU" sz="2000"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091" marR="540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429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accent1">
                              <a:lumMod val="20000"/>
                              <a:lumOff val="80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Богатырь</a:t>
                      </a:r>
                      <a:endParaRPr lang="ru-RU" sz="2000" dirty="0"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091" marR="540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429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chemeClr val="accent1">
                              <a:lumMod val="20000"/>
                              <a:lumOff val="80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Елпанин </a:t>
                      </a:r>
                      <a:endParaRPr lang="ru-RU" sz="2000"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091" marR="540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7048">
                <a:tc>
                  <a:txBody>
                    <a:bodyPr/>
                    <a:lstStyle/>
                    <a:p>
                      <a:pPr indent="3429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chemeClr val="accent1">
                              <a:lumMod val="20000"/>
                              <a:lumOff val="80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Верещага</a:t>
                      </a:r>
                      <a:endParaRPr lang="ru-RU" sz="2000"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091" marR="540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429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accent1">
                              <a:lumMod val="20000"/>
                              <a:lumOff val="80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Говорун</a:t>
                      </a:r>
                      <a:endParaRPr lang="ru-RU" sz="2000" dirty="0"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091" marR="540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429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accent1">
                              <a:lumMod val="20000"/>
                              <a:lumOff val="80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Верещагин</a:t>
                      </a:r>
                      <a:endParaRPr lang="ru-RU" sz="2000" dirty="0"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091" marR="540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3524">
                <a:tc>
                  <a:txBody>
                    <a:bodyPr/>
                    <a:lstStyle/>
                    <a:p>
                      <a:pPr indent="3429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accent1">
                              <a:lumMod val="20000"/>
                              <a:lumOff val="80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Дружина</a:t>
                      </a:r>
                      <a:endParaRPr lang="ru-RU" sz="2000" dirty="0"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091" marR="540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429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chemeClr val="accent1">
                              <a:lumMod val="20000"/>
                              <a:lumOff val="80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Дружный</a:t>
                      </a:r>
                      <a:endParaRPr lang="ru-RU" sz="2000"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091" marR="540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429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accent1">
                              <a:lumMod val="20000"/>
                              <a:lumOff val="80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Дружинин </a:t>
                      </a:r>
                      <a:endParaRPr lang="ru-RU" sz="2000" dirty="0"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091" marR="540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3524">
                <a:tc>
                  <a:txBody>
                    <a:bodyPr/>
                    <a:lstStyle/>
                    <a:p>
                      <a:pPr indent="3429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chemeClr val="accent1">
                              <a:lumMod val="20000"/>
                              <a:lumOff val="80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Мичура</a:t>
                      </a:r>
                      <a:endParaRPr lang="ru-RU" sz="2000"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091" marR="540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429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chemeClr val="accent1">
                              <a:lumMod val="20000"/>
                              <a:lumOff val="80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Молчаливый</a:t>
                      </a:r>
                      <a:endParaRPr lang="ru-RU" sz="2000"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091" marR="540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429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accent1">
                              <a:lumMod val="20000"/>
                              <a:lumOff val="80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Мичурин</a:t>
                      </a:r>
                      <a:endParaRPr lang="ru-RU" sz="2000" dirty="0"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091" marR="540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3524">
                <a:tc>
                  <a:txBody>
                    <a:bodyPr/>
                    <a:lstStyle/>
                    <a:p>
                      <a:pPr indent="3429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accent1">
                              <a:lumMod val="20000"/>
                              <a:lumOff val="80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Кроха</a:t>
                      </a:r>
                      <a:endParaRPr lang="ru-RU" sz="2000" dirty="0"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091" marR="540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429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chemeClr val="accent1">
                              <a:lumMod val="20000"/>
                              <a:lumOff val="80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Маленький</a:t>
                      </a:r>
                      <a:endParaRPr lang="ru-RU" sz="2000"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091" marR="540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429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accent1">
                              <a:lumMod val="20000"/>
                              <a:lumOff val="80000"/>
                            </a:schemeClr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Крохин </a:t>
                      </a:r>
                      <a:endParaRPr lang="ru-RU" sz="2000" dirty="0"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091" marR="540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8" name="Rectangle 1"/>
          <p:cNvSpPr>
            <a:spLocks noChangeArrowheads="1"/>
          </p:cNvSpPr>
          <p:nvPr/>
        </p:nvSpPr>
        <p:spPr bwMode="auto">
          <a:xfrm>
            <a:off x="0" y="0"/>
            <a:ext cx="9144000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20000"/>
                    <a:lumOff val="8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Работа в парах: выберите прозвище друг другу</a:t>
            </a: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chemeClr val="accent1">
                  <a:lumMod val="20000"/>
                  <a:lumOff val="80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008591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https://s4.travelask.ru/system/images/files/000/407/645/wysiwyg/Cy1hH5vA8G.png?1511796809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460500" y="785794"/>
            <a:ext cx="6683500" cy="6072206"/>
          </a:xfrm>
          <a:prstGeom prst="rect">
            <a:avLst/>
          </a:prstGeom>
          <a:noFill/>
        </p:spPr>
      </p:pic>
      <p:sp>
        <p:nvSpPr>
          <p:cNvPr id="8" name="Rectangle 1"/>
          <p:cNvSpPr>
            <a:spLocks noChangeArrowheads="1"/>
          </p:cNvSpPr>
          <p:nvPr/>
        </p:nvSpPr>
        <p:spPr bwMode="auto">
          <a:xfrm>
            <a:off x="0" y="0"/>
            <a:ext cx="91440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20000"/>
                    <a:lumOff val="8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Составьте своё фамильное древо</a:t>
            </a: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chemeClr val="accent1">
                  <a:lumMod val="20000"/>
                  <a:lumOff val="80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278223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0" y="0"/>
            <a:ext cx="9144000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20000"/>
                    <a:lumOff val="8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Способы образования фамилий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20000"/>
                    <a:lumOff val="8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5 класса</a:t>
            </a: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chemeClr val="accent1">
                  <a:lumMod val="20000"/>
                  <a:lumOff val="80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23557" name="Object 5"/>
          <p:cNvGraphicFramePr>
            <a:graphicFrameLocks noChangeAspect="1"/>
          </p:cNvGraphicFramePr>
          <p:nvPr/>
        </p:nvGraphicFramePr>
        <p:xfrm>
          <a:off x="2248767" y="1857364"/>
          <a:ext cx="6895232" cy="4071966"/>
        </p:xfrm>
        <a:graphic>
          <a:graphicData uri="http://schemas.openxmlformats.org/presentationml/2006/ole">
            <p:oleObj spid="_x0000_s23557" name="Диаграмма" r:id="rId3" imgW="4198585" imgH="2491787" progId="MSGraph.Chart.8">
              <p:embed/>
            </p:oleObj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2357422" y="1357298"/>
          <a:ext cx="6786578" cy="4974904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3215307"/>
                <a:gridCol w="3571271"/>
              </a:tblGrid>
              <a:tr h="857256">
                <a:tc>
                  <a:txBody>
                    <a:bodyPr/>
                    <a:lstStyle/>
                    <a:p>
                      <a:pPr indent="342265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solidFill>
                            <a:schemeClr val="accent1">
                              <a:lumMod val="20000"/>
                              <a:lumOff val="80000"/>
                            </a:schemeClr>
                          </a:solidFill>
                        </a:rPr>
                        <a:t>Обозначает</a:t>
                      </a:r>
                      <a:r>
                        <a:rPr lang="ru-RU" sz="2400" dirty="0">
                          <a:solidFill>
                            <a:schemeClr val="accent1">
                              <a:lumMod val="20000"/>
                              <a:lumOff val="80000"/>
                            </a:schemeClr>
                          </a:solidFill>
                        </a:rPr>
                        <a:t>:</a:t>
                      </a:r>
                      <a:endParaRPr lang="ru-RU" sz="2400" dirty="0"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indent="342265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solidFill>
                            <a:schemeClr val="accent1">
                              <a:lumMod val="20000"/>
                              <a:lumOff val="80000"/>
                            </a:schemeClr>
                          </a:solidFill>
                        </a:rPr>
                        <a:t>Пример фамилии</a:t>
                      </a:r>
                      <a:endParaRPr lang="ru-RU" sz="2400"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</a:tr>
              <a:tr h="1239954">
                <a:tc>
                  <a:txBody>
                    <a:bodyPr/>
                    <a:lstStyle/>
                    <a:p>
                      <a:pPr indent="342265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chemeClr val="accent1">
                              <a:lumMod val="20000"/>
                              <a:lumOff val="80000"/>
                            </a:schemeClr>
                          </a:solidFill>
                        </a:rPr>
                        <a:t>различные характеристики человека</a:t>
                      </a:r>
                      <a:endParaRPr lang="ru-RU" sz="2400" dirty="0"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indent="342265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err="1">
                          <a:solidFill>
                            <a:schemeClr val="accent1">
                              <a:lumMod val="20000"/>
                              <a:lumOff val="80000"/>
                            </a:schemeClr>
                          </a:solidFill>
                        </a:rPr>
                        <a:t>Шушовец</a:t>
                      </a:r>
                      <a:r>
                        <a:rPr lang="ru-RU" sz="2400" dirty="0">
                          <a:solidFill>
                            <a:schemeClr val="accent1">
                              <a:lumMod val="20000"/>
                              <a:lumOff val="80000"/>
                            </a:schemeClr>
                          </a:solidFill>
                        </a:rPr>
                        <a:t>, </a:t>
                      </a:r>
                      <a:r>
                        <a:rPr lang="ru-RU" sz="2400" dirty="0" err="1">
                          <a:solidFill>
                            <a:schemeClr val="accent1">
                              <a:lumMod val="20000"/>
                              <a:lumOff val="80000"/>
                            </a:schemeClr>
                          </a:solidFill>
                        </a:rPr>
                        <a:t>Семениченко</a:t>
                      </a:r>
                      <a:endParaRPr lang="ru-RU" sz="2400" dirty="0"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</a:tr>
              <a:tr h="818870">
                <a:tc>
                  <a:txBody>
                    <a:bodyPr/>
                    <a:lstStyle/>
                    <a:p>
                      <a:pPr indent="342265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solidFill>
                            <a:schemeClr val="accent1">
                              <a:lumMod val="20000"/>
                              <a:lumOff val="80000"/>
                            </a:schemeClr>
                          </a:solidFill>
                        </a:rPr>
                        <a:t>названия животных и растений</a:t>
                      </a:r>
                      <a:endParaRPr lang="ru-RU" sz="2400"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indent="342265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chemeClr val="accent1">
                              <a:lumMod val="20000"/>
                              <a:lumOff val="80000"/>
                            </a:schemeClr>
                          </a:solidFill>
                        </a:rPr>
                        <a:t>Быков, Грушина, </a:t>
                      </a:r>
                      <a:r>
                        <a:rPr lang="ru-RU" sz="2400" dirty="0" err="1">
                          <a:solidFill>
                            <a:schemeClr val="accent1">
                              <a:lumMod val="20000"/>
                              <a:lumOff val="80000"/>
                            </a:schemeClr>
                          </a:solidFill>
                        </a:rPr>
                        <a:t>Ижик</a:t>
                      </a:r>
                      <a:endParaRPr lang="ru-RU" sz="2400" dirty="0"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</a:tr>
              <a:tr h="1239954">
                <a:tc>
                  <a:txBody>
                    <a:bodyPr/>
                    <a:lstStyle/>
                    <a:p>
                      <a:pPr indent="342265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solidFill>
                            <a:schemeClr val="accent1">
                              <a:lumMod val="20000"/>
                              <a:lumOff val="80000"/>
                            </a:schemeClr>
                          </a:solidFill>
                        </a:rPr>
                        <a:t>одежду, обувь, ткань, домашнюю утварь</a:t>
                      </a:r>
                      <a:endParaRPr lang="ru-RU" sz="2400"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indent="342265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err="1">
                          <a:solidFill>
                            <a:schemeClr val="accent1">
                              <a:lumMod val="20000"/>
                              <a:lumOff val="80000"/>
                            </a:schemeClr>
                          </a:solidFill>
                        </a:rPr>
                        <a:t>Верхошанская</a:t>
                      </a:r>
                      <a:endParaRPr lang="ru-RU" sz="2400" dirty="0"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</a:tr>
              <a:tr h="818870">
                <a:tc>
                  <a:txBody>
                    <a:bodyPr/>
                    <a:lstStyle/>
                    <a:p>
                      <a:pPr indent="342265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solidFill>
                            <a:schemeClr val="accent1">
                              <a:lumMod val="20000"/>
                              <a:lumOff val="80000"/>
                            </a:schemeClr>
                          </a:solidFill>
                        </a:rPr>
                        <a:t>деятельность человека</a:t>
                      </a:r>
                      <a:endParaRPr lang="ru-RU" sz="2400"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indent="342265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err="1">
                          <a:solidFill>
                            <a:schemeClr val="accent1">
                              <a:lumMod val="20000"/>
                              <a:lumOff val="80000"/>
                            </a:schemeClr>
                          </a:solidFill>
                        </a:rPr>
                        <a:t>Клепиковская</a:t>
                      </a:r>
                      <a:r>
                        <a:rPr lang="ru-RU" sz="2400" dirty="0">
                          <a:solidFill>
                            <a:schemeClr val="accent1">
                              <a:lumMod val="20000"/>
                              <a:lumOff val="80000"/>
                            </a:schemeClr>
                          </a:solidFill>
                        </a:rPr>
                        <a:t>, </a:t>
                      </a:r>
                      <a:r>
                        <a:rPr lang="ru-RU" sz="2400" dirty="0" err="1">
                          <a:solidFill>
                            <a:schemeClr val="accent1">
                              <a:lumMod val="20000"/>
                              <a:lumOff val="80000"/>
                            </a:schemeClr>
                          </a:solidFill>
                        </a:rPr>
                        <a:t>Шайханов</a:t>
                      </a:r>
                      <a:endParaRPr lang="ru-RU" sz="2400" dirty="0">
                        <a:solidFill>
                          <a:schemeClr val="accent1">
                            <a:lumMod val="20000"/>
                            <a:lumOff val="80000"/>
                          </a:schemeClr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</a:tr>
            </a:tbl>
          </a:graphicData>
        </a:graphic>
      </p:graphicFrame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0" y="0"/>
            <a:ext cx="91440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20000"/>
                    <a:lumOff val="8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Образовательная основа фамилии </a:t>
            </a: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chemeClr val="accent1">
                  <a:lumMod val="20000"/>
                  <a:lumOff val="80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Выводы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00298" y="1142984"/>
            <a:ext cx="6786454" cy="5715016"/>
          </a:xfrm>
        </p:spPr>
        <p:txBody>
          <a:bodyPr>
            <a:normAutofit fontScale="70000" lnSpcReduction="20000"/>
          </a:bodyPr>
          <a:lstStyle/>
          <a:p>
            <a:r>
              <a:rPr lang="ru-RU" sz="4000" dirty="0" smtClean="0"/>
              <a:t>1. Большинство фамилий образовано с помощью традиционных суффиксов -</a:t>
            </a:r>
            <a:r>
              <a:rPr lang="ru-RU" sz="4000" dirty="0" err="1" smtClean="0"/>
              <a:t>ов</a:t>
            </a:r>
            <a:r>
              <a:rPr lang="ru-RU" sz="4000" dirty="0" smtClean="0"/>
              <a:t>, -ев, -ин.</a:t>
            </a:r>
          </a:p>
          <a:p>
            <a:r>
              <a:rPr lang="ru-RU" sz="4000" dirty="0" smtClean="0"/>
              <a:t>2. Большинство фамилий образовано от названий животных, растений.</a:t>
            </a:r>
          </a:p>
          <a:p>
            <a:r>
              <a:rPr lang="ru-RU" sz="4000" dirty="0" smtClean="0"/>
              <a:t>3. Возникновение фамилий связано с жизнью наших предков, с их культурой.</a:t>
            </a:r>
          </a:p>
          <a:p>
            <a:r>
              <a:rPr lang="ru-RU" sz="4000" dirty="0" smtClean="0"/>
              <a:t>4. Фамилией надо дорожить и гордиться: ее можно как прославить, так и опорочить.</a:t>
            </a:r>
          </a:p>
          <a:p>
            <a:r>
              <a:rPr lang="ru-RU" sz="4000" dirty="0" smtClean="0"/>
              <a:t>5. Фамилия – это наследство, доставшееся от родителей, это корни семьи, уходящие в далёкое прошлое.</a:t>
            </a:r>
          </a:p>
          <a:p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9ddd93aa9cde79b8a33643fedfc883ff79258"/>
</p:tagLst>
</file>

<file path=ppt/theme/theme1.xml><?xml version="1.0" encoding="utf-8"?>
<a:theme xmlns:a="http://schemas.openxmlformats.org/drawingml/2006/main" name="Тема Office">
  <a:themeElements>
    <a:clrScheme name="Модульная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2108</TotalTime>
  <Words>227</Words>
  <Application>Microsoft Office PowerPoint</Application>
  <PresentationFormat>Экран (4:3)</PresentationFormat>
  <Paragraphs>91</Paragraphs>
  <Slides>10</Slides>
  <Notes>1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2" baseType="lpstr">
      <vt:lpstr>Тема Office</vt:lpstr>
      <vt:lpstr>Диаграмма</vt:lpstr>
      <vt:lpstr>ТАЙНА МОЕЙ ФАМИЛИИ</vt:lpstr>
      <vt:lpstr>ЗАДАЧИ:</vt:lpstr>
      <vt:lpstr>Слайд 3</vt:lpstr>
      <vt:lpstr>Слайд 4</vt:lpstr>
      <vt:lpstr>Слайд 5</vt:lpstr>
      <vt:lpstr>Слайд 6</vt:lpstr>
      <vt:lpstr>Слайд 7</vt:lpstr>
      <vt:lpstr>Слайд 8</vt:lpstr>
      <vt:lpstr>Выводы</vt:lpstr>
      <vt:lpstr>СПАСИБО ЗА ВНИМАНИЕ!</vt:lpstr>
    </vt:vector>
  </TitlesOfParts>
  <Company>presentation-creation.ru</Company>
  <LinksUpToDate>false</LinksUpToDate>
  <SharedDoc>false</SharedDoc>
  <HyperlinkBase>https://presentation-creation.ru/powerpoint-templates.html</HyperlinkBase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Волшебный свет книги</dc:title>
  <dc:creator>obstinate</dc:creator>
  <dc:description>Шаблон презентации с сайта https://presentation-creation.ru/</dc:description>
  <cp:lastModifiedBy>trety</cp:lastModifiedBy>
  <cp:revision>654</cp:revision>
  <dcterms:created xsi:type="dcterms:W3CDTF">2018-02-25T09:09:03Z</dcterms:created>
  <dcterms:modified xsi:type="dcterms:W3CDTF">2020-12-13T09:35:52Z</dcterms:modified>
</cp:coreProperties>
</file>